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D67C"/>
    <a:srgbClr val="917B8F"/>
    <a:srgbClr val="660066"/>
    <a:srgbClr val="DC4D30"/>
    <a:srgbClr val="C8AF44"/>
    <a:srgbClr val="3333CC"/>
    <a:srgbClr val="A9550F"/>
    <a:srgbClr val="6B836F"/>
    <a:srgbClr val="CC66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50" d="100"/>
          <a:sy n="150" d="100"/>
        </p:scale>
        <p:origin x="-1291" y="23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7/20/2012</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surveymonkey.com/s/SD_2012_Summit"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www.huntingtoncopper.com/Portals/68488/images/Business%20Advisors%20Collabor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514600"/>
            <a:ext cx="6858001" cy="462909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0" y="7475547"/>
            <a:ext cx="6858000" cy="553998"/>
          </a:xfrm>
          <a:prstGeom prst="rect">
            <a:avLst/>
          </a:prstGeom>
          <a:solidFill>
            <a:srgbClr val="917B8F"/>
          </a:solidFill>
          <a:ln w="12700">
            <a:noFill/>
          </a:ln>
        </p:spPr>
        <p:txBody>
          <a:bodyPr wrap="square" rtlCol="0">
            <a:spAutoFit/>
          </a:bodyPr>
          <a:lstStyle/>
          <a:p>
            <a:pPr algn="just"/>
            <a:r>
              <a:rPr lang="en-US" sz="1000" b="1" dirty="0">
                <a:solidFill>
                  <a:schemeClr val="bg1"/>
                </a:solidFill>
                <a:latin typeface="Helvetica" pitchFamily="34" charset="0"/>
              </a:rPr>
              <a:t>s</a:t>
            </a:r>
            <a:r>
              <a:rPr lang="en-US" sz="1000" b="1" dirty="0" smtClean="0">
                <a:solidFill>
                  <a:schemeClr val="bg1"/>
                </a:solidFill>
                <a:latin typeface="Helvetica" pitchFamily="34" charset="0"/>
              </a:rPr>
              <a:t>an </a:t>
            </a:r>
            <a:r>
              <a:rPr lang="en-US" sz="1000" b="1" dirty="0">
                <a:solidFill>
                  <a:schemeClr val="bg1"/>
                </a:solidFill>
                <a:latin typeface="Helvetica" pitchFamily="34" charset="0"/>
              </a:rPr>
              <a:t>d</a:t>
            </a:r>
            <a:r>
              <a:rPr lang="en-US" sz="1000" b="1" dirty="0" smtClean="0">
                <a:solidFill>
                  <a:schemeClr val="bg1"/>
                </a:solidFill>
                <a:latin typeface="Helvetica" pitchFamily="34" charset="0"/>
              </a:rPr>
              <a:t>iego </a:t>
            </a:r>
            <a:r>
              <a:rPr lang="en-US" sz="1000" b="1" dirty="0">
                <a:solidFill>
                  <a:schemeClr val="bg1"/>
                </a:solidFill>
                <a:latin typeface="Helvetica" pitchFamily="34" charset="0"/>
              </a:rPr>
              <a:t>i</a:t>
            </a:r>
            <a:r>
              <a:rPr lang="en-US" sz="1000" b="1" dirty="0" smtClean="0">
                <a:solidFill>
                  <a:schemeClr val="bg1"/>
                </a:solidFill>
                <a:latin typeface="Helvetica" pitchFamily="34" charset="0"/>
              </a:rPr>
              <a:t>ntegration </a:t>
            </a:r>
            <a:r>
              <a:rPr lang="en-US" sz="1000" b="1" dirty="0">
                <a:solidFill>
                  <a:schemeClr val="bg1"/>
                </a:solidFill>
                <a:latin typeface="Helvetica" pitchFamily="34" charset="0"/>
              </a:rPr>
              <a:t>i</a:t>
            </a:r>
            <a:r>
              <a:rPr lang="en-US" sz="1000" b="1" dirty="0" smtClean="0">
                <a:solidFill>
                  <a:schemeClr val="bg1"/>
                </a:solidFill>
                <a:latin typeface="Helvetica" pitchFamily="34" charset="0"/>
              </a:rPr>
              <a:t>nstitute  or I²</a:t>
            </a:r>
            <a:r>
              <a:rPr lang="en-US" sz="1000" dirty="0" smtClean="0">
                <a:solidFill>
                  <a:schemeClr val="bg1"/>
                </a:solidFill>
                <a:latin typeface="Helvetica" pitchFamily="34" charset="0"/>
              </a:rPr>
              <a:t> supports organizations and providers to lead change at the provider, program, and system levels to reduce barriers and increase integration of primary care and behavioral health services regionally throughout San Diego county.</a:t>
            </a:r>
            <a:endParaRPr lang="en-US" sz="1000" dirty="0">
              <a:solidFill>
                <a:schemeClr val="bg1"/>
              </a:solidFill>
              <a:latin typeface="Helvetica" pitchFamily="34" charset="0"/>
            </a:endParaRPr>
          </a:p>
        </p:txBody>
      </p:sp>
      <p:sp>
        <p:nvSpPr>
          <p:cNvPr id="4" name="TextBox 3"/>
          <p:cNvSpPr txBox="1"/>
          <p:nvPr/>
        </p:nvSpPr>
        <p:spPr>
          <a:xfrm>
            <a:off x="-1" y="-22830"/>
            <a:ext cx="6883571" cy="784830"/>
          </a:xfrm>
          <a:prstGeom prst="rect">
            <a:avLst/>
          </a:prstGeom>
          <a:noFill/>
        </p:spPr>
        <p:txBody>
          <a:bodyPr wrap="square" rtlCol="0">
            <a:spAutoFit/>
          </a:bodyPr>
          <a:lstStyle/>
          <a:p>
            <a:r>
              <a:rPr lang="en-US" sz="4500" b="1" spc="300" dirty="0" smtClean="0">
                <a:solidFill>
                  <a:schemeClr val="tx1">
                    <a:lumMod val="65000"/>
                    <a:lumOff val="35000"/>
                  </a:schemeClr>
                </a:solidFill>
                <a:effectLst>
                  <a:outerShdw blurRad="38100" dist="38100" dir="2700000" algn="tl">
                    <a:srgbClr val="000000">
                      <a:alpha val="43137"/>
                    </a:srgbClr>
                  </a:outerShdw>
                </a:effectLst>
                <a:latin typeface="Helvetica" pitchFamily="34" charset="0"/>
              </a:rPr>
              <a:t>Registration Open </a:t>
            </a:r>
            <a:endParaRPr lang="en-US" sz="4500" b="1" spc="300" dirty="0">
              <a:solidFill>
                <a:schemeClr val="tx1">
                  <a:lumMod val="65000"/>
                  <a:lumOff val="35000"/>
                </a:schemeClr>
              </a:solidFill>
              <a:effectLst>
                <a:outerShdw blurRad="38100" dist="38100" dir="2700000" algn="tl">
                  <a:srgbClr val="000000">
                    <a:alpha val="43137"/>
                  </a:srgbClr>
                </a:outerShdw>
              </a:effectLst>
              <a:latin typeface="Helvetica" pitchFamily="34" charset="0"/>
            </a:endParaRPr>
          </a:p>
        </p:txBody>
      </p:sp>
      <p:sp>
        <p:nvSpPr>
          <p:cNvPr id="6" name="TextBox 5"/>
          <p:cNvSpPr txBox="1"/>
          <p:nvPr/>
        </p:nvSpPr>
        <p:spPr>
          <a:xfrm>
            <a:off x="0" y="838200"/>
            <a:ext cx="6858000" cy="2046714"/>
          </a:xfrm>
          <a:prstGeom prst="rect">
            <a:avLst/>
          </a:prstGeom>
          <a:solidFill>
            <a:srgbClr val="917B8F"/>
          </a:solidFill>
        </p:spPr>
        <p:txBody>
          <a:bodyPr wrap="square" rtlCol="0">
            <a:spAutoFit/>
          </a:bodyPr>
          <a:lstStyle/>
          <a:p>
            <a:pPr>
              <a:tabLst>
                <a:tab pos="2571750" algn="l"/>
              </a:tabLst>
            </a:pPr>
            <a:r>
              <a:rPr lang="en-US" sz="2000" b="1" spc="300" dirty="0" smtClean="0">
                <a:solidFill>
                  <a:srgbClr val="C9D67C"/>
                </a:solidFill>
                <a:latin typeface="Helvetica" pitchFamily="34" charset="0"/>
                <a:cs typeface="Segoe UI" pitchFamily="34" charset="0"/>
              </a:rPr>
              <a:t>third annual                                                                                                    </a:t>
            </a:r>
            <a:r>
              <a:rPr lang="en-US" sz="2500" b="1" spc="300" dirty="0" smtClean="0">
                <a:solidFill>
                  <a:schemeClr val="bg1"/>
                </a:solidFill>
                <a:latin typeface="Helvetica" pitchFamily="34" charset="0"/>
                <a:cs typeface="Segoe UI" pitchFamily="34" charset="0"/>
              </a:rPr>
              <a:t>primary care &amp; behavioral health </a:t>
            </a:r>
          </a:p>
          <a:p>
            <a:pPr>
              <a:tabLst>
                <a:tab pos="2571750" algn="l"/>
              </a:tabLst>
            </a:pPr>
            <a:r>
              <a:rPr lang="en-US" sz="5000" b="1" spc="300" dirty="0" smtClean="0">
                <a:ln>
                  <a:solidFill>
                    <a:schemeClr val="bg1"/>
                  </a:solidFill>
                </a:ln>
                <a:solidFill>
                  <a:schemeClr val="bg1"/>
                </a:solidFill>
                <a:effectLst>
                  <a:outerShdw blurRad="38100" dist="38100" dir="2700000" algn="tl">
                    <a:srgbClr val="000000">
                      <a:alpha val="43137"/>
                    </a:srgbClr>
                  </a:outerShdw>
                </a:effectLst>
                <a:latin typeface="Helvetica" pitchFamily="34" charset="0"/>
                <a:cs typeface="Segoe UI" pitchFamily="34" charset="0"/>
              </a:rPr>
              <a:t>integration summit</a:t>
            </a:r>
          </a:p>
          <a:p>
            <a:pPr>
              <a:tabLst>
                <a:tab pos="2571750" algn="l"/>
              </a:tabLst>
            </a:pPr>
            <a:endParaRPr lang="en-US" sz="1100" b="1" spc="300" dirty="0" smtClean="0">
              <a:ln>
                <a:solidFill>
                  <a:schemeClr val="bg1"/>
                </a:solidFill>
              </a:ln>
              <a:solidFill>
                <a:schemeClr val="bg1"/>
              </a:solidFill>
              <a:effectLst>
                <a:outerShdw blurRad="38100" dist="38100" dir="2700000" algn="tl">
                  <a:srgbClr val="000000">
                    <a:alpha val="43137"/>
                  </a:srgbClr>
                </a:outerShdw>
              </a:effectLst>
              <a:latin typeface="Helvetica" pitchFamily="34" charset="0"/>
              <a:cs typeface="Segoe UI" pitchFamily="34" charset="0"/>
            </a:endParaRPr>
          </a:p>
          <a:p>
            <a:pPr>
              <a:tabLst>
                <a:tab pos="2571750" algn="l"/>
              </a:tabLst>
            </a:pPr>
            <a:endParaRPr lang="en-US" sz="1100" b="1" spc="300" dirty="0" smtClean="0">
              <a:ln>
                <a:solidFill>
                  <a:schemeClr val="bg1"/>
                </a:solidFill>
              </a:ln>
              <a:solidFill>
                <a:schemeClr val="bg1"/>
              </a:solidFill>
              <a:effectLst>
                <a:outerShdw blurRad="38100" dist="38100" dir="2700000" algn="tl">
                  <a:srgbClr val="000000">
                    <a:alpha val="43137"/>
                  </a:srgbClr>
                </a:outerShdw>
              </a:effectLst>
              <a:latin typeface="Helvetica" pitchFamily="34" charset="0"/>
              <a:cs typeface="Segoe UI" pitchFamily="34" charset="0"/>
            </a:endParaRPr>
          </a:p>
          <a:p>
            <a:pPr>
              <a:tabLst>
                <a:tab pos="2571750" algn="l"/>
              </a:tabLst>
            </a:pPr>
            <a:endParaRPr lang="en-US" sz="1000" b="1" i="1" spc="300" dirty="0" smtClean="0">
              <a:solidFill>
                <a:schemeClr val="bg1"/>
              </a:solidFill>
              <a:latin typeface="Helvetica" pitchFamily="34" charset="0"/>
              <a:cs typeface="Segoe UI" pitchFamily="34" charset="0"/>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9418" y="8642462"/>
            <a:ext cx="1239982" cy="419171"/>
          </a:xfrm>
          <a:prstGeom prst="rect">
            <a:avLst/>
          </a:prstGeom>
        </p:spPr>
      </p:pic>
      <p:sp>
        <p:nvSpPr>
          <p:cNvPr id="15" name="TextBox 14"/>
          <p:cNvSpPr txBox="1"/>
          <p:nvPr/>
        </p:nvSpPr>
        <p:spPr>
          <a:xfrm>
            <a:off x="46586" y="8382000"/>
            <a:ext cx="6836985" cy="246221"/>
          </a:xfrm>
          <a:prstGeom prst="rect">
            <a:avLst/>
          </a:prstGeom>
          <a:noFill/>
        </p:spPr>
        <p:txBody>
          <a:bodyPr wrap="square" rtlCol="0">
            <a:spAutoFit/>
          </a:bodyPr>
          <a:lstStyle/>
          <a:p>
            <a:pPr algn="ctr"/>
            <a:r>
              <a:rPr lang="en-US" sz="1000" b="1" spc="300" dirty="0" smtClean="0">
                <a:latin typeface="Helvetica" pitchFamily="34" charset="0"/>
              </a:rPr>
              <a:t>sponsors</a:t>
            </a:r>
            <a:endParaRPr lang="en-US" sz="1000" b="1" spc="300" dirty="0">
              <a:latin typeface="Helvetica" pitchFamily="34" charset="0"/>
            </a:endParaRP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0" y="8686800"/>
            <a:ext cx="1219200" cy="401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19600" y="8839200"/>
            <a:ext cx="2109309" cy="201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21014" y="2286000"/>
            <a:ext cx="6862557" cy="523220"/>
          </a:xfrm>
          <a:prstGeom prst="rect">
            <a:avLst/>
          </a:prstGeom>
          <a:noFill/>
        </p:spPr>
        <p:txBody>
          <a:bodyPr wrap="square" rtlCol="0">
            <a:spAutoFit/>
          </a:bodyPr>
          <a:lstStyle/>
          <a:p>
            <a:pPr algn="ctr"/>
            <a:r>
              <a:rPr lang="en-US" sz="1400" b="1" spc="300" dirty="0">
                <a:solidFill>
                  <a:srgbClr val="C9D67C"/>
                </a:solidFill>
                <a:latin typeface="Helvetica" pitchFamily="34" charset="0"/>
                <a:ea typeface="Segoe UI" pitchFamily="34" charset="0"/>
                <a:cs typeface="Segoe UI" pitchFamily="34" charset="0"/>
              </a:rPr>
              <a:t>n</a:t>
            </a:r>
            <a:r>
              <a:rPr lang="en-US" sz="1400" b="1" spc="300" dirty="0" smtClean="0">
                <a:solidFill>
                  <a:srgbClr val="C9D67C"/>
                </a:solidFill>
                <a:latin typeface="Helvetica" pitchFamily="34" charset="0"/>
                <a:ea typeface="Segoe UI" pitchFamily="34" charset="0"/>
                <a:cs typeface="Segoe UI" pitchFamily="34" charset="0"/>
              </a:rPr>
              <a:t>o fee to attend * lunch provided * free parking*                          *continuing education credits pending *</a:t>
            </a:r>
          </a:p>
        </p:txBody>
      </p:sp>
      <p:sp>
        <p:nvSpPr>
          <p:cNvPr id="9" name="TextBox 8"/>
          <p:cNvSpPr txBox="1"/>
          <p:nvPr/>
        </p:nvSpPr>
        <p:spPr>
          <a:xfrm>
            <a:off x="-1" y="7981890"/>
            <a:ext cx="6857999" cy="400110"/>
          </a:xfrm>
          <a:prstGeom prst="rect">
            <a:avLst/>
          </a:prstGeom>
          <a:solidFill>
            <a:schemeClr val="tx1"/>
          </a:solidFill>
        </p:spPr>
        <p:txBody>
          <a:bodyPr wrap="square" rtlCol="0">
            <a:spAutoFit/>
          </a:bodyPr>
          <a:lstStyle/>
          <a:p>
            <a:pPr algn="ctr"/>
            <a:r>
              <a:rPr lang="en-US" sz="1500" b="1" spc="600" dirty="0" smtClean="0">
                <a:solidFill>
                  <a:schemeClr val="bg1"/>
                </a:solidFill>
                <a:latin typeface="Helvetica" pitchFamily="34" charset="0"/>
                <a:ea typeface="Segoe UI" pitchFamily="34" charset="0"/>
                <a:cs typeface="Segoe UI" pitchFamily="34" charset="0"/>
              </a:rPr>
              <a:t>www.SanDiegoIntegration.org</a:t>
            </a:r>
            <a:r>
              <a:rPr lang="en-US" sz="2000" b="1" spc="600" dirty="0" smtClean="0">
                <a:solidFill>
                  <a:schemeClr val="bg1"/>
                </a:solidFill>
                <a:latin typeface="Segoe UI" pitchFamily="34" charset="0"/>
                <a:ea typeface="Segoe UI" pitchFamily="34" charset="0"/>
                <a:cs typeface="Segoe UI" pitchFamily="34" charset="0"/>
              </a:rPr>
              <a:t>  </a:t>
            </a:r>
            <a:endParaRPr lang="en-US" sz="2000" b="1" spc="600" dirty="0">
              <a:solidFill>
                <a:schemeClr val="bg1"/>
              </a:solidFill>
            </a:endParaRPr>
          </a:p>
        </p:txBody>
      </p:sp>
      <p:sp>
        <p:nvSpPr>
          <p:cNvPr id="7" name="Rectangle 6"/>
          <p:cNvSpPr/>
          <p:nvPr/>
        </p:nvSpPr>
        <p:spPr>
          <a:xfrm>
            <a:off x="2997295" y="5486400"/>
            <a:ext cx="3860705" cy="738664"/>
          </a:xfrm>
          <a:prstGeom prst="rect">
            <a:avLst/>
          </a:prstGeom>
          <a:solidFill>
            <a:srgbClr val="C9D67C">
              <a:alpha val="84000"/>
            </a:srgbClr>
          </a:solidFill>
        </p:spPr>
        <p:txBody>
          <a:bodyPr wrap="square">
            <a:spAutoFit/>
          </a:bodyPr>
          <a:lstStyle/>
          <a:p>
            <a:pPr lvl="0" algn="ctr"/>
            <a:r>
              <a:rPr lang="en-US" sz="2000" b="1" spc="300" dirty="0" smtClean="0">
                <a:latin typeface="Helvetica" pitchFamily="34" charset="0"/>
                <a:ea typeface="Segoe UI" pitchFamily="34" charset="0"/>
                <a:cs typeface="Segoe UI" pitchFamily="34" charset="0"/>
              </a:rPr>
              <a:t>12:00 p.m. – 4:30 p.m. </a:t>
            </a:r>
          </a:p>
          <a:p>
            <a:pPr lvl="0" algn="ctr"/>
            <a:r>
              <a:rPr lang="en-US" sz="1100" spc="300" dirty="0" smtClean="0">
                <a:latin typeface="Helvetica" pitchFamily="34" charset="0"/>
                <a:ea typeface="Segoe UI" pitchFamily="34" charset="0"/>
                <a:cs typeface="Segoe UI" pitchFamily="34" charset="0"/>
              </a:rPr>
              <a:t>networking lunch at 12:00 p.m.  </a:t>
            </a:r>
          </a:p>
          <a:p>
            <a:pPr lvl="0" algn="ctr"/>
            <a:r>
              <a:rPr lang="en-US" sz="1100" spc="300" dirty="0" smtClean="0">
                <a:latin typeface="Helvetica" pitchFamily="34" charset="0"/>
                <a:ea typeface="Segoe UI" pitchFamily="34" charset="0"/>
                <a:cs typeface="Segoe UI" pitchFamily="34" charset="0"/>
              </a:rPr>
              <a:t>program starts at 1:00 p.m. </a:t>
            </a:r>
          </a:p>
        </p:txBody>
      </p:sp>
      <p:sp>
        <p:nvSpPr>
          <p:cNvPr id="16" name="Rectangle 15"/>
          <p:cNvSpPr/>
          <p:nvPr/>
        </p:nvSpPr>
        <p:spPr>
          <a:xfrm>
            <a:off x="0" y="5943600"/>
            <a:ext cx="2514600" cy="907941"/>
          </a:xfrm>
          <a:prstGeom prst="rect">
            <a:avLst/>
          </a:prstGeom>
          <a:solidFill>
            <a:srgbClr val="C9D67C">
              <a:alpha val="85000"/>
            </a:srgbClr>
          </a:solidFill>
        </p:spPr>
        <p:txBody>
          <a:bodyPr wrap="square">
            <a:spAutoFit/>
          </a:bodyPr>
          <a:lstStyle/>
          <a:p>
            <a:pPr lvl="0" algn="ctr"/>
            <a:r>
              <a:rPr lang="en-US" sz="1200" spc="300" dirty="0" smtClean="0">
                <a:latin typeface="Helvetica" pitchFamily="34" charset="0"/>
                <a:ea typeface="Segoe UI" pitchFamily="34" charset="0"/>
                <a:cs typeface="Segoe UI" pitchFamily="34" charset="0"/>
              </a:rPr>
              <a:t>. </a:t>
            </a:r>
            <a:r>
              <a:rPr lang="en-US" sz="2000" b="1" spc="300" dirty="0" smtClean="0">
                <a:latin typeface="Helvetica" pitchFamily="34" charset="0"/>
                <a:ea typeface="Segoe UI" pitchFamily="34" charset="0"/>
                <a:cs typeface="Segoe UI" pitchFamily="34" charset="0"/>
              </a:rPr>
              <a:t>jacobs </a:t>
            </a:r>
            <a:r>
              <a:rPr lang="en-US" sz="2000" b="1" spc="300" dirty="0">
                <a:latin typeface="Helvetica" pitchFamily="34" charset="0"/>
                <a:ea typeface="Segoe UI" pitchFamily="34" charset="0"/>
                <a:cs typeface="Segoe UI" pitchFamily="34" charset="0"/>
              </a:rPr>
              <a:t>c</a:t>
            </a:r>
            <a:r>
              <a:rPr lang="en-US" sz="2000" b="1" spc="300" dirty="0" smtClean="0">
                <a:latin typeface="Helvetica" pitchFamily="34" charset="0"/>
                <a:ea typeface="Segoe UI" pitchFamily="34" charset="0"/>
                <a:cs typeface="Segoe UI" pitchFamily="34" charset="0"/>
              </a:rPr>
              <a:t>enter</a:t>
            </a:r>
            <a:endParaRPr lang="en-US" sz="2000" b="1" spc="300" dirty="0">
              <a:latin typeface="Helvetica" pitchFamily="34" charset="0"/>
              <a:ea typeface="Segoe UI" pitchFamily="34" charset="0"/>
              <a:cs typeface="Segoe UI" pitchFamily="34" charset="0"/>
            </a:endParaRPr>
          </a:p>
          <a:p>
            <a:pPr lvl="0" algn="ctr"/>
            <a:r>
              <a:rPr lang="en-US" sz="1100" spc="300" dirty="0">
                <a:latin typeface="Helvetica" pitchFamily="34" charset="0"/>
                <a:ea typeface="Segoe UI" pitchFamily="34" charset="0"/>
                <a:cs typeface="Segoe UI" pitchFamily="34" charset="0"/>
              </a:rPr>
              <a:t>c</a:t>
            </a:r>
            <a:r>
              <a:rPr lang="en-US" sz="1100" spc="300" dirty="0" smtClean="0">
                <a:latin typeface="Helvetica" pitchFamily="34" charset="0"/>
                <a:ea typeface="Segoe UI" pitchFamily="34" charset="0"/>
                <a:cs typeface="Segoe UI" pitchFamily="34" charset="0"/>
              </a:rPr>
              <a:t>elebration hall </a:t>
            </a:r>
          </a:p>
          <a:p>
            <a:pPr lvl="0" algn="ctr"/>
            <a:r>
              <a:rPr lang="en-US" sz="1100" spc="300" dirty="0" smtClean="0">
                <a:latin typeface="Helvetica" pitchFamily="34" charset="0"/>
                <a:ea typeface="Segoe UI" pitchFamily="34" charset="0"/>
                <a:cs typeface="Segoe UI" pitchFamily="34" charset="0"/>
              </a:rPr>
              <a:t>404 </a:t>
            </a:r>
            <a:r>
              <a:rPr lang="en-US" sz="1100" spc="300" dirty="0">
                <a:latin typeface="Helvetica" pitchFamily="34" charset="0"/>
                <a:ea typeface="Segoe UI" pitchFamily="34" charset="0"/>
                <a:cs typeface="Segoe UI" pitchFamily="34" charset="0"/>
              </a:rPr>
              <a:t>e</a:t>
            </a:r>
            <a:r>
              <a:rPr lang="en-US" sz="1100" spc="300" dirty="0" smtClean="0">
                <a:latin typeface="Helvetica" pitchFamily="34" charset="0"/>
                <a:ea typeface="Segoe UI" pitchFamily="34" charset="0"/>
                <a:cs typeface="Segoe UI" pitchFamily="34" charset="0"/>
              </a:rPr>
              <a:t>uclid avenue </a:t>
            </a:r>
          </a:p>
          <a:p>
            <a:pPr lvl="0" algn="ctr"/>
            <a:r>
              <a:rPr lang="en-US" sz="1100" spc="300" dirty="0" smtClean="0">
                <a:latin typeface="Helvetica" pitchFamily="34" charset="0"/>
                <a:ea typeface="Segoe UI" pitchFamily="34" charset="0"/>
                <a:cs typeface="Segoe UI" pitchFamily="34" charset="0"/>
              </a:rPr>
              <a:t>san diego, ca 92114</a:t>
            </a:r>
            <a:r>
              <a:rPr lang="en-US" sz="1100" spc="300" dirty="0" smtClean="0">
                <a:solidFill>
                  <a:schemeClr val="bg1"/>
                </a:solidFill>
                <a:latin typeface="Helvetica" pitchFamily="34" charset="0"/>
                <a:ea typeface="Segoe UI" pitchFamily="34" charset="0"/>
                <a:cs typeface="Segoe UI" pitchFamily="34" charset="0"/>
              </a:rPr>
              <a:t>  </a:t>
            </a:r>
            <a:endParaRPr lang="en-US" sz="1100" dirty="0">
              <a:solidFill>
                <a:schemeClr val="bg1"/>
              </a:solidFill>
              <a:latin typeface="Helvetica" pitchFamily="34" charset="0"/>
              <a:ea typeface="Segoe UI" pitchFamily="34" charset="0"/>
              <a:cs typeface="Segoe UI" pitchFamily="34" charset="0"/>
            </a:endParaRPr>
          </a:p>
        </p:txBody>
      </p:sp>
      <p:sp>
        <p:nvSpPr>
          <p:cNvPr id="18" name="Rectangle 17"/>
          <p:cNvSpPr/>
          <p:nvPr/>
        </p:nvSpPr>
        <p:spPr>
          <a:xfrm>
            <a:off x="3581400" y="742890"/>
            <a:ext cx="3276600" cy="400110"/>
          </a:xfrm>
          <a:prstGeom prst="rect">
            <a:avLst/>
          </a:prstGeom>
          <a:solidFill>
            <a:srgbClr val="C9D67C"/>
          </a:solidFill>
        </p:spPr>
        <p:txBody>
          <a:bodyPr wrap="square">
            <a:spAutoFit/>
          </a:bodyPr>
          <a:lstStyle/>
          <a:p>
            <a:pPr lvl="0" algn="r"/>
            <a:r>
              <a:rPr lang="en-US" sz="2000" b="1" spc="300" dirty="0" smtClean="0">
                <a:effectLst>
                  <a:outerShdw blurRad="38100" dist="38100" dir="2700000" algn="tl">
                    <a:srgbClr val="000000">
                      <a:alpha val="43137"/>
                    </a:srgbClr>
                  </a:outerShdw>
                </a:effectLst>
                <a:latin typeface="Helvetica" pitchFamily="34" charset="0"/>
                <a:ea typeface="Segoe UI" pitchFamily="34" charset="0"/>
                <a:cs typeface="Segoe UI" pitchFamily="34" charset="0"/>
              </a:rPr>
              <a:t>september 12, 2012 </a:t>
            </a:r>
            <a:r>
              <a:rPr lang="en-US" sz="2000" b="1" u="sng" spc="300" dirty="0" smtClean="0">
                <a:effectLst>
                  <a:outerShdw blurRad="38100" dist="38100" dir="2700000" algn="tl">
                    <a:srgbClr val="000000">
                      <a:alpha val="43137"/>
                    </a:srgbClr>
                  </a:outerShdw>
                </a:effectLst>
                <a:latin typeface="Helvetica" pitchFamily="34" charset="0"/>
                <a:ea typeface="Segoe UI" pitchFamily="34" charset="0"/>
                <a:cs typeface="Segoe UI" pitchFamily="34" charset="0"/>
              </a:rPr>
              <a:t> </a:t>
            </a:r>
            <a:r>
              <a:rPr lang="en-US" sz="2000" b="1" u="sng" spc="300" dirty="0" smtClean="0">
                <a:latin typeface="Helvetica" pitchFamily="34" charset="0"/>
                <a:ea typeface="Segoe UI" pitchFamily="34" charset="0"/>
                <a:cs typeface="Segoe UI" pitchFamily="34" charset="0"/>
              </a:rPr>
              <a:t>                            </a:t>
            </a:r>
            <a:r>
              <a:rPr lang="en-US" sz="2000" b="1" u="sng" dirty="0" smtClean="0">
                <a:latin typeface="Helvetica" pitchFamily="34" charset="0"/>
                <a:ea typeface="Segoe UI" pitchFamily="34" charset="0"/>
                <a:cs typeface="Segoe UI" pitchFamily="34" charset="0"/>
              </a:rPr>
              <a:t>            </a:t>
            </a:r>
            <a:r>
              <a:rPr lang="en-US" sz="2000" b="1" dirty="0" smtClean="0">
                <a:latin typeface="Helvetica" pitchFamily="34" charset="0"/>
                <a:ea typeface="Segoe UI" pitchFamily="34" charset="0"/>
                <a:cs typeface="Segoe UI" pitchFamily="34" charset="0"/>
              </a:rPr>
              <a:t>                                                                 </a:t>
            </a:r>
          </a:p>
        </p:txBody>
      </p:sp>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9600" y="8481174"/>
            <a:ext cx="762000" cy="621270"/>
          </a:xfrm>
          <a:prstGeom prst="rect">
            <a:avLst/>
          </a:prstGeom>
        </p:spPr>
      </p:pic>
      <p:sp>
        <p:nvSpPr>
          <p:cNvPr id="8" name="Rectangle 7"/>
          <p:cNvSpPr/>
          <p:nvPr/>
        </p:nvSpPr>
        <p:spPr>
          <a:xfrm>
            <a:off x="-9143" y="7098268"/>
            <a:ext cx="6892713" cy="369332"/>
          </a:xfrm>
          <a:prstGeom prst="rect">
            <a:avLst/>
          </a:prstGeom>
        </p:spPr>
        <p:txBody>
          <a:bodyPr wrap="square">
            <a:spAutoFit/>
          </a:bodyPr>
          <a:lstStyle/>
          <a:p>
            <a:pPr algn="ctr"/>
            <a:r>
              <a:rPr lang="en-US" sz="1400" b="1" dirty="0"/>
              <a:t>REGISTER ONLINE </a:t>
            </a:r>
            <a:r>
              <a:rPr lang="en-US" sz="1400" b="1" dirty="0" smtClean="0"/>
              <a:t>HERE  </a:t>
            </a:r>
            <a:r>
              <a:rPr lang="en-US" b="1" u="sng" dirty="0" smtClean="0">
                <a:hlinkClick r:id="rId7"/>
              </a:rPr>
              <a:t>www.surveymonkey.com/s/SD_2012_Summit</a:t>
            </a:r>
            <a:endParaRPr lang="en-US" b="1" u="sng" dirty="0" smtClean="0"/>
          </a:p>
        </p:txBody>
      </p:sp>
    </p:spTree>
    <p:extLst>
      <p:ext uri="{BB962C8B-B14F-4D97-AF65-F5344CB8AC3E}">
        <p14:creationId xmlns:p14="http://schemas.microsoft.com/office/powerpoint/2010/main" val="2837614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111</Words>
  <Application>Microsoft Office PowerPoint</Application>
  <PresentationFormat>On-screen Show (4:3)</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Minardi</dc:creator>
  <cp:lastModifiedBy>Julie A. Minardi</cp:lastModifiedBy>
  <cp:revision>46</cp:revision>
  <cp:lastPrinted>2012-03-14T18:03:21Z</cp:lastPrinted>
  <dcterms:created xsi:type="dcterms:W3CDTF">2006-08-16T00:00:00Z</dcterms:created>
  <dcterms:modified xsi:type="dcterms:W3CDTF">2012-07-20T22:29:54Z</dcterms:modified>
</cp:coreProperties>
</file>