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5"/>
  </p:sldMasterIdLst>
  <p:notesMasterIdLst>
    <p:notesMasterId r:id="rId34"/>
  </p:notesMasterIdLst>
  <p:handoutMasterIdLst>
    <p:handoutMasterId r:id="rId35"/>
  </p:handoutMasterIdLst>
  <p:sldIdLst>
    <p:sldId id="266" r:id="rId6"/>
    <p:sldId id="534" r:id="rId7"/>
    <p:sldId id="309" r:id="rId8"/>
    <p:sldId id="310" r:id="rId9"/>
    <p:sldId id="321" r:id="rId10"/>
    <p:sldId id="308" r:id="rId11"/>
    <p:sldId id="335" r:id="rId12"/>
    <p:sldId id="318" r:id="rId13"/>
    <p:sldId id="487" r:id="rId14"/>
    <p:sldId id="259" r:id="rId15"/>
    <p:sldId id="488" r:id="rId16"/>
    <p:sldId id="260" r:id="rId17"/>
    <p:sldId id="491" r:id="rId18"/>
    <p:sldId id="333" r:id="rId19"/>
    <p:sldId id="265" r:id="rId20"/>
    <p:sldId id="296" r:id="rId21"/>
    <p:sldId id="345" r:id="rId22"/>
    <p:sldId id="293" r:id="rId23"/>
    <p:sldId id="294" r:id="rId24"/>
    <p:sldId id="295" r:id="rId25"/>
    <p:sldId id="342" r:id="rId26"/>
    <p:sldId id="341" r:id="rId27"/>
    <p:sldId id="327" r:id="rId28"/>
    <p:sldId id="326" r:id="rId29"/>
    <p:sldId id="337" r:id="rId30"/>
    <p:sldId id="313" r:id="rId31"/>
    <p:sldId id="533" r:id="rId32"/>
    <p:sldId id="317" r:id="rId3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3" autoAdjust="0"/>
    <p:restoredTop sz="94619" autoAdjust="0"/>
  </p:normalViewPr>
  <p:slideViewPr>
    <p:cSldViewPr snapToGrid="0">
      <p:cViewPr varScale="1">
        <p:scale>
          <a:sx n="113" d="100"/>
          <a:sy n="113" d="100"/>
        </p:scale>
        <p:origin x="1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40FC4FFE-8987-4A26-B7F4-8A516F18ADAE}">
      <dgm:prSet/>
      <dgm:spPr/>
      <dgm:t>
        <a:bodyPr/>
        <a:lstStyle/>
        <a:p>
          <a:pPr>
            <a:defRPr cap="all"/>
          </a:pPr>
          <a:r>
            <a:rPr lang="en-US"/>
            <a:t>152 fentanyl related deaths in san diego county in 2019</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a:t>457 fentanyl related deaths in san diego county in 2020</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a:t>FROM APRIL 2020 TO APRIL 2021, OVER 100,000 INDIVIDUALS DIED OF AN OPIOID OD IN THE U.S.</a:t>
          </a:r>
          <a:endParaRPr lang="en-US" dirty="0"/>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9350DA9F-7782-4585-99F8-E6709FE9FCBA}" type="pres">
      <dgm:prSet presAssocID="{01A66772-F185-4D58-B8BB-E9370D7A7A2B}" presName="vert0" presStyleCnt="0">
        <dgm:presLayoutVars>
          <dgm:dir/>
          <dgm:animOne val="branch"/>
          <dgm:animLvl val="lvl"/>
        </dgm:presLayoutVars>
      </dgm:prSet>
      <dgm:spPr/>
    </dgm:pt>
    <dgm:pt modelId="{BC91969C-698B-45EE-8D17-6C7CE61CD62B}" type="pres">
      <dgm:prSet presAssocID="{40FC4FFE-8987-4A26-B7F4-8A516F18ADAE}" presName="thickLine" presStyleLbl="alignNode1" presStyleIdx="0" presStyleCnt="3"/>
      <dgm:spPr/>
    </dgm:pt>
    <dgm:pt modelId="{3E80E916-E481-4048-87A6-C2F604B2DAC8}" type="pres">
      <dgm:prSet presAssocID="{40FC4FFE-8987-4A26-B7F4-8A516F18ADAE}" presName="horz1" presStyleCnt="0"/>
      <dgm:spPr/>
    </dgm:pt>
    <dgm:pt modelId="{BC254961-6E8B-44B9-97B6-FB0BC2144FA0}" type="pres">
      <dgm:prSet presAssocID="{40FC4FFE-8987-4A26-B7F4-8A516F18ADAE}" presName="tx1" presStyleLbl="revTx" presStyleIdx="0" presStyleCnt="3"/>
      <dgm:spPr/>
    </dgm:pt>
    <dgm:pt modelId="{64DE0CA5-53A3-46C0-9384-6579B279927F}" type="pres">
      <dgm:prSet presAssocID="{40FC4FFE-8987-4A26-B7F4-8A516F18ADAE}" presName="vert1" presStyleCnt="0"/>
      <dgm:spPr/>
    </dgm:pt>
    <dgm:pt modelId="{022F263F-98B7-41FF-9753-16E0439C2C75}" type="pres">
      <dgm:prSet presAssocID="{49225C73-1633-42F1-AB3B-7CB183E5F8B8}" presName="thickLine" presStyleLbl="alignNode1" presStyleIdx="1" presStyleCnt="3"/>
      <dgm:spPr/>
    </dgm:pt>
    <dgm:pt modelId="{F4C545FB-0633-4D1E-B127-15E0C5A796EA}" type="pres">
      <dgm:prSet presAssocID="{49225C73-1633-42F1-AB3B-7CB183E5F8B8}" presName="horz1" presStyleCnt="0"/>
      <dgm:spPr/>
    </dgm:pt>
    <dgm:pt modelId="{D237E153-262D-4DE1-8539-FA35A996362B}" type="pres">
      <dgm:prSet presAssocID="{49225C73-1633-42F1-AB3B-7CB183E5F8B8}" presName="tx1" presStyleLbl="revTx" presStyleIdx="1" presStyleCnt="3"/>
      <dgm:spPr/>
    </dgm:pt>
    <dgm:pt modelId="{20355B0B-452F-4470-8C8B-C56903F9E04C}" type="pres">
      <dgm:prSet presAssocID="{49225C73-1633-42F1-AB3B-7CB183E5F8B8}" presName="vert1" presStyleCnt="0"/>
      <dgm:spPr/>
    </dgm:pt>
    <dgm:pt modelId="{95218C0A-6566-48A2-9067-C63BB85B3E01}" type="pres">
      <dgm:prSet presAssocID="{1C383F32-22E8-4F62-A3E0-BDC3D5F48992}" presName="thickLine" presStyleLbl="alignNode1" presStyleIdx="2" presStyleCnt="3"/>
      <dgm:spPr/>
    </dgm:pt>
    <dgm:pt modelId="{D7DF42CE-D55E-46D2-9A7E-57956241F651}" type="pres">
      <dgm:prSet presAssocID="{1C383F32-22E8-4F62-A3E0-BDC3D5F48992}" presName="horz1" presStyleCnt="0"/>
      <dgm:spPr/>
    </dgm:pt>
    <dgm:pt modelId="{1CAEC910-07BE-49EB-9835-BA339A60CF15}" type="pres">
      <dgm:prSet presAssocID="{1C383F32-22E8-4F62-A3E0-BDC3D5F48992}" presName="tx1" presStyleLbl="revTx" presStyleIdx="2" presStyleCnt="3"/>
      <dgm:spPr/>
    </dgm:pt>
    <dgm:pt modelId="{69712162-8AD6-438C-9620-884CE2A92091}" type="pres">
      <dgm:prSet presAssocID="{1C383F32-22E8-4F62-A3E0-BDC3D5F48992}" presName="vert1" presStyleCnt="0"/>
      <dgm:spPr/>
    </dgm:pt>
  </dgm:ptLst>
  <dgm:cxnLst>
    <dgm:cxn modelId="{A9154303-8225-4248-91DC-1B0156A35F07}" srcId="{01A66772-F185-4D58-B8BB-E9370D7A7A2B}" destId="{49225C73-1633-42F1-AB3B-7CB183E5F8B8}" srcOrd="1" destOrd="0" parTransId="{1A0E2090-1D4F-438A-8766-B6030CE01ADD}" sibTransId="{9646853A-8964-4519-A5B1-0B7D18B2983D}"/>
    <dgm:cxn modelId="{0072635E-6EDD-4B31-9ABD-642F7466B9C5}" type="presOf" srcId="{40FC4FFE-8987-4A26-B7F4-8A516F18ADAE}" destId="{BC254961-6E8B-44B9-97B6-FB0BC2144FA0}" srcOrd="0" destOrd="0" presId="urn:microsoft.com/office/officeart/2008/layout/LinedList"/>
    <dgm:cxn modelId="{C7AD8469-3C68-4AF9-AB82-79B0043AA120}" srcId="{01A66772-F185-4D58-B8BB-E9370D7A7A2B}" destId="{40FC4FFE-8987-4A26-B7F4-8A516F18ADAE}" srcOrd="0" destOrd="0" parTransId="{CAD7EF86-FB23-41F6-BF42-040B36DEFDB1}" sibTransId="{5B62599A-5C9B-48E7-896E-EA782AC60C8B}"/>
    <dgm:cxn modelId="{CC9B194F-E9A6-4E6B-AE5A-F1E0DCB1FE20}" type="presOf" srcId="{49225C73-1633-42F1-AB3B-7CB183E5F8B8}" destId="{D237E153-262D-4DE1-8539-FA35A996362B}" srcOrd="0" destOrd="0" presId="urn:microsoft.com/office/officeart/2008/layout/LinedList"/>
    <dgm:cxn modelId="{3617F059-510D-400C-8533-7BC0319F0B45}" type="presOf" srcId="{1C383F32-22E8-4F62-A3E0-BDC3D5F48992}" destId="{1CAEC910-07BE-49EB-9835-BA339A60CF15}" srcOrd="0" destOrd="0" presId="urn:microsoft.com/office/officeart/2008/layout/LinedList"/>
    <dgm:cxn modelId="{C4CCE57E-E871-46D6-BAD5-880252C95D22}" srcId="{01A66772-F185-4D58-B8BB-E9370D7A7A2B}" destId="{1C383F32-22E8-4F62-A3E0-BDC3D5F48992}" srcOrd="2" destOrd="0" parTransId="{A7920A2F-3244-4159-AF04-6A1D38B7B317}" sibTransId="{8500F72A-2C6D-4FDF-9C1D-CA691380EB0B}"/>
    <dgm:cxn modelId="{7C5EA1E7-13FF-4157-B4B8-32259BCE098F}" type="presOf" srcId="{01A66772-F185-4D58-B8BB-E9370D7A7A2B}" destId="{9350DA9F-7782-4585-99F8-E6709FE9FCBA}" srcOrd="0" destOrd="0" presId="urn:microsoft.com/office/officeart/2008/layout/LinedList"/>
    <dgm:cxn modelId="{4AD2D83C-40F0-4580-A774-8B58C604F7E8}" type="presParOf" srcId="{9350DA9F-7782-4585-99F8-E6709FE9FCBA}" destId="{BC91969C-698B-45EE-8D17-6C7CE61CD62B}" srcOrd="0" destOrd="0" presId="urn:microsoft.com/office/officeart/2008/layout/LinedList"/>
    <dgm:cxn modelId="{EAB95557-5AD0-426B-8401-9B742F028619}" type="presParOf" srcId="{9350DA9F-7782-4585-99F8-E6709FE9FCBA}" destId="{3E80E916-E481-4048-87A6-C2F604B2DAC8}" srcOrd="1" destOrd="0" presId="urn:microsoft.com/office/officeart/2008/layout/LinedList"/>
    <dgm:cxn modelId="{C616BFF1-0BF4-45A9-BFFC-4918746CA51C}" type="presParOf" srcId="{3E80E916-E481-4048-87A6-C2F604B2DAC8}" destId="{BC254961-6E8B-44B9-97B6-FB0BC2144FA0}" srcOrd="0" destOrd="0" presId="urn:microsoft.com/office/officeart/2008/layout/LinedList"/>
    <dgm:cxn modelId="{EC508C85-26A1-40E7-A0BF-E40DAC8BB8D2}" type="presParOf" srcId="{3E80E916-E481-4048-87A6-C2F604B2DAC8}" destId="{64DE0CA5-53A3-46C0-9384-6579B279927F}" srcOrd="1" destOrd="0" presId="urn:microsoft.com/office/officeart/2008/layout/LinedList"/>
    <dgm:cxn modelId="{98819A5C-F05E-438B-97CC-FF90329F3B6E}" type="presParOf" srcId="{9350DA9F-7782-4585-99F8-E6709FE9FCBA}" destId="{022F263F-98B7-41FF-9753-16E0439C2C75}" srcOrd="2" destOrd="0" presId="urn:microsoft.com/office/officeart/2008/layout/LinedList"/>
    <dgm:cxn modelId="{948B84DB-E56E-47DB-B062-A8A5EF86BAE1}" type="presParOf" srcId="{9350DA9F-7782-4585-99F8-E6709FE9FCBA}" destId="{F4C545FB-0633-4D1E-B127-15E0C5A796EA}" srcOrd="3" destOrd="0" presId="urn:microsoft.com/office/officeart/2008/layout/LinedList"/>
    <dgm:cxn modelId="{835BA7DE-F7E8-4A93-B4AE-5166BAB79FCF}" type="presParOf" srcId="{F4C545FB-0633-4D1E-B127-15E0C5A796EA}" destId="{D237E153-262D-4DE1-8539-FA35A996362B}" srcOrd="0" destOrd="0" presId="urn:microsoft.com/office/officeart/2008/layout/LinedList"/>
    <dgm:cxn modelId="{5055BF33-83EC-4A99-B6FB-2FBDAE64BFD0}" type="presParOf" srcId="{F4C545FB-0633-4D1E-B127-15E0C5A796EA}" destId="{20355B0B-452F-4470-8C8B-C56903F9E04C}" srcOrd="1" destOrd="0" presId="urn:microsoft.com/office/officeart/2008/layout/LinedList"/>
    <dgm:cxn modelId="{4A659A7C-2112-46E9-A271-99C1C18C1A64}" type="presParOf" srcId="{9350DA9F-7782-4585-99F8-E6709FE9FCBA}" destId="{95218C0A-6566-48A2-9067-C63BB85B3E01}" srcOrd="4" destOrd="0" presId="urn:microsoft.com/office/officeart/2008/layout/LinedList"/>
    <dgm:cxn modelId="{29C9023C-B07C-477F-A037-191F3B605EBA}" type="presParOf" srcId="{9350DA9F-7782-4585-99F8-E6709FE9FCBA}" destId="{D7DF42CE-D55E-46D2-9A7E-57956241F651}" srcOrd="5" destOrd="0" presId="urn:microsoft.com/office/officeart/2008/layout/LinedList"/>
    <dgm:cxn modelId="{1E4D7149-BEB3-4C02-B819-1BD48082FB75}" type="presParOf" srcId="{D7DF42CE-D55E-46D2-9A7E-57956241F651}" destId="{1CAEC910-07BE-49EB-9835-BA339A60CF15}" srcOrd="0" destOrd="0" presId="urn:microsoft.com/office/officeart/2008/layout/LinedList"/>
    <dgm:cxn modelId="{1C1A30A7-3533-4CC1-9281-B8E7C99C4D03}" type="presParOf" srcId="{D7DF42CE-D55E-46D2-9A7E-57956241F651}" destId="{69712162-8AD6-438C-9620-884CE2A920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1969C-698B-45EE-8D17-6C7CE61CD62B}">
      <dsp:nvSpPr>
        <dsp:cNvPr id="0" name=""/>
        <dsp:cNvSpPr/>
      </dsp:nvSpPr>
      <dsp:spPr>
        <a:xfrm>
          <a:off x="0" y="2715"/>
          <a:ext cx="630372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254961-6E8B-44B9-97B6-FB0BC2144FA0}">
      <dsp:nvSpPr>
        <dsp:cNvPr id="0" name=""/>
        <dsp:cNvSpPr/>
      </dsp:nvSpPr>
      <dsp:spPr>
        <a:xfrm>
          <a:off x="0" y="2715"/>
          <a:ext cx="6303729" cy="18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defRPr cap="all"/>
          </a:pPr>
          <a:r>
            <a:rPr lang="en-US" sz="3400" kern="1200"/>
            <a:t>152 fentanyl related deaths in san diego county in 2019</a:t>
          </a:r>
        </a:p>
      </dsp:txBody>
      <dsp:txXfrm>
        <a:off x="0" y="2715"/>
        <a:ext cx="6303729" cy="1851802"/>
      </dsp:txXfrm>
    </dsp:sp>
    <dsp:sp modelId="{022F263F-98B7-41FF-9753-16E0439C2C75}">
      <dsp:nvSpPr>
        <dsp:cNvPr id="0" name=""/>
        <dsp:cNvSpPr/>
      </dsp:nvSpPr>
      <dsp:spPr>
        <a:xfrm>
          <a:off x="0" y="1854518"/>
          <a:ext cx="630372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37E153-262D-4DE1-8539-FA35A996362B}">
      <dsp:nvSpPr>
        <dsp:cNvPr id="0" name=""/>
        <dsp:cNvSpPr/>
      </dsp:nvSpPr>
      <dsp:spPr>
        <a:xfrm>
          <a:off x="0" y="1854518"/>
          <a:ext cx="6303729" cy="18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defRPr cap="all"/>
          </a:pPr>
          <a:r>
            <a:rPr lang="en-US" sz="3400" kern="1200"/>
            <a:t>457 fentanyl related deaths in san diego county in 2020</a:t>
          </a:r>
        </a:p>
      </dsp:txBody>
      <dsp:txXfrm>
        <a:off x="0" y="1854518"/>
        <a:ext cx="6303729" cy="1851802"/>
      </dsp:txXfrm>
    </dsp:sp>
    <dsp:sp modelId="{95218C0A-6566-48A2-9067-C63BB85B3E01}">
      <dsp:nvSpPr>
        <dsp:cNvPr id="0" name=""/>
        <dsp:cNvSpPr/>
      </dsp:nvSpPr>
      <dsp:spPr>
        <a:xfrm>
          <a:off x="0" y="3706320"/>
          <a:ext cx="630372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AEC910-07BE-49EB-9835-BA339A60CF15}">
      <dsp:nvSpPr>
        <dsp:cNvPr id="0" name=""/>
        <dsp:cNvSpPr/>
      </dsp:nvSpPr>
      <dsp:spPr>
        <a:xfrm>
          <a:off x="0" y="3706320"/>
          <a:ext cx="6303729" cy="18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defRPr cap="all"/>
          </a:pPr>
          <a:r>
            <a:rPr lang="en-US" sz="3400" kern="1200"/>
            <a:t>FROM APRIL 2020 TO APRIL 2021, OVER 100,000 INDIVIDUALS DIED OF AN OPIOID OD IN THE U.S.</a:t>
          </a:r>
          <a:endParaRPr lang="en-US" sz="3400" kern="1200" dirty="0"/>
        </a:p>
      </dsp:txBody>
      <dsp:txXfrm>
        <a:off x="0" y="3706320"/>
        <a:ext cx="6303729" cy="185180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B7661A-E20C-4A09-921E-D6ED3EFE92EC}"/>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98EFC87-73FA-47B0-B851-B5C143C2D35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459411F-E211-4C2D-9085-F925BF394816}" type="datetimeyyyy">
              <a:rPr lang="en-US" smtClean="0"/>
              <a:t>2022</a:t>
            </a:fld>
            <a:endParaRPr lang="en-US"/>
          </a:p>
        </p:txBody>
      </p:sp>
      <p:sp>
        <p:nvSpPr>
          <p:cNvPr id="4" name="Footer Placeholder 3">
            <a:extLst>
              <a:ext uri="{FF2B5EF4-FFF2-40B4-BE49-F238E27FC236}">
                <a16:creationId xmlns:a16="http://schemas.microsoft.com/office/drawing/2014/main" id="{ADA16CCE-8D17-4FBB-8B87-EFDDE75648C0}"/>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728616-C2F7-45F3-B1A5-E35A1B97788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0CE6390-0F09-4D98-8B46-69E7E0F990B9}" type="slidenum">
              <a:rPr lang="en-US" smtClean="0"/>
              <a:t>‹#›</a:t>
            </a:fld>
            <a:endParaRPr lang="en-US"/>
          </a:p>
        </p:txBody>
      </p:sp>
    </p:spTree>
    <p:extLst>
      <p:ext uri="{BB962C8B-B14F-4D97-AF65-F5344CB8AC3E}">
        <p14:creationId xmlns:p14="http://schemas.microsoft.com/office/powerpoint/2010/main" val="164334696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10CAAA8F-E199-495A-8E4D-C5BF915669C8}" type="datetimeyyyy">
              <a:rPr lang="en-US" smtClean="0"/>
              <a:t>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E8E87EBE-2234-4F56-93E7-A37366721259}" type="slidenum">
              <a:rPr lang="en-US" smtClean="0"/>
              <a:t>‹#›</a:t>
            </a:fld>
            <a:endParaRPr lang="en-US"/>
          </a:p>
        </p:txBody>
      </p:sp>
    </p:spTree>
    <p:extLst>
      <p:ext uri="{BB962C8B-B14F-4D97-AF65-F5344CB8AC3E}">
        <p14:creationId xmlns:p14="http://schemas.microsoft.com/office/powerpoint/2010/main" val="303576006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88F4C93-61FC-4E43-8F3F-C85428F84426}" type="slidenum">
              <a:rPr lang="en-US" smtClean="0"/>
              <a:pPr>
                <a:defRPr/>
              </a:pPr>
              <a:t>2</a:t>
            </a:fld>
            <a:endParaRPr lang="en-US"/>
          </a:p>
        </p:txBody>
      </p:sp>
      <p:sp>
        <p:nvSpPr>
          <p:cNvPr id="5" name="Date Placeholder 4">
            <a:extLst>
              <a:ext uri="{FF2B5EF4-FFF2-40B4-BE49-F238E27FC236}">
                <a16:creationId xmlns:a16="http://schemas.microsoft.com/office/drawing/2014/main" id="{EF5AFEA2-C513-4AEF-9939-B77F7313EF5E}"/>
              </a:ext>
            </a:extLst>
          </p:cNvPr>
          <p:cNvSpPr>
            <a:spLocks noGrp="1"/>
          </p:cNvSpPr>
          <p:nvPr>
            <p:ph type="dt" idx="1"/>
          </p:nvPr>
        </p:nvSpPr>
        <p:spPr/>
        <p:txBody>
          <a:bodyPr/>
          <a:lstStyle/>
          <a:p>
            <a:fld id="{6F1174FB-0359-44EB-B8B0-CC8B591F3D54}" type="datetimeyyyy">
              <a:rPr lang="en-US" smtClean="0"/>
              <a:t>2022</a:t>
            </a:fld>
            <a:endParaRPr lang="en-US"/>
          </a:p>
        </p:txBody>
      </p:sp>
    </p:spTree>
    <p:extLst>
      <p:ext uri="{BB962C8B-B14F-4D97-AF65-F5344CB8AC3E}">
        <p14:creationId xmlns:p14="http://schemas.microsoft.com/office/powerpoint/2010/main" val="26072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E82C004-94CA-4845-B816-9B8861B5B355}" type="slidenum">
              <a:rPr lang="en-US" smtClean="0"/>
              <a:pPr/>
              <a:t>14</a:t>
            </a:fld>
            <a:endParaRPr lang="en-US"/>
          </a:p>
        </p:txBody>
      </p:sp>
      <p:sp>
        <p:nvSpPr>
          <p:cNvPr id="54275" name="Rectangle 2"/>
          <p:cNvSpPr>
            <a:spLocks noGrp="1" noRot="1" noChangeAspect="1" noChangeArrowheads="1" noTextEdit="1"/>
          </p:cNvSpPr>
          <p:nvPr>
            <p:ph type="sldImg"/>
          </p:nvPr>
        </p:nvSpPr>
        <p:spPr>
          <a:xfrm>
            <a:off x="431800" y="708025"/>
            <a:ext cx="6302375" cy="3544888"/>
          </a:xfrm>
          <a:ln/>
        </p:spPr>
      </p:sp>
      <p:sp>
        <p:nvSpPr>
          <p:cNvPr id="54276"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0A47E863-3BAD-4539-8955-C78CE428FD64}"/>
              </a:ext>
            </a:extLst>
          </p:cNvPr>
          <p:cNvSpPr>
            <a:spLocks noGrp="1"/>
          </p:cNvSpPr>
          <p:nvPr>
            <p:ph type="dt" idx="1"/>
          </p:nvPr>
        </p:nvSpPr>
        <p:spPr/>
        <p:txBody>
          <a:bodyPr/>
          <a:lstStyle/>
          <a:p>
            <a:fld id="{CDB8D290-DB2D-439E-9677-A9D9A07C3AF4}" type="datetimeyyyy">
              <a:rPr lang="en-US" smtClean="0"/>
              <a:t>2022</a:t>
            </a:fld>
            <a:endParaRPr lang="en-US"/>
          </a:p>
        </p:txBody>
      </p:sp>
    </p:spTree>
    <p:extLst>
      <p:ext uri="{BB962C8B-B14F-4D97-AF65-F5344CB8AC3E}">
        <p14:creationId xmlns:p14="http://schemas.microsoft.com/office/powerpoint/2010/main" val="1243797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BEE670B-21D2-47C4-8A0A-2DA588B0CB52}" type="slidenum">
              <a:rPr lang="en-US" smtClean="0"/>
              <a:pPr/>
              <a:t>15</a:t>
            </a:fld>
            <a:endParaRPr lang="en-US"/>
          </a:p>
        </p:txBody>
      </p:sp>
      <p:sp>
        <p:nvSpPr>
          <p:cNvPr id="53251" name="Rectangle 2"/>
          <p:cNvSpPr>
            <a:spLocks noGrp="1" noRot="1" noChangeAspect="1" noChangeArrowheads="1" noTextEdit="1"/>
          </p:cNvSpPr>
          <p:nvPr>
            <p:ph type="sldImg"/>
          </p:nvPr>
        </p:nvSpPr>
        <p:spPr>
          <a:xfrm>
            <a:off x="431800" y="708025"/>
            <a:ext cx="6302375" cy="3544888"/>
          </a:xfrm>
          <a:ln/>
        </p:spPr>
      </p:sp>
      <p:sp>
        <p:nvSpPr>
          <p:cNvPr id="53252"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39929BA7-E462-43FC-A41D-C84ACEEBD797}"/>
              </a:ext>
            </a:extLst>
          </p:cNvPr>
          <p:cNvSpPr>
            <a:spLocks noGrp="1"/>
          </p:cNvSpPr>
          <p:nvPr>
            <p:ph type="dt" idx="1"/>
          </p:nvPr>
        </p:nvSpPr>
        <p:spPr/>
        <p:txBody>
          <a:bodyPr/>
          <a:lstStyle/>
          <a:p>
            <a:fld id="{C4FFD8F9-0463-45E5-A7D5-B5C7AEF269B7}" type="datetimeyyyy">
              <a:rPr lang="en-US" smtClean="0"/>
              <a:t>2022</a:t>
            </a:fld>
            <a:endParaRPr lang="en-US"/>
          </a:p>
        </p:txBody>
      </p:sp>
    </p:spTree>
    <p:extLst>
      <p:ext uri="{BB962C8B-B14F-4D97-AF65-F5344CB8AC3E}">
        <p14:creationId xmlns:p14="http://schemas.microsoft.com/office/powerpoint/2010/main" val="834032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0485E-200E-463D-960F-39214BE88F6B}" type="slidenum">
              <a:rPr lang="en-US" smtClean="0"/>
              <a:pPr/>
              <a:t>16</a:t>
            </a:fld>
            <a:endParaRPr lang="en-US"/>
          </a:p>
        </p:txBody>
      </p:sp>
      <p:sp>
        <p:nvSpPr>
          <p:cNvPr id="58371" name="Rectangle 2"/>
          <p:cNvSpPr>
            <a:spLocks noGrp="1" noRot="1" noChangeAspect="1" noChangeArrowheads="1" noTextEdit="1"/>
          </p:cNvSpPr>
          <p:nvPr>
            <p:ph type="sldImg"/>
          </p:nvPr>
        </p:nvSpPr>
        <p:spPr>
          <a:xfrm>
            <a:off x="431800" y="708025"/>
            <a:ext cx="6302375" cy="3544888"/>
          </a:xfrm>
          <a:ln/>
        </p:spPr>
      </p:sp>
      <p:sp>
        <p:nvSpPr>
          <p:cNvPr id="58372"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CD81F9AD-5302-4BFB-8E33-E230DB0A9F05}"/>
              </a:ext>
            </a:extLst>
          </p:cNvPr>
          <p:cNvSpPr>
            <a:spLocks noGrp="1"/>
          </p:cNvSpPr>
          <p:nvPr>
            <p:ph type="dt" idx="1"/>
          </p:nvPr>
        </p:nvSpPr>
        <p:spPr/>
        <p:txBody>
          <a:bodyPr/>
          <a:lstStyle/>
          <a:p>
            <a:fld id="{3971C341-8F72-4CF3-8FEF-BD44580FAB00}" type="datetimeyyyy">
              <a:rPr lang="en-US" smtClean="0"/>
              <a:t>2022</a:t>
            </a:fld>
            <a:endParaRPr lang="en-US"/>
          </a:p>
        </p:txBody>
      </p:sp>
    </p:spTree>
    <p:extLst>
      <p:ext uri="{BB962C8B-B14F-4D97-AF65-F5344CB8AC3E}">
        <p14:creationId xmlns:p14="http://schemas.microsoft.com/office/powerpoint/2010/main" val="88987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0485E-200E-463D-960F-39214BE88F6B}" type="slidenum">
              <a:rPr lang="en-US" smtClean="0"/>
              <a:pPr/>
              <a:t>17</a:t>
            </a:fld>
            <a:endParaRPr lang="en-US"/>
          </a:p>
        </p:txBody>
      </p:sp>
      <p:sp>
        <p:nvSpPr>
          <p:cNvPr id="58371" name="Rectangle 2"/>
          <p:cNvSpPr>
            <a:spLocks noGrp="1" noRot="1" noChangeAspect="1" noChangeArrowheads="1" noTextEdit="1"/>
          </p:cNvSpPr>
          <p:nvPr>
            <p:ph type="sldImg"/>
          </p:nvPr>
        </p:nvSpPr>
        <p:spPr>
          <a:xfrm>
            <a:off x="431800" y="708025"/>
            <a:ext cx="6302375" cy="3544888"/>
          </a:xfrm>
          <a:ln/>
        </p:spPr>
      </p:sp>
      <p:sp>
        <p:nvSpPr>
          <p:cNvPr id="58372"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E58B286E-7825-484A-A8E4-95FE35B625DD}"/>
              </a:ext>
            </a:extLst>
          </p:cNvPr>
          <p:cNvSpPr>
            <a:spLocks noGrp="1"/>
          </p:cNvSpPr>
          <p:nvPr>
            <p:ph type="dt" idx="1"/>
          </p:nvPr>
        </p:nvSpPr>
        <p:spPr/>
        <p:txBody>
          <a:bodyPr/>
          <a:lstStyle/>
          <a:p>
            <a:fld id="{378C4C3F-419F-430F-A8FB-7F3D4F7901D8}" type="datetimeyyyy">
              <a:rPr lang="en-US" smtClean="0"/>
              <a:t>2022</a:t>
            </a:fld>
            <a:endParaRPr lang="en-US"/>
          </a:p>
        </p:txBody>
      </p:sp>
    </p:spTree>
    <p:extLst>
      <p:ext uri="{BB962C8B-B14F-4D97-AF65-F5344CB8AC3E}">
        <p14:creationId xmlns:p14="http://schemas.microsoft.com/office/powerpoint/2010/main" val="3005945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58372" name="Slide Number Placeholder 3"/>
          <p:cNvSpPr>
            <a:spLocks noGrp="1"/>
          </p:cNvSpPr>
          <p:nvPr>
            <p:ph type="sldNum" sz="quarter" idx="4294967295"/>
          </p:nvPr>
        </p:nvSpPr>
        <p:spPr bwMode="auto">
          <a:xfrm>
            <a:off x="4240955" y="9278557"/>
            <a:ext cx="3245575" cy="48878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582" tIns="49291" rIns="98582" bIns="49291"/>
          <a:lstStyle>
            <a:lvl1pPr>
              <a:defRPr>
                <a:solidFill>
                  <a:schemeClr val="tx1"/>
                </a:solidFill>
                <a:latin typeface="Tahoma" panose="020B0604030504040204" pitchFamily="34" charset="0"/>
              </a:defRPr>
            </a:lvl1pPr>
            <a:lvl2pPr marL="799490" indent="-307367">
              <a:defRPr>
                <a:solidFill>
                  <a:schemeClr val="tx1"/>
                </a:solidFill>
                <a:latin typeface="Tahoma" panose="020B0604030504040204" pitchFamily="34" charset="0"/>
              </a:defRPr>
            </a:lvl2pPr>
            <a:lvl3pPr marL="1231147" indent="-245222">
              <a:defRPr>
                <a:solidFill>
                  <a:schemeClr val="tx1"/>
                </a:solidFill>
                <a:latin typeface="Tahoma" panose="020B0604030504040204" pitchFamily="34" charset="0"/>
              </a:defRPr>
            </a:lvl3pPr>
            <a:lvl4pPr marL="1724950" indent="-245222">
              <a:defRPr>
                <a:solidFill>
                  <a:schemeClr val="tx1"/>
                </a:solidFill>
                <a:latin typeface="Tahoma" panose="020B0604030504040204" pitchFamily="34" charset="0"/>
              </a:defRPr>
            </a:lvl4pPr>
            <a:lvl5pPr marL="2217072" indent="-245222">
              <a:defRPr>
                <a:solidFill>
                  <a:schemeClr val="tx1"/>
                </a:solidFill>
                <a:latin typeface="Tahoma" panose="020B0604030504040204" pitchFamily="34" charset="0"/>
              </a:defRPr>
            </a:lvl5pPr>
            <a:lvl6pPr marL="2700796" indent="-245222" eaLnBrk="0" fontAlgn="base" hangingPunct="0">
              <a:spcBef>
                <a:spcPct val="0"/>
              </a:spcBef>
              <a:spcAft>
                <a:spcPct val="0"/>
              </a:spcAft>
              <a:defRPr>
                <a:solidFill>
                  <a:schemeClr val="tx1"/>
                </a:solidFill>
                <a:latin typeface="Tahoma" panose="020B0604030504040204" pitchFamily="34" charset="0"/>
              </a:defRPr>
            </a:lvl6pPr>
            <a:lvl7pPr marL="3184522" indent="-245222" eaLnBrk="0" fontAlgn="base" hangingPunct="0">
              <a:spcBef>
                <a:spcPct val="0"/>
              </a:spcBef>
              <a:spcAft>
                <a:spcPct val="0"/>
              </a:spcAft>
              <a:defRPr>
                <a:solidFill>
                  <a:schemeClr val="tx1"/>
                </a:solidFill>
                <a:latin typeface="Tahoma" panose="020B0604030504040204" pitchFamily="34" charset="0"/>
              </a:defRPr>
            </a:lvl7pPr>
            <a:lvl8pPr marL="3668247" indent="-245222" eaLnBrk="0" fontAlgn="base" hangingPunct="0">
              <a:spcBef>
                <a:spcPct val="0"/>
              </a:spcBef>
              <a:spcAft>
                <a:spcPct val="0"/>
              </a:spcAft>
              <a:defRPr>
                <a:solidFill>
                  <a:schemeClr val="tx1"/>
                </a:solidFill>
                <a:latin typeface="Tahoma" panose="020B0604030504040204" pitchFamily="34" charset="0"/>
              </a:defRPr>
            </a:lvl8pPr>
            <a:lvl9pPr marL="4151973" indent="-245222" eaLnBrk="0" fontAlgn="base" hangingPunct="0">
              <a:spcBef>
                <a:spcPct val="0"/>
              </a:spcBef>
              <a:spcAft>
                <a:spcPct val="0"/>
              </a:spcAft>
              <a:defRPr>
                <a:solidFill>
                  <a:schemeClr val="tx1"/>
                </a:solidFill>
                <a:latin typeface="Tahoma" panose="020B0604030504040204" pitchFamily="34" charset="0"/>
              </a:defRPr>
            </a:lvl9pPr>
          </a:lstStyle>
          <a:p>
            <a:pPr defTabSz="465861">
              <a:defRPr/>
            </a:pPr>
            <a:fld id="{85FE2C86-2F6A-4829-B59A-EEE7F52907D3}" type="slidenum">
              <a:rPr lang="en-US" altLang="en-US">
                <a:solidFill>
                  <a:prstClr val="black"/>
                </a:solidFill>
                <a:latin typeface="Calibri" panose="020F0502020204030204" pitchFamily="34" charset="0"/>
              </a:rPr>
              <a:pPr defTabSz="465861">
                <a:defRPr/>
              </a:pPr>
              <a:t>18</a:t>
            </a:fld>
            <a:endParaRPr lang="en-US" altLang="en-US">
              <a:solidFill>
                <a:prstClr val="black"/>
              </a:solidFill>
              <a:latin typeface="Calibri" panose="020F0502020204030204" pitchFamily="34" charset="0"/>
            </a:endParaRPr>
          </a:p>
        </p:txBody>
      </p:sp>
      <p:sp>
        <p:nvSpPr>
          <p:cNvPr id="2" name="Date Placeholder 1">
            <a:extLst>
              <a:ext uri="{FF2B5EF4-FFF2-40B4-BE49-F238E27FC236}">
                <a16:creationId xmlns:a16="http://schemas.microsoft.com/office/drawing/2014/main" id="{F478E76F-0B43-4D4E-8B4C-6FD5A8649E6B}"/>
              </a:ext>
            </a:extLst>
          </p:cNvPr>
          <p:cNvSpPr>
            <a:spLocks noGrp="1"/>
          </p:cNvSpPr>
          <p:nvPr>
            <p:ph type="dt" idx="1"/>
          </p:nvPr>
        </p:nvSpPr>
        <p:spPr/>
        <p:txBody>
          <a:bodyPr/>
          <a:lstStyle/>
          <a:p>
            <a:fld id="{8B71E399-023B-4E6F-BFD7-F803A8FCC763}" type="datetimeyyyy">
              <a:rPr lang="en-US" smtClean="0"/>
              <a:t>2022</a:t>
            </a:fld>
            <a:endParaRPr lang="en-US"/>
          </a:p>
        </p:txBody>
      </p:sp>
    </p:spTree>
    <p:extLst>
      <p:ext uri="{BB962C8B-B14F-4D97-AF65-F5344CB8AC3E}">
        <p14:creationId xmlns:p14="http://schemas.microsoft.com/office/powerpoint/2010/main" val="1661473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60420" name="Slide Number Placeholder 3"/>
          <p:cNvSpPr>
            <a:spLocks noGrp="1"/>
          </p:cNvSpPr>
          <p:nvPr>
            <p:ph type="sldNum" sz="quarter" idx="4294967295"/>
          </p:nvPr>
        </p:nvSpPr>
        <p:spPr bwMode="auto">
          <a:xfrm>
            <a:off x="4240955" y="9278557"/>
            <a:ext cx="3245575" cy="48878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582" tIns="49291" rIns="98582" bIns="49291"/>
          <a:lstStyle>
            <a:lvl1pPr>
              <a:defRPr>
                <a:solidFill>
                  <a:schemeClr val="tx1"/>
                </a:solidFill>
                <a:latin typeface="Tahoma" panose="020B0604030504040204" pitchFamily="34" charset="0"/>
              </a:defRPr>
            </a:lvl1pPr>
            <a:lvl2pPr marL="799490" indent="-307367">
              <a:defRPr>
                <a:solidFill>
                  <a:schemeClr val="tx1"/>
                </a:solidFill>
                <a:latin typeface="Tahoma" panose="020B0604030504040204" pitchFamily="34" charset="0"/>
              </a:defRPr>
            </a:lvl2pPr>
            <a:lvl3pPr marL="1231147" indent="-245222">
              <a:defRPr>
                <a:solidFill>
                  <a:schemeClr val="tx1"/>
                </a:solidFill>
                <a:latin typeface="Tahoma" panose="020B0604030504040204" pitchFamily="34" charset="0"/>
              </a:defRPr>
            </a:lvl3pPr>
            <a:lvl4pPr marL="1724950" indent="-245222">
              <a:defRPr>
                <a:solidFill>
                  <a:schemeClr val="tx1"/>
                </a:solidFill>
                <a:latin typeface="Tahoma" panose="020B0604030504040204" pitchFamily="34" charset="0"/>
              </a:defRPr>
            </a:lvl4pPr>
            <a:lvl5pPr marL="2217072" indent="-245222">
              <a:defRPr>
                <a:solidFill>
                  <a:schemeClr val="tx1"/>
                </a:solidFill>
                <a:latin typeface="Tahoma" panose="020B0604030504040204" pitchFamily="34" charset="0"/>
              </a:defRPr>
            </a:lvl5pPr>
            <a:lvl6pPr marL="2700796" indent="-245222" eaLnBrk="0" fontAlgn="base" hangingPunct="0">
              <a:spcBef>
                <a:spcPct val="0"/>
              </a:spcBef>
              <a:spcAft>
                <a:spcPct val="0"/>
              </a:spcAft>
              <a:defRPr>
                <a:solidFill>
                  <a:schemeClr val="tx1"/>
                </a:solidFill>
                <a:latin typeface="Tahoma" panose="020B0604030504040204" pitchFamily="34" charset="0"/>
              </a:defRPr>
            </a:lvl6pPr>
            <a:lvl7pPr marL="3184522" indent="-245222" eaLnBrk="0" fontAlgn="base" hangingPunct="0">
              <a:spcBef>
                <a:spcPct val="0"/>
              </a:spcBef>
              <a:spcAft>
                <a:spcPct val="0"/>
              </a:spcAft>
              <a:defRPr>
                <a:solidFill>
                  <a:schemeClr val="tx1"/>
                </a:solidFill>
                <a:latin typeface="Tahoma" panose="020B0604030504040204" pitchFamily="34" charset="0"/>
              </a:defRPr>
            </a:lvl7pPr>
            <a:lvl8pPr marL="3668247" indent="-245222" eaLnBrk="0" fontAlgn="base" hangingPunct="0">
              <a:spcBef>
                <a:spcPct val="0"/>
              </a:spcBef>
              <a:spcAft>
                <a:spcPct val="0"/>
              </a:spcAft>
              <a:defRPr>
                <a:solidFill>
                  <a:schemeClr val="tx1"/>
                </a:solidFill>
                <a:latin typeface="Tahoma" panose="020B0604030504040204" pitchFamily="34" charset="0"/>
              </a:defRPr>
            </a:lvl8pPr>
            <a:lvl9pPr marL="4151973" indent="-245222" eaLnBrk="0" fontAlgn="base" hangingPunct="0">
              <a:spcBef>
                <a:spcPct val="0"/>
              </a:spcBef>
              <a:spcAft>
                <a:spcPct val="0"/>
              </a:spcAft>
              <a:defRPr>
                <a:solidFill>
                  <a:schemeClr val="tx1"/>
                </a:solidFill>
                <a:latin typeface="Tahoma" panose="020B0604030504040204" pitchFamily="34" charset="0"/>
              </a:defRPr>
            </a:lvl9pPr>
          </a:lstStyle>
          <a:p>
            <a:pPr defTabSz="465861">
              <a:defRPr/>
            </a:pPr>
            <a:fld id="{1D864EFA-665D-4023-9871-D4DE378ECB1F}" type="slidenum">
              <a:rPr lang="en-US" altLang="en-US">
                <a:solidFill>
                  <a:prstClr val="black"/>
                </a:solidFill>
                <a:latin typeface="Calibri" panose="020F0502020204030204" pitchFamily="34" charset="0"/>
              </a:rPr>
              <a:pPr defTabSz="465861">
                <a:defRPr/>
              </a:pPr>
              <a:t>19</a:t>
            </a:fld>
            <a:endParaRPr lang="en-US" altLang="en-US">
              <a:solidFill>
                <a:prstClr val="black"/>
              </a:solidFill>
              <a:latin typeface="Calibri" panose="020F0502020204030204" pitchFamily="34" charset="0"/>
            </a:endParaRPr>
          </a:p>
        </p:txBody>
      </p:sp>
      <p:sp>
        <p:nvSpPr>
          <p:cNvPr id="2" name="Date Placeholder 1">
            <a:extLst>
              <a:ext uri="{FF2B5EF4-FFF2-40B4-BE49-F238E27FC236}">
                <a16:creationId xmlns:a16="http://schemas.microsoft.com/office/drawing/2014/main" id="{40B6531C-F237-4CAB-9025-DB5D79BE1143}"/>
              </a:ext>
            </a:extLst>
          </p:cNvPr>
          <p:cNvSpPr>
            <a:spLocks noGrp="1"/>
          </p:cNvSpPr>
          <p:nvPr>
            <p:ph type="dt" idx="1"/>
          </p:nvPr>
        </p:nvSpPr>
        <p:spPr/>
        <p:txBody>
          <a:bodyPr/>
          <a:lstStyle/>
          <a:p>
            <a:fld id="{29D7E60E-2117-461A-BA37-3EA88C512394}" type="datetimeyyyy">
              <a:rPr lang="en-US" smtClean="0"/>
              <a:t>2022</a:t>
            </a:fld>
            <a:endParaRPr lang="en-US"/>
          </a:p>
        </p:txBody>
      </p:sp>
    </p:spTree>
    <p:extLst>
      <p:ext uri="{BB962C8B-B14F-4D97-AF65-F5344CB8AC3E}">
        <p14:creationId xmlns:p14="http://schemas.microsoft.com/office/powerpoint/2010/main" val="179607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ndParaRPr>
          </a:p>
        </p:txBody>
      </p:sp>
      <p:sp>
        <p:nvSpPr>
          <p:cNvPr id="62468" name="Slide Number Placeholder 3"/>
          <p:cNvSpPr>
            <a:spLocks noGrp="1"/>
          </p:cNvSpPr>
          <p:nvPr>
            <p:ph type="sldNum" sz="quarter" idx="4294967295"/>
          </p:nvPr>
        </p:nvSpPr>
        <p:spPr bwMode="auto">
          <a:xfrm>
            <a:off x="4240955" y="9278557"/>
            <a:ext cx="3245575" cy="48878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8582" tIns="49291" rIns="98582" bIns="49291"/>
          <a:lstStyle>
            <a:lvl1pPr>
              <a:defRPr>
                <a:solidFill>
                  <a:schemeClr val="tx1"/>
                </a:solidFill>
                <a:latin typeface="Tahoma" panose="020B0604030504040204" pitchFamily="34" charset="0"/>
              </a:defRPr>
            </a:lvl1pPr>
            <a:lvl2pPr marL="799490" indent="-307367">
              <a:defRPr>
                <a:solidFill>
                  <a:schemeClr val="tx1"/>
                </a:solidFill>
                <a:latin typeface="Tahoma" panose="020B0604030504040204" pitchFamily="34" charset="0"/>
              </a:defRPr>
            </a:lvl2pPr>
            <a:lvl3pPr marL="1231147" indent="-245222">
              <a:defRPr>
                <a:solidFill>
                  <a:schemeClr val="tx1"/>
                </a:solidFill>
                <a:latin typeface="Tahoma" panose="020B0604030504040204" pitchFamily="34" charset="0"/>
              </a:defRPr>
            </a:lvl3pPr>
            <a:lvl4pPr marL="1724950" indent="-245222">
              <a:defRPr>
                <a:solidFill>
                  <a:schemeClr val="tx1"/>
                </a:solidFill>
                <a:latin typeface="Tahoma" panose="020B0604030504040204" pitchFamily="34" charset="0"/>
              </a:defRPr>
            </a:lvl4pPr>
            <a:lvl5pPr marL="2217072" indent="-245222">
              <a:defRPr>
                <a:solidFill>
                  <a:schemeClr val="tx1"/>
                </a:solidFill>
                <a:latin typeface="Tahoma" panose="020B0604030504040204" pitchFamily="34" charset="0"/>
              </a:defRPr>
            </a:lvl5pPr>
            <a:lvl6pPr marL="2700796" indent="-245222" eaLnBrk="0" fontAlgn="base" hangingPunct="0">
              <a:spcBef>
                <a:spcPct val="0"/>
              </a:spcBef>
              <a:spcAft>
                <a:spcPct val="0"/>
              </a:spcAft>
              <a:defRPr>
                <a:solidFill>
                  <a:schemeClr val="tx1"/>
                </a:solidFill>
                <a:latin typeface="Tahoma" panose="020B0604030504040204" pitchFamily="34" charset="0"/>
              </a:defRPr>
            </a:lvl6pPr>
            <a:lvl7pPr marL="3184522" indent="-245222" eaLnBrk="0" fontAlgn="base" hangingPunct="0">
              <a:spcBef>
                <a:spcPct val="0"/>
              </a:spcBef>
              <a:spcAft>
                <a:spcPct val="0"/>
              </a:spcAft>
              <a:defRPr>
                <a:solidFill>
                  <a:schemeClr val="tx1"/>
                </a:solidFill>
                <a:latin typeface="Tahoma" panose="020B0604030504040204" pitchFamily="34" charset="0"/>
              </a:defRPr>
            </a:lvl7pPr>
            <a:lvl8pPr marL="3668247" indent="-245222" eaLnBrk="0" fontAlgn="base" hangingPunct="0">
              <a:spcBef>
                <a:spcPct val="0"/>
              </a:spcBef>
              <a:spcAft>
                <a:spcPct val="0"/>
              </a:spcAft>
              <a:defRPr>
                <a:solidFill>
                  <a:schemeClr val="tx1"/>
                </a:solidFill>
                <a:latin typeface="Tahoma" panose="020B0604030504040204" pitchFamily="34" charset="0"/>
              </a:defRPr>
            </a:lvl8pPr>
            <a:lvl9pPr marL="4151973" indent="-245222" eaLnBrk="0" fontAlgn="base" hangingPunct="0">
              <a:spcBef>
                <a:spcPct val="0"/>
              </a:spcBef>
              <a:spcAft>
                <a:spcPct val="0"/>
              </a:spcAft>
              <a:defRPr>
                <a:solidFill>
                  <a:schemeClr val="tx1"/>
                </a:solidFill>
                <a:latin typeface="Tahoma" panose="020B0604030504040204" pitchFamily="34" charset="0"/>
              </a:defRPr>
            </a:lvl9pPr>
          </a:lstStyle>
          <a:p>
            <a:pPr defTabSz="465861">
              <a:defRPr/>
            </a:pPr>
            <a:fld id="{7593FA89-6316-4182-81C3-0560008D5A42}" type="slidenum">
              <a:rPr lang="en-US" altLang="en-US">
                <a:solidFill>
                  <a:prstClr val="black"/>
                </a:solidFill>
                <a:latin typeface="Calibri" panose="020F0502020204030204" pitchFamily="34" charset="0"/>
              </a:rPr>
              <a:pPr defTabSz="465861">
                <a:defRPr/>
              </a:pPr>
              <a:t>20</a:t>
            </a:fld>
            <a:endParaRPr lang="en-US" altLang="en-US">
              <a:solidFill>
                <a:prstClr val="black"/>
              </a:solidFill>
              <a:latin typeface="Calibri" panose="020F0502020204030204" pitchFamily="34" charset="0"/>
            </a:endParaRPr>
          </a:p>
        </p:txBody>
      </p:sp>
      <p:sp>
        <p:nvSpPr>
          <p:cNvPr id="2" name="Date Placeholder 1">
            <a:extLst>
              <a:ext uri="{FF2B5EF4-FFF2-40B4-BE49-F238E27FC236}">
                <a16:creationId xmlns:a16="http://schemas.microsoft.com/office/drawing/2014/main" id="{CD001C5F-7A30-4C89-A214-5A1FA48F1A9B}"/>
              </a:ext>
            </a:extLst>
          </p:cNvPr>
          <p:cNvSpPr>
            <a:spLocks noGrp="1"/>
          </p:cNvSpPr>
          <p:nvPr>
            <p:ph type="dt" idx="1"/>
          </p:nvPr>
        </p:nvSpPr>
        <p:spPr/>
        <p:txBody>
          <a:bodyPr/>
          <a:lstStyle/>
          <a:p>
            <a:fld id="{9F5B4449-0371-4728-B147-387C8E999804}" type="datetimeyyyy">
              <a:rPr lang="en-US" smtClean="0"/>
              <a:t>2022</a:t>
            </a:fld>
            <a:endParaRPr lang="en-US"/>
          </a:p>
        </p:txBody>
      </p:sp>
    </p:spTree>
    <p:extLst>
      <p:ext uri="{BB962C8B-B14F-4D97-AF65-F5344CB8AC3E}">
        <p14:creationId xmlns:p14="http://schemas.microsoft.com/office/powerpoint/2010/main" val="3343911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41E8DF9-A91A-49B6-9974-C9F03AFAD12D}" type="slidenum">
              <a:rPr lang="en-US" smtClean="0"/>
              <a:pPr/>
              <a:t>21</a:t>
            </a:fld>
            <a:endParaRPr lang="en-US"/>
          </a:p>
        </p:txBody>
      </p:sp>
      <p:sp>
        <p:nvSpPr>
          <p:cNvPr id="62467" name="Rectangle 2"/>
          <p:cNvSpPr>
            <a:spLocks noGrp="1" noRot="1" noChangeAspect="1" noChangeArrowheads="1" noTextEdit="1"/>
          </p:cNvSpPr>
          <p:nvPr>
            <p:ph type="sldImg"/>
          </p:nvPr>
        </p:nvSpPr>
        <p:spPr>
          <a:xfrm>
            <a:off x="406400" y="696913"/>
            <a:ext cx="6197600" cy="3486150"/>
          </a:xfrm>
          <a:ln/>
        </p:spPr>
      </p:sp>
      <p:sp>
        <p:nvSpPr>
          <p:cNvPr id="62468"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56328DBC-F14A-4235-B0EE-D38CEFBD0276}"/>
              </a:ext>
            </a:extLst>
          </p:cNvPr>
          <p:cNvSpPr>
            <a:spLocks noGrp="1"/>
          </p:cNvSpPr>
          <p:nvPr>
            <p:ph type="dt" idx="1"/>
          </p:nvPr>
        </p:nvSpPr>
        <p:spPr/>
        <p:txBody>
          <a:bodyPr/>
          <a:lstStyle/>
          <a:p>
            <a:fld id="{B5AEDC8B-28B4-44FB-8B40-10D076442AA2}" type="datetimeyyyy">
              <a:rPr lang="en-US" smtClean="0"/>
              <a:t>2022</a:t>
            </a:fld>
            <a:endParaRPr lang="en-US"/>
          </a:p>
        </p:txBody>
      </p:sp>
    </p:spTree>
    <p:extLst>
      <p:ext uri="{BB962C8B-B14F-4D97-AF65-F5344CB8AC3E}">
        <p14:creationId xmlns:p14="http://schemas.microsoft.com/office/powerpoint/2010/main" val="3660104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431800" y="708025"/>
            <a:ext cx="6302375" cy="3544888"/>
          </a:xfrm>
          <a:ln/>
        </p:spPr>
      </p:sp>
      <p:sp>
        <p:nvSpPr>
          <p:cNvPr id="63491" name="Notes Placeholder 2"/>
          <p:cNvSpPr>
            <a:spLocks noGrp="1"/>
          </p:cNvSpPr>
          <p:nvPr>
            <p:ph type="body" idx="1"/>
          </p:nvPr>
        </p:nvSpPr>
        <p:spPr>
          <a:noFill/>
          <a:ln/>
        </p:spPr>
        <p:txBody>
          <a:bodyPr/>
          <a:lstStyle/>
          <a:p>
            <a:r>
              <a:rPr lang="en-US" dirty="0"/>
              <a:t>Section 11376.5 to the Health and Safety Code</a:t>
            </a:r>
          </a:p>
        </p:txBody>
      </p:sp>
      <p:sp>
        <p:nvSpPr>
          <p:cNvPr id="63492" name="Slide Number Placeholder 3"/>
          <p:cNvSpPr>
            <a:spLocks noGrp="1"/>
          </p:cNvSpPr>
          <p:nvPr>
            <p:ph type="sldNum" sz="quarter" idx="5"/>
          </p:nvPr>
        </p:nvSpPr>
        <p:spPr>
          <a:noFill/>
        </p:spPr>
        <p:txBody>
          <a:bodyPr/>
          <a:lstStyle/>
          <a:p>
            <a:fld id="{D673AFD1-F1D1-4716-8C2C-E32027E10F5D}" type="slidenum">
              <a:rPr lang="en-US" smtClean="0"/>
              <a:pPr/>
              <a:t>22</a:t>
            </a:fld>
            <a:endParaRPr lang="en-US"/>
          </a:p>
        </p:txBody>
      </p:sp>
      <p:sp>
        <p:nvSpPr>
          <p:cNvPr id="2" name="Date Placeholder 1">
            <a:extLst>
              <a:ext uri="{FF2B5EF4-FFF2-40B4-BE49-F238E27FC236}">
                <a16:creationId xmlns:a16="http://schemas.microsoft.com/office/drawing/2014/main" id="{544C1964-90FF-48C5-B6D4-4E53F6B6CDE4}"/>
              </a:ext>
            </a:extLst>
          </p:cNvPr>
          <p:cNvSpPr>
            <a:spLocks noGrp="1"/>
          </p:cNvSpPr>
          <p:nvPr>
            <p:ph type="dt" idx="1"/>
          </p:nvPr>
        </p:nvSpPr>
        <p:spPr/>
        <p:txBody>
          <a:bodyPr/>
          <a:lstStyle/>
          <a:p>
            <a:fld id="{3D0ECAF7-6BF8-4019-B3E0-63A58374F81E}" type="datetimeyyyy">
              <a:rPr lang="en-US" smtClean="0"/>
              <a:t>2022</a:t>
            </a:fld>
            <a:endParaRPr lang="en-US"/>
          </a:p>
        </p:txBody>
      </p:sp>
    </p:spTree>
    <p:extLst>
      <p:ext uri="{BB962C8B-B14F-4D97-AF65-F5344CB8AC3E}">
        <p14:creationId xmlns:p14="http://schemas.microsoft.com/office/powerpoint/2010/main" val="2967128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0485E-200E-463D-960F-39214BE88F6B}" type="slidenum">
              <a:rPr lang="en-US" smtClean="0"/>
              <a:pPr/>
              <a:t>23</a:t>
            </a:fld>
            <a:endParaRPr lang="en-US"/>
          </a:p>
        </p:txBody>
      </p:sp>
      <p:sp>
        <p:nvSpPr>
          <p:cNvPr id="58371" name="Rectangle 2"/>
          <p:cNvSpPr>
            <a:spLocks noGrp="1" noRot="1" noChangeAspect="1" noChangeArrowheads="1" noTextEdit="1"/>
          </p:cNvSpPr>
          <p:nvPr>
            <p:ph type="sldImg"/>
          </p:nvPr>
        </p:nvSpPr>
        <p:spPr>
          <a:xfrm>
            <a:off x="431800" y="708025"/>
            <a:ext cx="6302375" cy="3544888"/>
          </a:xfrm>
          <a:ln/>
        </p:spPr>
      </p:sp>
      <p:sp>
        <p:nvSpPr>
          <p:cNvPr id="58372"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C2BF8827-8984-400F-8B1F-4E7E1A81A530}"/>
              </a:ext>
            </a:extLst>
          </p:cNvPr>
          <p:cNvSpPr>
            <a:spLocks noGrp="1"/>
          </p:cNvSpPr>
          <p:nvPr>
            <p:ph type="dt" idx="1"/>
          </p:nvPr>
        </p:nvSpPr>
        <p:spPr/>
        <p:txBody>
          <a:bodyPr/>
          <a:lstStyle/>
          <a:p>
            <a:fld id="{94DAB72E-1970-4A41-8311-FC9665C3DABC}" type="datetimeyyyy">
              <a:rPr lang="en-US" smtClean="0"/>
              <a:t>2022</a:t>
            </a:fld>
            <a:endParaRPr lang="en-US"/>
          </a:p>
        </p:txBody>
      </p:sp>
    </p:spTree>
    <p:extLst>
      <p:ext uri="{BB962C8B-B14F-4D97-AF65-F5344CB8AC3E}">
        <p14:creationId xmlns:p14="http://schemas.microsoft.com/office/powerpoint/2010/main" val="2124964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98FBA563-36B8-4D16-8FC3-2E7526EA5C4F}" type="slidenum">
              <a:rPr lang="en-US" smtClean="0"/>
              <a:pPr/>
              <a:t>5</a:t>
            </a:fld>
            <a:endParaRPr lang="en-US"/>
          </a:p>
        </p:txBody>
      </p:sp>
      <p:sp>
        <p:nvSpPr>
          <p:cNvPr id="44035" name="Rectangle 2"/>
          <p:cNvSpPr>
            <a:spLocks noGrp="1" noRot="1" noChangeAspect="1" noChangeArrowheads="1" noTextEdit="1"/>
          </p:cNvSpPr>
          <p:nvPr>
            <p:ph type="sldImg"/>
          </p:nvPr>
        </p:nvSpPr>
        <p:spPr>
          <a:xfrm>
            <a:off x="431800" y="708025"/>
            <a:ext cx="6302375" cy="3544888"/>
          </a:xfrm>
          <a:ln/>
        </p:spPr>
      </p:sp>
      <p:sp>
        <p:nvSpPr>
          <p:cNvPr id="44036"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55E768DC-7FA4-4411-B54D-4E3A37C2BAC4}"/>
              </a:ext>
            </a:extLst>
          </p:cNvPr>
          <p:cNvSpPr>
            <a:spLocks noGrp="1"/>
          </p:cNvSpPr>
          <p:nvPr>
            <p:ph type="dt" idx="1"/>
          </p:nvPr>
        </p:nvSpPr>
        <p:spPr/>
        <p:txBody>
          <a:bodyPr/>
          <a:lstStyle/>
          <a:p>
            <a:fld id="{862CA588-BDAB-4792-BC6B-484B8E404C83}" type="datetimeyyyy">
              <a:rPr lang="en-US" smtClean="0"/>
              <a:t>2022</a:t>
            </a:fld>
            <a:endParaRPr lang="en-US"/>
          </a:p>
        </p:txBody>
      </p:sp>
    </p:spTree>
    <p:extLst>
      <p:ext uri="{BB962C8B-B14F-4D97-AF65-F5344CB8AC3E}">
        <p14:creationId xmlns:p14="http://schemas.microsoft.com/office/powerpoint/2010/main" val="186319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0485E-200E-463D-960F-39214BE88F6B}" type="slidenum">
              <a:rPr lang="en-US" smtClean="0"/>
              <a:pPr/>
              <a:t>24</a:t>
            </a:fld>
            <a:endParaRPr lang="en-US"/>
          </a:p>
        </p:txBody>
      </p:sp>
      <p:sp>
        <p:nvSpPr>
          <p:cNvPr id="58371" name="Rectangle 2"/>
          <p:cNvSpPr>
            <a:spLocks noGrp="1" noRot="1" noChangeAspect="1" noChangeArrowheads="1" noTextEdit="1"/>
          </p:cNvSpPr>
          <p:nvPr>
            <p:ph type="sldImg"/>
          </p:nvPr>
        </p:nvSpPr>
        <p:spPr>
          <a:xfrm>
            <a:off x="431800" y="708025"/>
            <a:ext cx="6302375" cy="3544888"/>
          </a:xfrm>
          <a:ln/>
        </p:spPr>
      </p:sp>
      <p:sp>
        <p:nvSpPr>
          <p:cNvPr id="58372"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4340F875-7896-4D82-8060-BBB94C44C3CD}"/>
              </a:ext>
            </a:extLst>
          </p:cNvPr>
          <p:cNvSpPr>
            <a:spLocks noGrp="1"/>
          </p:cNvSpPr>
          <p:nvPr>
            <p:ph type="dt" idx="1"/>
          </p:nvPr>
        </p:nvSpPr>
        <p:spPr/>
        <p:txBody>
          <a:bodyPr/>
          <a:lstStyle/>
          <a:p>
            <a:fld id="{1B1A240C-296B-4E6D-ABDE-581249ABFD47}" type="datetimeyyyy">
              <a:rPr lang="en-US" smtClean="0"/>
              <a:t>2022</a:t>
            </a:fld>
            <a:endParaRPr lang="en-US"/>
          </a:p>
        </p:txBody>
      </p:sp>
    </p:spTree>
    <p:extLst>
      <p:ext uri="{BB962C8B-B14F-4D97-AF65-F5344CB8AC3E}">
        <p14:creationId xmlns:p14="http://schemas.microsoft.com/office/powerpoint/2010/main" val="1132738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26248F6-A1A3-4C61-BA91-31895E7A0A99}" type="slidenum">
              <a:rPr lang="en-US" smtClean="0"/>
              <a:pPr/>
              <a:t>25</a:t>
            </a:fld>
            <a:endParaRPr lang="en-US"/>
          </a:p>
        </p:txBody>
      </p:sp>
      <p:sp>
        <p:nvSpPr>
          <p:cNvPr id="65539" name="Rectangle 2"/>
          <p:cNvSpPr>
            <a:spLocks noGrp="1" noRot="1" noChangeAspect="1" noChangeArrowheads="1" noTextEdit="1"/>
          </p:cNvSpPr>
          <p:nvPr>
            <p:ph type="sldImg"/>
          </p:nvPr>
        </p:nvSpPr>
        <p:spPr>
          <a:xfrm>
            <a:off x="431800" y="708025"/>
            <a:ext cx="6302375" cy="3544888"/>
          </a:xfrm>
          <a:ln/>
        </p:spPr>
      </p:sp>
      <p:sp>
        <p:nvSpPr>
          <p:cNvPr id="65540"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07165A0C-C39D-4AE1-BD58-40A0932D6867}"/>
              </a:ext>
            </a:extLst>
          </p:cNvPr>
          <p:cNvSpPr>
            <a:spLocks noGrp="1"/>
          </p:cNvSpPr>
          <p:nvPr>
            <p:ph type="dt" idx="1"/>
          </p:nvPr>
        </p:nvSpPr>
        <p:spPr/>
        <p:txBody>
          <a:bodyPr/>
          <a:lstStyle/>
          <a:p>
            <a:fld id="{EAE6C25C-BB3E-4581-AEC8-A38D4677A743}" type="datetimeyyyy">
              <a:rPr lang="en-US" smtClean="0"/>
              <a:t>2022</a:t>
            </a:fld>
            <a:endParaRPr lang="en-US"/>
          </a:p>
        </p:txBody>
      </p:sp>
    </p:spTree>
    <p:extLst>
      <p:ext uri="{BB962C8B-B14F-4D97-AF65-F5344CB8AC3E}">
        <p14:creationId xmlns:p14="http://schemas.microsoft.com/office/powerpoint/2010/main" val="2420965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6400" y="696913"/>
            <a:ext cx="6197600" cy="3486150"/>
          </a:xfrm>
          <a:ln/>
        </p:spPr>
      </p:sp>
      <p:sp>
        <p:nvSpPr>
          <p:cNvPr id="70659" name="Notes Placeholder 2"/>
          <p:cNvSpPr>
            <a:spLocks noGrp="1"/>
          </p:cNvSpPr>
          <p:nvPr>
            <p:ph type="body" idx="1"/>
          </p:nvPr>
        </p:nvSpPr>
        <p:spPr>
          <a:noFill/>
          <a:ln/>
        </p:spPr>
        <p:txBody>
          <a:bodyPr/>
          <a:lstStyle/>
          <a:p>
            <a:endParaRPr lang="en-US"/>
          </a:p>
        </p:txBody>
      </p:sp>
      <p:sp>
        <p:nvSpPr>
          <p:cNvPr id="70660" name="Slide Number Placeholder 3"/>
          <p:cNvSpPr>
            <a:spLocks noGrp="1"/>
          </p:cNvSpPr>
          <p:nvPr>
            <p:ph type="sldNum" sz="quarter" idx="5"/>
          </p:nvPr>
        </p:nvSpPr>
        <p:spPr>
          <a:noFill/>
        </p:spPr>
        <p:txBody>
          <a:bodyPr/>
          <a:lstStyle/>
          <a:p>
            <a:fld id="{98B16DB7-1C78-4F0D-88D5-4D565320150A}" type="slidenum">
              <a:rPr lang="en-US" smtClean="0"/>
              <a:pPr/>
              <a:t>26</a:t>
            </a:fld>
            <a:endParaRPr lang="en-US"/>
          </a:p>
        </p:txBody>
      </p:sp>
      <p:sp>
        <p:nvSpPr>
          <p:cNvPr id="2" name="Date Placeholder 1">
            <a:extLst>
              <a:ext uri="{FF2B5EF4-FFF2-40B4-BE49-F238E27FC236}">
                <a16:creationId xmlns:a16="http://schemas.microsoft.com/office/drawing/2014/main" id="{B9EFD5E1-8ED9-4201-9DE7-AEF3C91C0F81}"/>
              </a:ext>
            </a:extLst>
          </p:cNvPr>
          <p:cNvSpPr>
            <a:spLocks noGrp="1"/>
          </p:cNvSpPr>
          <p:nvPr>
            <p:ph type="dt" idx="1"/>
          </p:nvPr>
        </p:nvSpPr>
        <p:spPr/>
        <p:txBody>
          <a:bodyPr/>
          <a:lstStyle/>
          <a:p>
            <a:fld id="{F105C7CB-DC66-463C-8C3D-91A13799B636}" type="datetimeyyyy">
              <a:rPr lang="en-US" smtClean="0"/>
              <a:t>2022</a:t>
            </a:fld>
            <a:endParaRPr lang="en-US"/>
          </a:p>
        </p:txBody>
      </p:sp>
    </p:spTree>
    <p:extLst>
      <p:ext uri="{BB962C8B-B14F-4D97-AF65-F5344CB8AC3E}">
        <p14:creationId xmlns:p14="http://schemas.microsoft.com/office/powerpoint/2010/main" val="199669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give opportunity for patient to ask questions</a:t>
            </a:r>
          </a:p>
        </p:txBody>
      </p:sp>
      <p:sp>
        <p:nvSpPr>
          <p:cNvPr id="4" name="Slide Number Placeholder 3"/>
          <p:cNvSpPr>
            <a:spLocks noGrp="1"/>
          </p:cNvSpPr>
          <p:nvPr>
            <p:ph type="sldNum" sz="quarter" idx="10"/>
          </p:nvPr>
        </p:nvSpPr>
        <p:spPr/>
        <p:txBody>
          <a:bodyPr/>
          <a:lstStyle/>
          <a:p>
            <a:pPr defTabSz="465861">
              <a:defRPr/>
            </a:pPr>
            <a:fld id="{111CF91B-61AB-43F5-A286-B145FA3C52F3}" type="slidenum">
              <a:rPr lang="en-US">
                <a:solidFill>
                  <a:prstClr val="black"/>
                </a:solidFill>
                <a:latin typeface="Calibri"/>
              </a:rPr>
              <a:pPr defTabSz="465861">
                <a:defRPr/>
              </a:pPr>
              <a:t>27</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6158C329-A602-4120-A209-A4D9449C0C6F}"/>
              </a:ext>
            </a:extLst>
          </p:cNvPr>
          <p:cNvSpPr>
            <a:spLocks noGrp="1"/>
          </p:cNvSpPr>
          <p:nvPr>
            <p:ph type="dt" idx="1"/>
          </p:nvPr>
        </p:nvSpPr>
        <p:spPr/>
        <p:txBody>
          <a:bodyPr/>
          <a:lstStyle/>
          <a:p>
            <a:fld id="{A0615032-1B8B-4574-8DA2-71D261CB697E}" type="datetimeyyyy">
              <a:rPr lang="en-US" smtClean="0"/>
              <a:t>2022</a:t>
            </a:fld>
            <a:endParaRPr lang="en-US"/>
          </a:p>
        </p:txBody>
      </p:sp>
    </p:spTree>
    <p:extLst>
      <p:ext uri="{BB962C8B-B14F-4D97-AF65-F5344CB8AC3E}">
        <p14:creationId xmlns:p14="http://schemas.microsoft.com/office/powerpoint/2010/main" val="3421763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31800" y="708025"/>
            <a:ext cx="6302375" cy="3544888"/>
          </a:xfrm>
          <a:ln/>
        </p:spPr>
      </p:sp>
      <p:sp>
        <p:nvSpPr>
          <p:cNvPr id="74755" name="Notes Placeholder 2"/>
          <p:cNvSpPr>
            <a:spLocks noGrp="1"/>
          </p:cNvSpPr>
          <p:nvPr>
            <p:ph type="body" idx="1"/>
          </p:nvPr>
        </p:nvSpPr>
        <p:spPr>
          <a:noFill/>
          <a:ln/>
        </p:spPr>
        <p:txBody>
          <a:bodyPr/>
          <a:lstStyle/>
          <a:p>
            <a:endParaRPr lang="en-US"/>
          </a:p>
        </p:txBody>
      </p:sp>
      <p:sp>
        <p:nvSpPr>
          <p:cNvPr id="74756" name="Slide Number Placeholder 3"/>
          <p:cNvSpPr>
            <a:spLocks noGrp="1"/>
          </p:cNvSpPr>
          <p:nvPr>
            <p:ph type="sldNum" sz="quarter" idx="5"/>
          </p:nvPr>
        </p:nvSpPr>
        <p:spPr>
          <a:noFill/>
        </p:spPr>
        <p:txBody>
          <a:bodyPr/>
          <a:lstStyle/>
          <a:p>
            <a:fld id="{E8D2E616-5632-4FF0-834F-46937EB84BA8}" type="slidenum">
              <a:rPr lang="en-US" smtClean="0"/>
              <a:pPr/>
              <a:t>28</a:t>
            </a:fld>
            <a:endParaRPr lang="en-US"/>
          </a:p>
        </p:txBody>
      </p:sp>
      <p:sp>
        <p:nvSpPr>
          <p:cNvPr id="2" name="Date Placeholder 1">
            <a:extLst>
              <a:ext uri="{FF2B5EF4-FFF2-40B4-BE49-F238E27FC236}">
                <a16:creationId xmlns:a16="http://schemas.microsoft.com/office/drawing/2014/main" id="{B78D953F-C31E-42BA-8DAC-6352BF176320}"/>
              </a:ext>
            </a:extLst>
          </p:cNvPr>
          <p:cNvSpPr>
            <a:spLocks noGrp="1"/>
          </p:cNvSpPr>
          <p:nvPr>
            <p:ph type="dt" idx="1"/>
          </p:nvPr>
        </p:nvSpPr>
        <p:spPr/>
        <p:txBody>
          <a:bodyPr/>
          <a:lstStyle/>
          <a:p>
            <a:fld id="{66D1FD68-004D-4122-AFA9-D440A26C585A}" type="datetimeyyyy">
              <a:rPr lang="en-US" smtClean="0"/>
              <a:t>2022</a:t>
            </a:fld>
            <a:endParaRPr lang="en-US"/>
          </a:p>
        </p:txBody>
      </p:sp>
    </p:spTree>
    <p:extLst>
      <p:ext uri="{BB962C8B-B14F-4D97-AF65-F5344CB8AC3E}">
        <p14:creationId xmlns:p14="http://schemas.microsoft.com/office/powerpoint/2010/main" val="288458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88F4C93-61FC-4E43-8F3F-C85428F84426}" type="slidenum">
              <a:rPr lang="en-US" smtClean="0"/>
              <a:pPr>
                <a:defRPr/>
              </a:pPr>
              <a:t>7</a:t>
            </a:fld>
            <a:endParaRPr lang="en-US"/>
          </a:p>
        </p:txBody>
      </p:sp>
      <p:sp>
        <p:nvSpPr>
          <p:cNvPr id="5" name="Date Placeholder 4">
            <a:extLst>
              <a:ext uri="{FF2B5EF4-FFF2-40B4-BE49-F238E27FC236}">
                <a16:creationId xmlns:a16="http://schemas.microsoft.com/office/drawing/2014/main" id="{EF5AFEA2-C513-4AEF-9939-B77F7313EF5E}"/>
              </a:ext>
            </a:extLst>
          </p:cNvPr>
          <p:cNvSpPr>
            <a:spLocks noGrp="1"/>
          </p:cNvSpPr>
          <p:nvPr>
            <p:ph type="dt" idx="1"/>
          </p:nvPr>
        </p:nvSpPr>
        <p:spPr/>
        <p:txBody>
          <a:bodyPr/>
          <a:lstStyle/>
          <a:p>
            <a:fld id="{6F1174FB-0359-44EB-B8B0-CC8B591F3D54}" type="datetimeyyyy">
              <a:rPr lang="en-US" smtClean="0"/>
              <a:t>2022</a:t>
            </a:fld>
            <a:endParaRPr lang="en-US"/>
          </a:p>
        </p:txBody>
      </p:sp>
    </p:spTree>
    <p:extLst>
      <p:ext uri="{BB962C8B-B14F-4D97-AF65-F5344CB8AC3E}">
        <p14:creationId xmlns:p14="http://schemas.microsoft.com/office/powerpoint/2010/main" val="917115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88F4C93-61FC-4E43-8F3F-C85428F84426}" type="slidenum">
              <a:rPr lang="en-US" smtClean="0"/>
              <a:pPr>
                <a:defRPr/>
              </a:pPr>
              <a:t>8</a:t>
            </a:fld>
            <a:endParaRPr lang="en-US"/>
          </a:p>
        </p:txBody>
      </p:sp>
      <p:sp>
        <p:nvSpPr>
          <p:cNvPr id="5" name="Date Placeholder 4">
            <a:extLst>
              <a:ext uri="{FF2B5EF4-FFF2-40B4-BE49-F238E27FC236}">
                <a16:creationId xmlns:a16="http://schemas.microsoft.com/office/drawing/2014/main" id="{1A5D7ED7-FD55-4F51-92E6-1B5A18574B3B}"/>
              </a:ext>
            </a:extLst>
          </p:cNvPr>
          <p:cNvSpPr>
            <a:spLocks noGrp="1"/>
          </p:cNvSpPr>
          <p:nvPr>
            <p:ph type="dt" idx="1"/>
          </p:nvPr>
        </p:nvSpPr>
        <p:spPr/>
        <p:txBody>
          <a:bodyPr/>
          <a:lstStyle/>
          <a:p>
            <a:fld id="{09AD3441-D700-4EC5-BD39-9E3A1A085634}" type="datetimeyyyy">
              <a:rPr lang="en-US" smtClean="0"/>
              <a:t>2022</a:t>
            </a:fld>
            <a:endParaRPr lang="en-US"/>
          </a:p>
        </p:txBody>
      </p:sp>
    </p:spTree>
    <p:extLst>
      <p:ext uri="{BB962C8B-B14F-4D97-AF65-F5344CB8AC3E}">
        <p14:creationId xmlns:p14="http://schemas.microsoft.com/office/powerpoint/2010/main" val="852415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465861">
              <a:defRPr/>
            </a:pPr>
            <a:fld id="{92053FB7-BB02-A14B-A780-C2AB428D01EA}" type="slidenum">
              <a:rPr lang="en-US">
                <a:solidFill>
                  <a:prstClr val="black"/>
                </a:solidFill>
                <a:latin typeface="Calibri"/>
              </a:rPr>
              <a:pPr defTabSz="465861">
                <a:defRPr/>
              </a:pPr>
              <a:t>9</a:t>
            </a:fld>
            <a:endParaRPr lang="en-US">
              <a:solidFill>
                <a:prstClr val="black"/>
              </a:solidFill>
              <a:latin typeface="Calibri"/>
            </a:endParaRPr>
          </a:p>
        </p:txBody>
      </p:sp>
      <p:sp>
        <p:nvSpPr>
          <p:cNvPr id="5" name="Date Placeholder 4">
            <a:extLst>
              <a:ext uri="{FF2B5EF4-FFF2-40B4-BE49-F238E27FC236}">
                <a16:creationId xmlns:a16="http://schemas.microsoft.com/office/drawing/2014/main" id="{B711830A-FF15-4918-817E-54588343A5BC}"/>
              </a:ext>
            </a:extLst>
          </p:cNvPr>
          <p:cNvSpPr>
            <a:spLocks noGrp="1"/>
          </p:cNvSpPr>
          <p:nvPr>
            <p:ph type="dt" idx="1"/>
          </p:nvPr>
        </p:nvSpPr>
        <p:spPr/>
        <p:txBody>
          <a:bodyPr/>
          <a:lstStyle/>
          <a:p>
            <a:fld id="{43415815-9BD2-47BA-A251-6E09DF78F50C}" type="datetimeyyyy">
              <a:rPr lang="en-US" smtClean="0"/>
              <a:t>2022</a:t>
            </a:fld>
            <a:endParaRPr lang="en-US"/>
          </a:p>
        </p:txBody>
      </p:sp>
    </p:spTree>
    <p:extLst>
      <p:ext uri="{BB962C8B-B14F-4D97-AF65-F5344CB8AC3E}">
        <p14:creationId xmlns:p14="http://schemas.microsoft.com/office/powerpoint/2010/main" val="4116875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F85773-18A8-43E3-9590-DDDF3CD470DA}"/>
              </a:ext>
            </a:extLst>
          </p:cNvPr>
          <p:cNvSpPr>
            <a:spLocks noGrp="1"/>
          </p:cNvSpPr>
          <p:nvPr>
            <p:ph type="dt" idx="1"/>
          </p:nvPr>
        </p:nvSpPr>
        <p:spPr/>
        <p:txBody>
          <a:bodyPr/>
          <a:lstStyle/>
          <a:p>
            <a:fld id="{6B5DE757-7390-4A7B-92D9-C1C8BC0B2040}" type="datetimeyyyy">
              <a:rPr lang="en-US" smtClean="0"/>
              <a:t>2022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6F5FF8-F3AA-4EA2-A2D7-5A784959093E}"/>
              </a:ext>
            </a:extLst>
          </p:cNvPr>
          <p:cNvSpPr>
            <a:spLocks noGrp="1"/>
          </p:cNvSpPr>
          <p:nvPr>
            <p:ph type="dt" idx="1"/>
          </p:nvPr>
        </p:nvSpPr>
        <p:spPr/>
        <p:txBody>
          <a:bodyPr/>
          <a:lstStyle/>
          <a:p>
            <a:fld id="{3E6935C4-7614-4522-A8EC-060545974815}" type="datetimeyyyy">
              <a:rPr lang="en-US" smtClean="0"/>
              <a:t>2022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8DA3A6C-6A58-42F1-8870-CDADCE4FF33B}" type="slidenum">
              <a:rPr lang="en-US" smtClean="0"/>
              <a:pPr/>
              <a:t>12</a:t>
            </a:fld>
            <a:endParaRPr lang="en-US"/>
          </a:p>
        </p:txBody>
      </p:sp>
      <p:sp>
        <p:nvSpPr>
          <p:cNvPr id="51203" name="Rectangle 2"/>
          <p:cNvSpPr>
            <a:spLocks noGrp="1" noRot="1" noChangeAspect="1" noChangeArrowheads="1" noTextEdit="1"/>
          </p:cNvSpPr>
          <p:nvPr>
            <p:ph type="sldImg"/>
          </p:nvPr>
        </p:nvSpPr>
        <p:spPr>
          <a:xfrm>
            <a:off x="431800" y="708025"/>
            <a:ext cx="6302375" cy="3544888"/>
          </a:xfrm>
          <a:ln/>
        </p:spPr>
      </p:sp>
      <p:sp>
        <p:nvSpPr>
          <p:cNvPr id="51204" name="Rectangle 3"/>
          <p:cNvSpPr>
            <a:spLocks noGrp="1" noChangeArrowheads="1"/>
          </p:cNvSpPr>
          <p:nvPr>
            <p:ph type="body" idx="1"/>
          </p:nvPr>
        </p:nvSpPr>
        <p:spPr>
          <a:noFill/>
          <a:ln/>
        </p:spPr>
        <p:txBody>
          <a:bodyPr/>
          <a:lstStyle/>
          <a:p>
            <a:pPr eaLnBrk="1" hangingPunct="1"/>
            <a:endParaRPr lang="en-US"/>
          </a:p>
        </p:txBody>
      </p:sp>
      <p:sp>
        <p:nvSpPr>
          <p:cNvPr id="2" name="Date Placeholder 1">
            <a:extLst>
              <a:ext uri="{FF2B5EF4-FFF2-40B4-BE49-F238E27FC236}">
                <a16:creationId xmlns:a16="http://schemas.microsoft.com/office/drawing/2014/main" id="{65B4C630-E830-4A49-981B-34C2CD0B1611}"/>
              </a:ext>
            </a:extLst>
          </p:cNvPr>
          <p:cNvSpPr>
            <a:spLocks noGrp="1"/>
          </p:cNvSpPr>
          <p:nvPr>
            <p:ph type="dt" idx="1"/>
          </p:nvPr>
        </p:nvSpPr>
        <p:spPr/>
        <p:txBody>
          <a:bodyPr/>
          <a:lstStyle/>
          <a:p>
            <a:fld id="{78123A77-6DF1-4DBA-A092-F8D1A3F734E5}" type="datetimeyyyy">
              <a:rPr lang="en-US" smtClean="0"/>
              <a:t>2022</a:t>
            </a:fld>
            <a:endParaRPr lang="en-US"/>
          </a:p>
        </p:txBody>
      </p:sp>
    </p:spTree>
    <p:extLst>
      <p:ext uri="{BB962C8B-B14F-4D97-AF65-F5344CB8AC3E}">
        <p14:creationId xmlns:p14="http://schemas.microsoft.com/office/powerpoint/2010/main" val="1841400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TC: What should first responders do if they are exposed to fentanyl through air?</a:t>
            </a:r>
            <a:endParaRPr lang="en-US" dirty="0"/>
          </a:p>
          <a:p>
            <a:r>
              <a:rPr lang="en-US" b="1" dirty="0"/>
              <a:t>MB:</a:t>
            </a:r>
            <a:r>
              <a:rPr lang="en-US" dirty="0"/>
              <a:t> This would be an exceedingly rare occurrence- there would have to be a deliberate attempt to do so such as someone blowing powder in their face or an encounter in a drug lab where there has been a great disturbance like a raid or explosion. If the situation is a cloud of dust/material, (i.e. drug lab raid with explosions/shooting/powder everywhere) they should not go into it. The recommendations in that situation are very different and beyond what we can discuss here. For situations where there are small amounts of airborne powder (i.e. a usual user level amount of material in a small container), increase precautions including gloves, long sleeves, and pants, and a particulate [N95] mask may be considered, BUT are not always required. Again, the dose makes the toxin and simply seeing an open baggie is not a reason to increase protection beyond gloves.</a:t>
            </a:r>
          </a:p>
          <a:p>
            <a:endParaRPr lang="en-US" dirty="0"/>
          </a:p>
        </p:txBody>
      </p:sp>
      <p:sp>
        <p:nvSpPr>
          <p:cNvPr id="4" name="Slide Number Placeholder 3"/>
          <p:cNvSpPr>
            <a:spLocks noGrp="1"/>
          </p:cNvSpPr>
          <p:nvPr>
            <p:ph type="sldNum" sz="quarter" idx="10"/>
          </p:nvPr>
        </p:nvSpPr>
        <p:spPr/>
        <p:txBody>
          <a:bodyPr/>
          <a:lstStyle/>
          <a:p>
            <a:pPr defTabSz="949410">
              <a:defRPr/>
            </a:pPr>
            <a:fld id="{9C545F3C-6823-44D7-B51B-8062BB709D80}" type="slidenum">
              <a:rPr lang="en-US">
                <a:solidFill>
                  <a:prstClr val="black"/>
                </a:solidFill>
                <a:latin typeface="Calibri"/>
              </a:rPr>
              <a:pPr defTabSz="949410">
                <a:defRPr/>
              </a:pPr>
              <a:t>13</a:t>
            </a:fld>
            <a:endParaRPr lang="en-US" dirty="0">
              <a:solidFill>
                <a:prstClr val="black"/>
              </a:solidFill>
              <a:latin typeface="Calibri"/>
            </a:endParaRPr>
          </a:p>
        </p:txBody>
      </p:sp>
      <p:sp>
        <p:nvSpPr>
          <p:cNvPr id="5" name="Date Placeholder 4">
            <a:extLst>
              <a:ext uri="{FF2B5EF4-FFF2-40B4-BE49-F238E27FC236}">
                <a16:creationId xmlns:a16="http://schemas.microsoft.com/office/drawing/2014/main" id="{5193A891-2672-40BD-86A1-E4D36151C8A6}"/>
              </a:ext>
            </a:extLst>
          </p:cNvPr>
          <p:cNvSpPr>
            <a:spLocks noGrp="1"/>
          </p:cNvSpPr>
          <p:nvPr>
            <p:ph type="dt" idx="1"/>
          </p:nvPr>
        </p:nvSpPr>
        <p:spPr/>
        <p:txBody>
          <a:bodyPr/>
          <a:lstStyle/>
          <a:p>
            <a:fld id="{A611FFAA-26B5-406C-87E5-2E8058766449}" type="datetimeyyyy">
              <a:rPr lang="en-US" smtClean="0"/>
              <a:t>2022</a:t>
            </a:fld>
            <a:endParaRPr lang="en-US"/>
          </a:p>
        </p:txBody>
      </p:sp>
    </p:spTree>
    <p:extLst>
      <p:ext uri="{BB962C8B-B14F-4D97-AF65-F5344CB8AC3E}">
        <p14:creationId xmlns:p14="http://schemas.microsoft.com/office/powerpoint/2010/main" val="3802940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ED9E-B057-4FAA-8322-AC534D4D1F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8C55AC-D8FE-4921-AE6A-4628C8CE6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B0BCF8-CEAD-436C-90BE-A810DEC55590}"/>
              </a:ext>
            </a:extLst>
          </p:cNvPr>
          <p:cNvSpPr>
            <a:spLocks noGrp="1"/>
          </p:cNvSpPr>
          <p:nvPr>
            <p:ph type="dt" sz="half" idx="10"/>
          </p:nvPr>
        </p:nvSpPr>
        <p:spPr/>
        <p:txBody>
          <a:bodyPr/>
          <a:lstStyle/>
          <a:p>
            <a:fld id="{9184DA70-C731-4C70-880D-CCD4705E623C}" type="datetime1">
              <a:rPr lang="en-US" smtClean="0"/>
              <a:t>10/24/2022</a:t>
            </a:fld>
            <a:endParaRPr lang="en-US" dirty="0"/>
          </a:p>
        </p:txBody>
      </p:sp>
      <p:sp>
        <p:nvSpPr>
          <p:cNvPr id="5" name="Footer Placeholder 4">
            <a:extLst>
              <a:ext uri="{FF2B5EF4-FFF2-40B4-BE49-F238E27FC236}">
                <a16:creationId xmlns:a16="http://schemas.microsoft.com/office/drawing/2014/main" id="{8F87C15F-037B-4191-907E-E64D137A49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800CAD-FDD8-44DF-9124-ECC3738180F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80686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DC426-A9CF-4894-9618-678C571123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31A0B2-9F7E-433B-A61F-A577FAAF8D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2B892-94AF-4CEA-85BA-AD3B0C9B0376}"/>
              </a:ext>
            </a:extLst>
          </p:cNvPr>
          <p:cNvSpPr>
            <a:spLocks noGrp="1"/>
          </p:cNvSpPr>
          <p:nvPr>
            <p:ph type="dt" sz="half" idx="10"/>
          </p:nvPr>
        </p:nvSpPr>
        <p:spPr/>
        <p:txBody>
          <a:bodyPr/>
          <a:lstStyle/>
          <a:p>
            <a:fld id="{62D6E202-B606-4609-B914-27C9371A1F6D}" type="datetime1">
              <a:rPr lang="en-US" smtClean="0"/>
              <a:t>10/24/2022</a:t>
            </a:fld>
            <a:endParaRPr lang="en-US" dirty="0"/>
          </a:p>
        </p:txBody>
      </p:sp>
      <p:sp>
        <p:nvSpPr>
          <p:cNvPr id="5" name="Footer Placeholder 4">
            <a:extLst>
              <a:ext uri="{FF2B5EF4-FFF2-40B4-BE49-F238E27FC236}">
                <a16:creationId xmlns:a16="http://schemas.microsoft.com/office/drawing/2014/main" id="{1492C453-71E8-4B96-80AE-C17188CB69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C00270-2785-4C3F-891F-5061FE0E40E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1372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9C79A9-F869-46AF-AF5F-A64BB2E84E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172D0-41F6-4403-9B45-28FF09496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AE7BFC-4F79-49DF-BAF8-881C9FE55D5B}"/>
              </a:ext>
            </a:extLst>
          </p:cNvPr>
          <p:cNvSpPr>
            <a:spLocks noGrp="1"/>
          </p:cNvSpPr>
          <p:nvPr>
            <p:ph type="dt" sz="half" idx="10"/>
          </p:nvPr>
        </p:nvSpPr>
        <p:spPr/>
        <p:txBody>
          <a:bodyPr/>
          <a:lstStyle/>
          <a:p>
            <a:fld id="{62D6E202-B606-4609-B914-27C9371A1F6D}" type="datetime1">
              <a:rPr lang="en-US" smtClean="0"/>
              <a:t>10/24/2022</a:t>
            </a:fld>
            <a:endParaRPr lang="en-US" dirty="0"/>
          </a:p>
        </p:txBody>
      </p:sp>
      <p:sp>
        <p:nvSpPr>
          <p:cNvPr id="5" name="Footer Placeholder 4">
            <a:extLst>
              <a:ext uri="{FF2B5EF4-FFF2-40B4-BE49-F238E27FC236}">
                <a16:creationId xmlns:a16="http://schemas.microsoft.com/office/drawing/2014/main" id="{AD7E3FC6-9866-43B4-A86C-637D62B3CE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5C2751-16A3-46D4-9AE6-A3708A8CD0D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8231254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1"/>
            <a:ext cx="10972800" cy="1384300"/>
          </a:xfrm>
        </p:spPr>
        <p:txBody>
          <a:bodyPr/>
          <a:lstStyle/>
          <a:p>
            <a:r>
              <a:rPr lang="en-US"/>
              <a:t>Click to edit Master title style</a:t>
            </a:r>
          </a:p>
        </p:txBody>
      </p:sp>
      <p:sp>
        <p:nvSpPr>
          <p:cNvPr id="3" name="Text Placeholder 2"/>
          <p:cNvSpPr>
            <a:spLocks noGrp="1"/>
          </p:cNvSpPr>
          <p:nvPr>
            <p:ph type="body"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613E7F4-C2D9-40C1-A4F9-AF357B70CFE0}" type="slidenum">
              <a:rPr lang="en-US"/>
              <a:pPr>
                <a:defRPr/>
              </a:pPr>
              <a:t>‹#›</a:t>
            </a:fld>
            <a:endParaRPr lang="en-US"/>
          </a:p>
        </p:txBody>
      </p:sp>
    </p:spTree>
    <p:extLst>
      <p:ext uri="{BB962C8B-B14F-4D97-AF65-F5344CB8AC3E}">
        <p14:creationId xmlns:p14="http://schemas.microsoft.com/office/powerpoint/2010/main" val="58271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01923-8309-412A-ACAE-7045CCC6D4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11298B-9FBD-4ED5-B6CF-E81F1EB0A2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AE63D-7952-4B4B-BDE5-FF5686C253C6}"/>
              </a:ext>
            </a:extLst>
          </p:cNvPr>
          <p:cNvSpPr>
            <a:spLocks noGrp="1"/>
          </p:cNvSpPr>
          <p:nvPr>
            <p:ph type="dt" sz="half" idx="10"/>
          </p:nvPr>
        </p:nvSpPr>
        <p:spPr/>
        <p:txBody>
          <a:bodyPr/>
          <a:lstStyle/>
          <a:p>
            <a:fld id="{4BE1D723-8F53-4F53-90B0-1982A396982E}" type="datetime1">
              <a:rPr lang="en-US" smtClean="0"/>
              <a:t>10/24/2022</a:t>
            </a:fld>
            <a:endParaRPr lang="en-US" dirty="0"/>
          </a:p>
        </p:txBody>
      </p:sp>
      <p:sp>
        <p:nvSpPr>
          <p:cNvPr id="5" name="Footer Placeholder 4">
            <a:extLst>
              <a:ext uri="{FF2B5EF4-FFF2-40B4-BE49-F238E27FC236}">
                <a16:creationId xmlns:a16="http://schemas.microsoft.com/office/drawing/2014/main" id="{AAAC238D-D771-4947-B7B4-9528927EF8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14BAFE-39C7-4676-9E8D-057A50ACE54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417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B3D4F-9073-4B21-82B4-5594A68B1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376D11-9670-4FA0-93CD-74A444D3B4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7E3B5F-D60D-4C3C-AB7B-9A4510CC264A}"/>
              </a:ext>
            </a:extLst>
          </p:cNvPr>
          <p:cNvSpPr>
            <a:spLocks noGrp="1"/>
          </p:cNvSpPr>
          <p:nvPr>
            <p:ph type="dt" sz="half" idx="10"/>
          </p:nvPr>
        </p:nvSpPr>
        <p:spPr/>
        <p:txBody>
          <a:bodyPr/>
          <a:lstStyle/>
          <a:p>
            <a:fld id="{97669AF7-7BEB-44E4-9852-375E34362B5B}" type="datetime1">
              <a:rPr lang="en-US" smtClean="0"/>
              <a:t>10/24/2022</a:t>
            </a:fld>
            <a:endParaRPr lang="en-US" dirty="0"/>
          </a:p>
        </p:txBody>
      </p:sp>
      <p:sp>
        <p:nvSpPr>
          <p:cNvPr id="5" name="Footer Placeholder 4">
            <a:extLst>
              <a:ext uri="{FF2B5EF4-FFF2-40B4-BE49-F238E27FC236}">
                <a16:creationId xmlns:a16="http://schemas.microsoft.com/office/drawing/2014/main" id="{0A54CFEF-E6E8-428E-BDEA-0F0B8F1826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EBDC6C-4B36-4A8F-B381-7BD17516938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59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3CBC-C3C1-45B9-A4C2-EC6ADA80D0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9A2BF1-220B-4F82-BBF8-80C48982B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4879E8-A22A-41FC-8BFA-F1EC8BCD51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744427-CF7F-457B-A2F2-A858E6D72C3C}"/>
              </a:ext>
            </a:extLst>
          </p:cNvPr>
          <p:cNvSpPr>
            <a:spLocks noGrp="1"/>
          </p:cNvSpPr>
          <p:nvPr>
            <p:ph type="dt" sz="half" idx="10"/>
          </p:nvPr>
        </p:nvSpPr>
        <p:spPr/>
        <p:txBody>
          <a:bodyPr/>
          <a:lstStyle/>
          <a:p>
            <a:fld id="{BAAAC38D-0552-4C82-B593-E6124DFADBE2}" type="datetime1">
              <a:rPr lang="en-US" smtClean="0"/>
              <a:t>10/24/2022</a:t>
            </a:fld>
            <a:endParaRPr lang="en-US" dirty="0"/>
          </a:p>
        </p:txBody>
      </p:sp>
      <p:sp>
        <p:nvSpPr>
          <p:cNvPr id="6" name="Footer Placeholder 5">
            <a:extLst>
              <a:ext uri="{FF2B5EF4-FFF2-40B4-BE49-F238E27FC236}">
                <a16:creationId xmlns:a16="http://schemas.microsoft.com/office/drawing/2014/main" id="{FC2095AF-7659-44D7-AF03-4CD519FB821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8F6CE8-9090-4CAC-AEFA-E8E1769ABAC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425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CA8D3-00DE-420C-811B-B79087549A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71CF43-8EAB-4F72-B367-858A0D89E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736D5E-B40D-486C-BBC8-5ED0DC3E4E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A82ADC-A765-4123-BBCA-136D315439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7BD8B8-EBE0-4A8C-B574-23D2481A6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113BDA-0D11-40FC-B342-807A5A5C5031}"/>
              </a:ext>
            </a:extLst>
          </p:cNvPr>
          <p:cNvSpPr>
            <a:spLocks noGrp="1"/>
          </p:cNvSpPr>
          <p:nvPr>
            <p:ph type="dt" sz="half" idx="10"/>
          </p:nvPr>
        </p:nvSpPr>
        <p:spPr/>
        <p:txBody>
          <a:bodyPr/>
          <a:lstStyle/>
          <a:p>
            <a:fld id="{D9DF0F1C-5577-4ACB-BB62-DF8F3C494C7E}" type="datetime1">
              <a:rPr lang="en-US" smtClean="0"/>
              <a:t>10/24/2022</a:t>
            </a:fld>
            <a:endParaRPr lang="en-US" dirty="0"/>
          </a:p>
        </p:txBody>
      </p:sp>
      <p:sp>
        <p:nvSpPr>
          <p:cNvPr id="8" name="Footer Placeholder 7">
            <a:extLst>
              <a:ext uri="{FF2B5EF4-FFF2-40B4-BE49-F238E27FC236}">
                <a16:creationId xmlns:a16="http://schemas.microsoft.com/office/drawing/2014/main" id="{A524D16E-A757-4011-B996-CA2495889C6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55384B-CC6A-4EAB-AD58-12D3FD4E9D24}"/>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76195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A81B-05B3-43DA-9783-375DEF47F6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7B6E75-ED25-42E3-80E2-D25231F0B49D}"/>
              </a:ext>
            </a:extLst>
          </p:cNvPr>
          <p:cNvSpPr>
            <a:spLocks noGrp="1"/>
          </p:cNvSpPr>
          <p:nvPr>
            <p:ph type="dt" sz="half" idx="10"/>
          </p:nvPr>
        </p:nvSpPr>
        <p:spPr/>
        <p:txBody>
          <a:bodyPr/>
          <a:lstStyle/>
          <a:p>
            <a:fld id="{1775B394-D9F9-4F0C-B15D-605F45CB9E9F}" type="datetime1">
              <a:rPr lang="en-US" smtClean="0"/>
              <a:t>10/24/2022</a:t>
            </a:fld>
            <a:endParaRPr lang="en-US" dirty="0"/>
          </a:p>
        </p:txBody>
      </p:sp>
      <p:sp>
        <p:nvSpPr>
          <p:cNvPr id="4" name="Footer Placeholder 3">
            <a:extLst>
              <a:ext uri="{FF2B5EF4-FFF2-40B4-BE49-F238E27FC236}">
                <a16:creationId xmlns:a16="http://schemas.microsoft.com/office/drawing/2014/main" id="{9E477592-B5CC-478D-AF7F-89855454279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45E5189-0468-47ED-A3EB-015D76502F0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90530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92E2C3-975E-462C-BC8F-C94A74369382}"/>
              </a:ext>
            </a:extLst>
          </p:cNvPr>
          <p:cNvSpPr>
            <a:spLocks noGrp="1"/>
          </p:cNvSpPr>
          <p:nvPr>
            <p:ph type="dt" sz="half" idx="10"/>
          </p:nvPr>
        </p:nvSpPr>
        <p:spPr/>
        <p:txBody>
          <a:bodyPr/>
          <a:lstStyle/>
          <a:p>
            <a:fld id="{39667345-2558-425A-8533-9BFDBCE15005}" type="datetime1">
              <a:rPr lang="en-US" smtClean="0"/>
              <a:t>10/24/2022</a:t>
            </a:fld>
            <a:endParaRPr lang="en-US" dirty="0"/>
          </a:p>
        </p:txBody>
      </p:sp>
      <p:sp>
        <p:nvSpPr>
          <p:cNvPr id="3" name="Footer Placeholder 2">
            <a:extLst>
              <a:ext uri="{FF2B5EF4-FFF2-40B4-BE49-F238E27FC236}">
                <a16:creationId xmlns:a16="http://schemas.microsoft.com/office/drawing/2014/main" id="{20C38894-BCBB-458E-993B-BA6E0CE917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35D3B1-65B1-4B09-B87D-8BDE4092623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954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BA874-9BAF-4181-8726-8A77427E91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ACC7AA-ECCD-4CD0-858A-D5E62D585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F9E628-FE6A-425C-B956-F9642D858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B4E998-81D1-42A5-86DC-269E445A6752}"/>
              </a:ext>
            </a:extLst>
          </p:cNvPr>
          <p:cNvSpPr>
            <a:spLocks noGrp="1"/>
          </p:cNvSpPr>
          <p:nvPr>
            <p:ph type="dt" sz="half" idx="10"/>
          </p:nvPr>
        </p:nvSpPr>
        <p:spPr/>
        <p:txBody>
          <a:bodyPr/>
          <a:lstStyle/>
          <a:p>
            <a:fld id="{92BEA474-078D-4E9B-9B14-09A87B19DC46}" type="datetime1">
              <a:rPr lang="en-US" smtClean="0"/>
              <a:t>10/24/2022</a:t>
            </a:fld>
            <a:endParaRPr lang="en-US" dirty="0"/>
          </a:p>
        </p:txBody>
      </p:sp>
      <p:sp>
        <p:nvSpPr>
          <p:cNvPr id="6" name="Footer Placeholder 5">
            <a:extLst>
              <a:ext uri="{FF2B5EF4-FFF2-40B4-BE49-F238E27FC236}">
                <a16:creationId xmlns:a16="http://schemas.microsoft.com/office/drawing/2014/main" id="{1A680219-5048-4367-BCA7-2061D2AC70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C07F7B-7BA7-483A-8F81-55E267A9D96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7311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A97F9-E1AC-4B4F-B457-D7E5FC645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1A8C6B-0CD0-4823-B1B6-BACBCE16C4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63381A7-F0B8-4FF3-943A-F90B2ED6D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F58E50-33B4-41D4-A416-785DC2D816C2}"/>
              </a:ext>
            </a:extLst>
          </p:cNvPr>
          <p:cNvSpPr>
            <a:spLocks noGrp="1"/>
          </p:cNvSpPr>
          <p:nvPr>
            <p:ph type="dt" sz="half" idx="10"/>
          </p:nvPr>
        </p:nvSpPr>
        <p:spPr/>
        <p:txBody>
          <a:bodyPr/>
          <a:lstStyle/>
          <a:p>
            <a:fld id="{4907D986-8816-4272-A432-0437A28A9828}" type="datetime1">
              <a:rPr lang="en-US" smtClean="0"/>
              <a:t>10/24/2022</a:t>
            </a:fld>
            <a:endParaRPr lang="en-US" dirty="0"/>
          </a:p>
        </p:txBody>
      </p:sp>
      <p:sp>
        <p:nvSpPr>
          <p:cNvPr id="6" name="Footer Placeholder 5">
            <a:extLst>
              <a:ext uri="{FF2B5EF4-FFF2-40B4-BE49-F238E27FC236}">
                <a16:creationId xmlns:a16="http://schemas.microsoft.com/office/drawing/2014/main" id="{08B742BD-6411-4471-B853-611FF55D60F7}"/>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AD1A93B3-8221-4B75-9BCC-7716949F8BD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7800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7D7675-B977-46D6-AD25-93161649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EFC0E-0217-4B2B-A4E0-D7DD54D8DB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60D5C-019E-4D69-B76D-656AB40494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10/24/2022</a:t>
            </a:fld>
            <a:endParaRPr lang="en-US" dirty="0"/>
          </a:p>
        </p:txBody>
      </p:sp>
      <p:sp>
        <p:nvSpPr>
          <p:cNvPr id="5" name="Footer Placeholder 4">
            <a:extLst>
              <a:ext uri="{FF2B5EF4-FFF2-40B4-BE49-F238E27FC236}">
                <a16:creationId xmlns:a16="http://schemas.microsoft.com/office/drawing/2014/main" id="{3D679864-9783-4574-ACC0-2F99345418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9A4DF5B-97C3-4948-B302-89709B0946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2370237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newpathsite.org/"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0"/>
            <a:ext cx="6096000" cy="6857990"/>
          </a:xfrm>
          <a:prstGeom prst="rect">
            <a:avLst/>
          </a:prstGeom>
        </p:spPr>
      </p:pic>
      <p:pic>
        <p:nvPicPr>
          <p:cNvPr id="5" name="Picture 4" descr="Logo&#10;&#10;Description automatically generated">
            <a:extLst>
              <a:ext uri="{FF2B5EF4-FFF2-40B4-BE49-F238E27FC236}">
                <a16:creationId xmlns:a16="http://schemas.microsoft.com/office/drawing/2014/main" id="{F3CC0188-2572-4848-A2FA-53F209374A03}"/>
              </a:ext>
            </a:extLst>
          </p:cNvPr>
          <p:cNvPicPr>
            <a:picLocks noChangeAspect="1"/>
          </p:cNvPicPr>
          <p:nvPr/>
        </p:nvPicPr>
        <p:blipFill>
          <a:blip r:embed="rId3"/>
          <a:stretch>
            <a:fillRect/>
          </a:stretch>
        </p:blipFill>
        <p:spPr>
          <a:xfrm>
            <a:off x="6590149" y="1887315"/>
            <a:ext cx="4818927" cy="2119072"/>
          </a:xfrm>
          <a:prstGeom prst="rect">
            <a:avLst/>
          </a:prstGeom>
        </p:spPr>
      </p:pic>
      <p:sp>
        <p:nvSpPr>
          <p:cNvPr id="7" name="TextBox 6">
            <a:extLst>
              <a:ext uri="{FF2B5EF4-FFF2-40B4-BE49-F238E27FC236}">
                <a16:creationId xmlns:a16="http://schemas.microsoft.com/office/drawing/2014/main" id="{6DADEEE2-DD22-40E6-8D2E-1130FEC0D44F}"/>
              </a:ext>
            </a:extLst>
          </p:cNvPr>
          <p:cNvSpPr txBox="1"/>
          <p:nvPr/>
        </p:nvSpPr>
        <p:spPr>
          <a:xfrm>
            <a:off x="6211760" y="4494882"/>
            <a:ext cx="5575704" cy="369332"/>
          </a:xfrm>
          <a:prstGeom prst="rect">
            <a:avLst/>
          </a:prstGeom>
          <a:noFill/>
        </p:spPr>
        <p:txBody>
          <a:bodyPr wrap="square" rtlCol="0">
            <a:spAutoFit/>
          </a:bodyPr>
          <a:lstStyle/>
          <a:p>
            <a:r>
              <a:rPr lang="en-US" dirty="0"/>
              <a:t>OPIOID OVERDOSE PREVENTION &amp; RESPONSE PROGRAM</a:t>
            </a:r>
          </a:p>
        </p:txBody>
      </p: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0"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2"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Rectangle 143">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3314" name="Rectangle 2"/>
          <p:cNvSpPr>
            <a:spLocks noGrp="1" noChangeArrowheads="1"/>
          </p:cNvSpPr>
          <p:nvPr>
            <p:ph type="title"/>
          </p:nvPr>
        </p:nvSpPr>
        <p:spPr>
          <a:xfrm>
            <a:off x="1047280" y="759805"/>
            <a:ext cx="10306520" cy="1325563"/>
          </a:xfrm>
        </p:spPr>
        <p:txBody>
          <a:bodyPr vert="horz" lIns="91440" tIns="45720" rIns="91440" bIns="45720" rtlCol="0" anchor="ctr">
            <a:normAutofit/>
          </a:bodyPr>
          <a:lstStyle/>
          <a:p>
            <a:r>
              <a:rPr lang="en-US" sz="4000" b="1">
                <a:solidFill>
                  <a:srgbClr val="FFFFFF"/>
                </a:solidFill>
              </a:rPr>
              <a:t>What is an Opioid Overdose?</a:t>
            </a:r>
          </a:p>
        </p:txBody>
      </p:sp>
      <p:sp>
        <p:nvSpPr>
          <p:cNvPr id="13316" name="Text Box 4"/>
          <p:cNvSpPr txBox="1">
            <a:spLocks noChangeArrowheads="1"/>
          </p:cNvSpPr>
          <p:nvPr/>
        </p:nvSpPr>
        <p:spPr bwMode="auto">
          <a:xfrm>
            <a:off x="1424904" y="2494450"/>
            <a:ext cx="4053545" cy="356315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a:t>The brain has many receptors for opioids. Too much of an opioid fitting in too many receptors slow and stop breathing.  </a:t>
            </a:r>
          </a:p>
        </p:txBody>
      </p:sp>
      <p:pic>
        <p:nvPicPr>
          <p:cNvPr id="2050" name="Picture 2" descr="Explainer: naloxone, the antidote to opioid overdose">
            <a:extLst>
              <a:ext uri="{FF2B5EF4-FFF2-40B4-BE49-F238E27FC236}">
                <a16:creationId xmlns:a16="http://schemas.microsoft.com/office/drawing/2014/main" id="{18858086-C0C7-42EA-8AEA-4B8DD3328E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2" r="3166" b="3"/>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6760941-EF99-4F61-A95D-3C3E7C08D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84269" y="1756600"/>
            <a:ext cx="1080325"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6839" y="1357766"/>
            <a:ext cx="687754"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78850" y="1135060"/>
            <a:ext cx="409371"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5288862"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4338" name="Rectangle 2"/>
          <p:cNvSpPr>
            <a:spLocks noGrp="1" noChangeArrowheads="1"/>
          </p:cNvSpPr>
          <p:nvPr>
            <p:ph type="title"/>
          </p:nvPr>
        </p:nvSpPr>
        <p:spPr>
          <a:xfrm>
            <a:off x="795342" y="1357766"/>
            <a:ext cx="4322204" cy="3541334"/>
          </a:xfrm>
        </p:spPr>
        <p:txBody>
          <a:bodyPr vert="horz" lIns="91440" tIns="45720" rIns="91440" bIns="45720" rtlCol="0" anchor="b">
            <a:normAutofit/>
          </a:bodyPr>
          <a:lstStyle/>
          <a:p>
            <a:r>
              <a:rPr lang="en-US" sz="5400" b="1" kern="1200">
                <a:solidFill>
                  <a:srgbClr val="FFFFFF"/>
                </a:solidFill>
                <a:latin typeface="+mj-lt"/>
                <a:ea typeface="+mj-ea"/>
                <a:cs typeface="+mj-cs"/>
              </a:rPr>
              <a:t>Naloxone reversing an OD</a:t>
            </a:r>
          </a:p>
        </p:txBody>
      </p:sp>
      <p:pic>
        <p:nvPicPr>
          <p:cNvPr id="1030" name="Picture 6">
            <a:extLst>
              <a:ext uri="{FF2B5EF4-FFF2-40B4-BE49-F238E27FC236}">
                <a16:creationId xmlns:a16="http://schemas.microsoft.com/office/drawing/2014/main" id="{FF045F90-41D5-4E95-8494-3411FF2E4E2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5999" y="1884540"/>
            <a:ext cx="5297425" cy="3575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Arc 7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362" name="Rectangle 2"/>
          <p:cNvSpPr>
            <a:spLocks noGrp="1" noChangeArrowheads="1"/>
          </p:cNvSpPr>
          <p:nvPr>
            <p:ph type="title"/>
          </p:nvPr>
        </p:nvSpPr>
        <p:spPr>
          <a:xfrm>
            <a:off x="5894962" y="479493"/>
            <a:ext cx="5458838" cy="1325563"/>
          </a:xfrm>
        </p:spPr>
        <p:txBody>
          <a:bodyPr>
            <a:normAutofit/>
          </a:bodyPr>
          <a:lstStyle/>
          <a:p>
            <a:pPr eaLnBrk="1" hangingPunct="1"/>
            <a:r>
              <a:rPr lang="en-US" b="1"/>
              <a:t>Opioid ODs (continued)</a:t>
            </a:r>
          </a:p>
        </p:txBody>
      </p:sp>
      <p:sp>
        <p:nvSpPr>
          <p:cNvPr id="77" name="Freeform: Shape 7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What is Carfentanil: The Synthetic Opioid 10,000 Times Stronger Than  Morphine - Gandara Center">
            <a:extLst>
              <a:ext uri="{FF2B5EF4-FFF2-40B4-BE49-F238E27FC236}">
                <a16:creationId xmlns:a16="http://schemas.microsoft.com/office/drawing/2014/main" id="{05829622-0512-49D3-9063-7E988B1810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45" r="1915" b="-3"/>
          <a:stretch/>
        </p:blipFill>
        <p:spPr bwMode="auto">
          <a:xfrm>
            <a:off x="850578" y="511293"/>
            <a:ext cx="4482588"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5363" name="Text Box 4"/>
          <p:cNvSpPr>
            <a:spLocks noGrp="1" noChangeArrowheads="1"/>
          </p:cNvSpPr>
          <p:nvPr>
            <p:ph idx="1"/>
          </p:nvPr>
        </p:nvSpPr>
        <p:spPr>
          <a:xfrm>
            <a:off x="5894962" y="1984443"/>
            <a:ext cx="5458838" cy="4192520"/>
          </a:xfrm>
        </p:spPr>
        <p:txBody>
          <a:bodyPr>
            <a:normAutofit/>
          </a:bodyPr>
          <a:lstStyle/>
          <a:p>
            <a:pPr eaLnBrk="1" hangingPunct="1">
              <a:buFont typeface="Wingdings" panose="05000000000000000000" pitchFamily="2" charset="2"/>
              <a:buChar char="v"/>
            </a:pPr>
            <a:r>
              <a:rPr lang="en-US" sz="1300"/>
              <a:t>ODs can be instantaneous or over a longer period of time</a:t>
            </a:r>
            <a:r>
              <a:rPr lang="en-US" sz="1300" u="sng"/>
              <a:t> </a:t>
            </a:r>
          </a:p>
          <a:p>
            <a:pPr lvl="1" eaLnBrk="1" hangingPunct="1">
              <a:buFont typeface="Wingdings" panose="05000000000000000000" pitchFamily="2" charset="2"/>
              <a:buChar char="v"/>
            </a:pPr>
            <a:r>
              <a:rPr lang="en-US" sz="1300"/>
              <a:t>ODs happen as a process – someone slowly stops breathing </a:t>
            </a:r>
          </a:p>
          <a:p>
            <a:pPr eaLnBrk="1" hangingPunct="1">
              <a:buFont typeface="Wingdings" panose="05000000000000000000" pitchFamily="2" charset="2"/>
              <a:buChar char="v"/>
            </a:pPr>
            <a:r>
              <a:rPr lang="en-US" sz="1300"/>
              <a:t>They usually happen </a:t>
            </a:r>
            <a:r>
              <a:rPr lang="en-US" sz="1300" u="sng"/>
              <a:t>1-3 hours after</a:t>
            </a:r>
            <a:r>
              <a:rPr lang="en-US" sz="1300"/>
              <a:t> the drug was used if a person is actively using</a:t>
            </a:r>
          </a:p>
          <a:p>
            <a:pPr eaLnBrk="1" hangingPunct="1">
              <a:buFont typeface="Wingdings" panose="05000000000000000000" pitchFamily="2" charset="2"/>
              <a:buChar char="v"/>
            </a:pPr>
            <a:r>
              <a:rPr lang="en-US" sz="1300"/>
              <a:t>With Fentanyl or Carfentanil it happens instantaneously</a:t>
            </a:r>
          </a:p>
          <a:p>
            <a:pPr eaLnBrk="1" hangingPunct="1">
              <a:buFont typeface="Wingdings" panose="05000000000000000000" pitchFamily="2" charset="2"/>
              <a:buChar char="v"/>
            </a:pPr>
            <a:r>
              <a:rPr lang="en-US" sz="1300"/>
              <a:t>With new users it can be instantaneously  </a:t>
            </a:r>
          </a:p>
          <a:p>
            <a:pPr eaLnBrk="1" hangingPunct="1">
              <a:buFont typeface="Wingdings" panose="05000000000000000000" pitchFamily="2" charset="2"/>
              <a:buChar char="v"/>
            </a:pPr>
            <a:r>
              <a:rPr lang="en-US" sz="1300"/>
              <a:t>Someone “found dead with a needle in their arm” is a rare event that is sensationalized</a:t>
            </a:r>
          </a:p>
          <a:p>
            <a:pPr eaLnBrk="1" hangingPunct="1"/>
            <a:endParaRPr lang="en-US" sz="1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6834" y="1153572"/>
            <a:ext cx="3200400" cy="4461163"/>
          </a:xfrm>
        </p:spPr>
        <p:txBody>
          <a:bodyPr>
            <a:normAutofit/>
          </a:bodyPr>
          <a:lstStyle/>
          <a:p>
            <a:pPr>
              <a:defRPr/>
            </a:pPr>
            <a:r>
              <a:rPr lang="en-US">
                <a:solidFill>
                  <a:srgbClr val="FFFFFF"/>
                </a:solidFill>
              </a:rPr>
              <a:t>Fentanyl Safety Tips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p:cNvSpPr>
            <a:spLocks noGrp="1"/>
          </p:cNvSpPr>
          <p:nvPr>
            <p:ph idx="1"/>
          </p:nvPr>
        </p:nvSpPr>
        <p:spPr>
          <a:xfrm>
            <a:off x="4447308" y="591344"/>
            <a:ext cx="6906491" cy="5585619"/>
          </a:xfrm>
        </p:spPr>
        <p:txBody>
          <a:bodyPr rtlCol="0" anchor="ctr">
            <a:normAutofit/>
          </a:bodyPr>
          <a:lstStyle/>
          <a:p>
            <a:pPr marL="51434" indent="-51434">
              <a:defRPr/>
            </a:pPr>
            <a:r>
              <a:rPr lang="en-US"/>
              <a:t> If you touch fentanyl, it can be removed from     skin with soap and water </a:t>
            </a:r>
          </a:p>
          <a:p>
            <a:pPr marL="276463" lvl="1" indent="-51434">
              <a:defRPr/>
            </a:pPr>
            <a:r>
              <a:rPr lang="en-US"/>
              <a:t> Alcohol-based products, such as hand sanitizer or wipes, may increase fentanyl absorption</a:t>
            </a:r>
          </a:p>
          <a:p>
            <a:pPr marL="276463" lvl="1" indent="-51434">
              <a:defRPr/>
            </a:pPr>
            <a:r>
              <a:rPr lang="en-US"/>
              <a:t> Wash your hands soon, but not necessarily immediately</a:t>
            </a:r>
          </a:p>
          <a:p>
            <a:pPr marL="276463" lvl="1" indent="-51434">
              <a:defRPr/>
            </a:pPr>
            <a:r>
              <a:rPr lang="en-US"/>
              <a:t> Powdered fentanyl does not penetrate the skin very easily but avoid touching lips or eyes</a:t>
            </a:r>
          </a:p>
          <a:p>
            <a:pPr marL="51434" indent="-51434">
              <a:defRPr/>
            </a:pPr>
            <a:r>
              <a:rPr lang="en-US"/>
              <a:t> There is no need for special gear or double gloving - one pair of nitrile gloves is enough</a:t>
            </a:r>
          </a:p>
          <a:p>
            <a:pPr marL="51434" indent="-51434">
              <a:defRPr/>
            </a:pPr>
            <a:r>
              <a:rPr lang="en-US"/>
              <a:t> Carry naloxone and be familiar with it for both the patient and your partners.</a:t>
            </a:r>
            <a:endParaRPr lang="en-US" i="1"/>
          </a:p>
        </p:txBody>
      </p:sp>
    </p:spTree>
    <p:extLst>
      <p:ext uri="{BB962C8B-B14F-4D97-AF65-F5344CB8AC3E}">
        <p14:creationId xmlns:p14="http://schemas.microsoft.com/office/powerpoint/2010/main" val="3455033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5" name="Rectangle 7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Rectangle 2"/>
          <p:cNvSpPr>
            <a:spLocks noGrp="1" noChangeArrowheads="1"/>
          </p:cNvSpPr>
          <p:nvPr>
            <p:ph type="title"/>
          </p:nvPr>
        </p:nvSpPr>
        <p:spPr>
          <a:xfrm>
            <a:off x="1043631" y="809898"/>
            <a:ext cx="9942716" cy="1554480"/>
          </a:xfrm>
        </p:spPr>
        <p:txBody>
          <a:bodyPr anchor="ctr">
            <a:normAutofit/>
          </a:bodyPr>
          <a:lstStyle/>
          <a:p>
            <a:pPr eaLnBrk="1" hangingPunct="1"/>
            <a:r>
              <a:rPr lang="en-US" sz="4800" b="1"/>
              <a:t>Risks for Overdose</a:t>
            </a:r>
          </a:p>
        </p:txBody>
      </p:sp>
      <p:sp>
        <p:nvSpPr>
          <p:cNvPr id="18435" name="Rectangle 3"/>
          <p:cNvSpPr>
            <a:spLocks noGrp="1" noChangeArrowheads="1"/>
          </p:cNvSpPr>
          <p:nvPr>
            <p:ph idx="1"/>
          </p:nvPr>
        </p:nvSpPr>
        <p:spPr>
          <a:xfrm>
            <a:off x="1045028" y="3017522"/>
            <a:ext cx="9941319" cy="3124658"/>
          </a:xfrm>
        </p:spPr>
        <p:txBody>
          <a:bodyPr anchor="ctr">
            <a:normAutofit/>
          </a:bodyPr>
          <a:lstStyle/>
          <a:p>
            <a:r>
              <a:rPr lang="en-US" sz="2000"/>
              <a:t>Mixing Drugs</a:t>
            </a:r>
          </a:p>
          <a:p>
            <a:pPr lvl="1">
              <a:defRPr/>
            </a:pPr>
            <a:r>
              <a:rPr lang="en-US" sz="2000"/>
              <a:t>Benzos are common in opioid ODs</a:t>
            </a:r>
          </a:p>
          <a:p>
            <a:pPr lvl="1">
              <a:defRPr/>
            </a:pPr>
            <a:r>
              <a:rPr lang="en-US" sz="2000"/>
              <a:t>Uppers and downers do not cancel each other out. </a:t>
            </a:r>
          </a:p>
          <a:p>
            <a:pPr lvl="1">
              <a:defRPr/>
            </a:pPr>
            <a:r>
              <a:rPr lang="en-US" sz="2000"/>
              <a:t>Mixing opioids and stimulants actually increases risk for overdose.</a:t>
            </a:r>
          </a:p>
          <a:p>
            <a:pPr eaLnBrk="1" hangingPunct="1"/>
            <a:r>
              <a:rPr lang="en-US" sz="2000"/>
              <a:t>Tolerance changes (e.g., illness or leaving jail or detox)</a:t>
            </a:r>
          </a:p>
          <a:p>
            <a:pPr eaLnBrk="1" hangingPunct="1"/>
            <a:r>
              <a:rPr lang="en-US" sz="2000"/>
              <a:t>Using alone</a:t>
            </a:r>
          </a:p>
          <a:p>
            <a:pPr eaLnBrk="1" hangingPunct="1"/>
            <a:r>
              <a:rPr lang="en-US" sz="2000"/>
              <a:t>Change in dealer, product (type/purity), method of taking (e.g., sniffing to injection)</a:t>
            </a:r>
          </a:p>
          <a:p>
            <a:pPr eaLnBrk="1" hangingPunct="1"/>
            <a:r>
              <a:rPr lang="en-US" sz="2000"/>
              <a:t>Thinking you “know everything”</a:t>
            </a:r>
          </a:p>
        </p:txBody>
      </p:sp>
      <p:cxnSp>
        <p:nvCxnSpPr>
          <p:cNvPr id="81" name="Straight Connector 8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Rectangle 2"/>
          <p:cNvSpPr>
            <a:spLocks noGrp="1" noChangeArrowheads="1"/>
          </p:cNvSpPr>
          <p:nvPr>
            <p:ph type="title"/>
          </p:nvPr>
        </p:nvSpPr>
        <p:spPr>
          <a:xfrm>
            <a:off x="795528" y="386930"/>
            <a:ext cx="10141799" cy="1300554"/>
          </a:xfrm>
        </p:spPr>
        <p:txBody>
          <a:bodyPr vert="horz" lIns="91440" tIns="45720" rIns="91440" bIns="45720" rtlCol="0" anchor="b">
            <a:normAutofit/>
          </a:bodyPr>
          <a:lstStyle/>
          <a:p>
            <a:r>
              <a:rPr lang="en-US" sz="4800" b="1" kern="1200">
                <a:solidFill>
                  <a:schemeClr val="tx1"/>
                </a:solidFill>
                <a:latin typeface="+mj-lt"/>
                <a:ea typeface="+mj-ea"/>
                <a:cs typeface="+mj-cs"/>
              </a:rPr>
              <a:t>Signs/Symptoms of an OD?</a:t>
            </a:r>
          </a:p>
        </p:txBody>
      </p:sp>
      <p:sp>
        <p:nvSpPr>
          <p:cNvPr id="138" name="Rectangle 137">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1" name="Rectangle 3"/>
          <p:cNvSpPr>
            <a:spLocks noGrp="1" noChangeArrowheads="1"/>
          </p:cNvSpPr>
          <p:nvPr>
            <p:ph type="body" sz="half" idx="1"/>
          </p:nvPr>
        </p:nvSpPr>
        <p:spPr>
          <a:xfrm>
            <a:off x="6406429" y="2599509"/>
            <a:ext cx="4530898" cy="3639450"/>
          </a:xfrm>
        </p:spPr>
        <p:txBody>
          <a:bodyPr vert="horz" lIns="91440" tIns="45720" rIns="91440" bIns="45720" rtlCol="0" anchor="ctr">
            <a:normAutofit/>
          </a:bodyPr>
          <a:lstStyle/>
          <a:p>
            <a:r>
              <a:rPr lang="en-US" sz="1600"/>
              <a:t>Body very limp</a:t>
            </a:r>
          </a:p>
          <a:p>
            <a:r>
              <a:rPr lang="en-US" sz="1600"/>
              <a:t>Face very pale</a:t>
            </a:r>
          </a:p>
          <a:p>
            <a:r>
              <a:rPr lang="en-US" sz="1600"/>
              <a:t>Pulse (heartbeat) is slow, erratic, or not there at all</a:t>
            </a:r>
          </a:p>
          <a:p>
            <a:r>
              <a:rPr lang="en-US" sz="1600"/>
              <a:t>Throwing up</a:t>
            </a:r>
          </a:p>
          <a:p>
            <a:r>
              <a:rPr lang="en-US" sz="1600"/>
              <a:t>Passing out</a:t>
            </a:r>
          </a:p>
          <a:p>
            <a:r>
              <a:rPr lang="en-US" sz="1600"/>
              <a:t>Choking sounds or a gurgling/snoring noise</a:t>
            </a:r>
          </a:p>
          <a:p>
            <a:r>
              <a:rPr lang="en-US" sz="1600"/>
              <a:t>Breathing is very slow, irregular, or has stopped</a:t>
            </a:r>
          </a:p>
          <a:p>
            <a:r>
              <a:rPr lang="en-US" sz="1600"/>
              <a:t>Awake, but unable to respond</a:t>
            </a:r>
          </a:p>
          <a:p>
            <a:r>
              <a:rPr lang="en-US" sz="1600"/>
              <a:t>Blue or ashy skin tinge, usually lips and fingertips show first</a:t>
            </a:r>
          </a:p>
          <a:p>
            <a:endParaRPr lang="en-US" sz="1600"/>
          </a:p>
        </p:txBody>
      </p:sp>
      <p:sp>
        <p:nvSpPr>
          <p:cNvPr id="17417" name="Rectangle 141">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68" name="Group 4"/>
          <p:cNvGraphicFramePr>
            <a:graphicFrameLocks noGrp="1"/>
          </p:cNvGraphicFramePr>
          <p:nvPr>
            <p:ph sz="half" idx="2"/>
            <p:extLst>
              <p:ext uri="{D42A27DB-BD31-4B8C-83A1-F6EECF244321}">
                <p14:modId xmlns:p14="http://schemas.microsoft.com/office/powerpoint/2010/main" val="3579002328"/>
              </p:ext>
            </p:extLst>
          </p:nvPr>
        </p:nvGraphicFramePr>
        <p:xfrm>
          <a:off x="635295" y="2535089"/>
          <a:ext cx="5150278" cy="3693501"/>
        </p:xfrm>
        <a:graphic>
          <a:graphicData uri="http://schemas.openxmlformats.org/drawingml/2006/table">
            <a:tbl>
              <a:tblPr/>
              <a:tblGrid>
                <a:gridCol w="2466509">
                  <a:extLst>
                    <a:ext uri="{9D8B030D-6E8A-4147-A177-3AD203B41FA5}">
                      <a16:colId xmlns:a16="http://schemas.microsoft.com/office/drawing/2014/main" val="20000"/>
                    </a:ext>
                  </a:extLst>
                </a:gridCol>
                <a:gridCol w="2683769">
                  <a:extLst>
                    <a:ext uri="{9D8B030D-6E8A-4147-A177-3AD203B41FA5}">
                      <a16:colId xmlns:a16="http://schemas.microsoft.com/office/drawing/2014/main" val="20001"/>
                    </a:ext>
                  </a:extLst>
                </a:gridCol>
              </a:tblGrid>
              <a:tr h="377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cs typeface="Times New Roman" pitchFamily="18" charset="0"/>
                        </a:rPr>
                        <a:t>REALLY HIGH</a:t>
                      </a:r>
                    </a:p>
                  </a:txBody>
                  <a:tcPr marL="85950" marR="85950" marT="42972" marB="429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a:ln>
                            <a:noFill/>
                          </a:ln>
                          <a:solidFill>
                            <a:srgbClr val="000000"/>
                          </a:solidFill>
                          <a:effectLst/>
                          <a:latin typeface="Arial" charset="0"/>
                          <a:cs typeface="Times New Roman" pitchFamily="18" charset="0"/>
                        </a:rPr>
                        <a:t>OVERDOSE</a:t>
                      </a:r>
                    </a:p>
                  </a:txBody>
                  <a:tcPr marL="85950" marR="85950" marT="42972" marB="429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0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Muscles become relaxed </a:t>
                      </a:r>
                    </a:p>
                  </a:txBody>
                  <a:tcPr marL="85950" marR="85950" marT="42972" marB="429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Deep snoring or gurgling (death rattle) </a:t>
                      </a:r>
                    </a:p>
                  </a:txBody>
                  <a:tcPr marL="85950" marR="85950" marT="42972" marB="429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06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Speech is slowed/slurred </a:t>
                      </a:r>
                    </a:p>
                  </a:txBody>
                  <a:tcPr marL="85950" marR="85950" marT="42972" marB="429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Very infrequent or no breathing </a:t>
                      </a:r>
                    </a:p>
                  </a:txBody>
                  <a:tcPr marL="85950" marR="85950" marT="42972" marB="429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Sleepy looking </a:t>
                      </a:r>
                    </a:p>
                  </a:txBody>
                  <a:tcPr marL="85950" marR="85950" marT="42972" marB="429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Pale, clammy skin </a:t>
                      </a:r>
                    </a:p>
                  </a:txBody>
                  <a:tcPr marL="85950" marR="85950" marT="42972" marB="429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7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Nodding </a:t>
                      </a:r>
                    </a:p>
                  </a:txBody>
                  <a:tcPr marL="85950" marR="85950" marT="42972" marB="429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Heavy</a:t>
                      </a:r>
                      <a:r>
                        <a:rPr kumimoji="0" lang="en-US" sz="1700" b="0" i="0" u="none" strike="noStrike" cap="none" normalizeH="0" baseline="0">
                          <a:ln>
                            <a:noFill/>
                          </a:ln>
                          <a:solidFill>
                            <a:schemeClr val="tx1"/>
                          </a:solidFill>
                          <a:effectLst/>
                          <a:latin typeface="Arial" charset="0"/>
                        </a:rPr>
                        <a:t> nod</a:t>
                      </a:r>
                    </a:p>
                  </a:txBody>
                  <a:tcPr marL="85950" marR="85950" marT="42972" marB="429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41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Responsive to stimulation like yelling, sternum rub. </a:t>
                      </a:r>
                    </a:p>
                  </a:txBody>
                  <a:tcPr marL="85950" marR="85950" marT="42972" marB="429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Not responsive to stimulation </a:t>
                      </a:r>
                    </a:p>
                  </a:txBody>
                  <a:tcPr marL="85950" marR="85950" marT="42972" marB="429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702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a:ln>
                          <a:noFill/>
                        </a:ln>
                        <a:solidFill>
                          <a:schemeClr val="tx1"/>
                        </a:solidFill>
                        <a:effectLst/>
                        <a:latin typeface="Arial" charset="0"/>
                      </a:endParaRPr>
                    </a:p>
                  </a:txBody>
                  <a:tcPr marL="85950" marR="85950" marT="42972" marB="4297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Slow heart beat/pulse </a:t>
                      </a:r>
                    </a:p>
                  </a:txBody>
                  <a:tcPr marL="85950" marR="85950" marT="42972" marB="4297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838200" y="365125"/>
            <a:ext cx="5558489" cy="1325563"/>
          </a:xfrm>
        </p:spPr>
        <p:txBody>
          <a:bodyPr>
            <a:normAutofit/>
          </a:bodyPr>
          <a:lstStyle/>
          <a:p>
            <a:pPr eaLnBrk="1" hangingPunct="1"/>
            <a:r>
              <a:rPr lang="en-US" b="1"/>
              <a:t>Identifying an Overdose</a:t>
            </a:r>
          </a:p>
        </p:txBody>
      </p:sp>
      <p:sp>
        <p:nvSpPr>
          <p:cNvPr id="74" name="Freeform: Shape 7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5" name="Content Placeholder 3"/>
          <p:cNvSpPr>
            <a:spLocks noGrp="1"/>
          </p:cNvSpPr>
          <p:nvPr>
            <p:ph idx="1"/>
          </p:nvPr>
        </p:nvSpPr>
        <p:spPr>
          <a:xfrm>
            <a:off x="838200" y="1825625"/>
            <a:ext cx="5558489" cy="4351338"/>
          </a:xfrm>
        </p:spPr>
        <p:txBody>
          <a:bodyPr>
            <a:normAutofit/>
          </a:bodyPr>
          <a:lstStyle/>
          <a:p>
            <a:pPr eaLnBrk="1" hangingPunct="1"/>
            <a:r>
              <a:rPr lang="en-US" sz="1500"/>
              <a:t>You’ve seen enough to be worried; now you check on them, by:</a:t>
            </a:r>
          </a:p>
          <a:p>
            <a:pPr lvl="1"/>
            <a:r>
              <a:rPr lang="en-US" sz="1500"/>
              <a:t>Tapping their foot </a:t>
            </a:r>
          </a:p>
          <a:p>
            <a:pPr lvl="1"/>
            <a:r>
              <a:rPr lang="en-US" sz="1500"/>
              <a:t>Asking: Are you alright? You ok?</a:t>
            </a:r>
          </a:p>
          <a:p>
            <a:pPr lvl="1"/>
            <a:r>
              <a:rPr lang="en-US" sz="1500"/>
              <a:t>Saying something alarming</a:t>
            </a:r>
          </a:p>
          <a:p>
            <a:pPr eaLnBrk="1" hangingPunct="1"/>
            <a:r>
              <a:rPr lang="en-US" sz="1500"/>
              <a:t>If no response; try a STERNUM RUB</a:t>
            </a:r>
          </a:p>
          <a:p>
            <a:pPr lvl="1"/>
            <a:r>
              <a:rPr lang="en-US" sz="1500"/>
              <a:t>Rake your knuckles across a person’s breastbone – HARD! </a:t>
            </a:r>
          </a:p>
          <a:p>
            <a:pPr lvl="1"/>
            <a:r>
              <a:rPr lang="en-US" sz="1500"/>
              <a:t>This is enough pain to wake them up, IF any pain is going to wake them up. </a:t>
            </a:r>
          </a:p>
          <a:p>
            <a:r>
              <a:rPr lang="en-US" sz="1500"/>
              <a:t>If still no response, Call 9-1-1 and proceed with OD response.</a:t>
            </a:r>
          </a:p>
          <a:p>
            <a:pPr lvl="1"/>
            <a:endParaRPr lang="en-US" sz="1500"/>
          </a:p>
          <a:p>
            <a:pPr eaLnBrk="1" hangingPunct="1"/>
            <a:endParaRPr lang="en-US" sz="1500"/>
          </a:p>
        </p:txBody>
      </p:sp>
      <p:sp>
        <p:nvSpPr>
          <p:cNvPr id="76" name="Oval 7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Block Arc 7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eeform: Shape 7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82" name="Straight Connector 8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6" name="Arc 8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1075767" y="1188637"/>
            <a:ext cx="2988234" cy="4480726"/>
          </a:xfrm>
        </p:spPr>
        <p:txBody>
          <a:bodyPr>
            <a:normAutofit/>
          </a:bodyPr>
          <a:lstStyle/>
          <a:p>
            <a:pPr algn="r" eaLnBrk="1" hangingPunct="1"/>
            <a:r>
              <a:rPr lang="en-US" sz="4600" b="1"/>
              <a:t>Responding to an Overdose</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531" name="Content Placeholder 3"/>
          <p:cNvSpPr>
            <a:spLocks noGrp="1"/>
          </p:cNvSpPr>
          <p:nvPr>
            <p:ph idx="1"/>
          </p:nvPr>
        </p:nvSpPr>
        <p:spPr>
          <a:xfrm>
            <a:off x="5158842" y="2109103"/>
            <a:ext cx="4702848" cy="3560260"/>
          </a:xfrm>
        </p:spPr>
        <p:txBody>
          <a:bodyPr anchor="ctr">
            <a:normAutofit/>
          </a:bodyPr>
          <a:lstStyle/>
          <a:p>
            <a:pPr marL="457200" indent="-457200">
              <a:buFont typeface="+mj-lt"/>
              <a:buAutoNum type="arabicPeriod"/>
            </a:pPr>
            <a:r>
              <a:rPr lang="en-US" sz="2000" dirty="0"/>
              <a:t>Call 9-1-1</a:t>
            </a:r>
          </a:p>
          <a:p>
            <a:pPr marL="457200" indent="-457200">
              <a:buFont typeface="+mj-lt"/>
              <a:buAutoNum type="arabicPeriod"/>
            </a:pPr>
            <a:r>
              <a:rPr lang="en-US" sz="2000" dirty="0"/>
              <a:t>Administer first dose of Naloxone (Narcan)</a:t>
            </a:r>
          </a:p>
          <a:p>
            <a:pPr marL="457200" indent="-457200">
              <a:buFont typeface="+mj-lt"/>
              <a:buAutoNum type="arabicPeriod"/>
            </a:pPr>
            <a:r>
              <a:rPr lang="en-US" sz="2000" dirty="0"/>
              <a:t>If no response, administer second dose of naloxone</a:t>
            </a:r>
          </a:p>
          <a:p>
            <a:pPr marL="457200" indent="-457200">
              <a:buFont typeface="+mj-lt"/>
              <a:buAutoNum type="arabicPeriod"/>
            </a:pPr>
            <a:r>
              <a:rPr lang="en-US" sz="2000" dirty="0"/>
              <a:t>Rescue Breathe if your supply of Naloxone is depleted</a:t>
            </a:r>
          </a:p>
          <a:p>
            <a:pPr marL="457200" indent="-457200">
              <a:buFont typeface="+mj-lt"/>
              <a:buAutoNum type="arabicPeriod"/>
            </a:pPr>
            <a:r>
              <a:rPr lang="en-US" sz="2000" dirty="0"/>
              <a:t>Stay with the person until emergency medical services arrives </a:t>
            </a:r>
          </a:p>
          <a:p>
            <a:pPr eaLnBrk="1" hangingPunct="1"/>
            <a:endParaRPr lang="en-US" sz="2000" dirty="0"/>
          </a:p>
          <a:p>
            <a:pPr eaLnBrk="1" hangingPunct="1"/>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7349" name="Picture 2" descr="Text&#10;&#10;Description automatically generated"/>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6978" y="623275"/>
            <a:ext cx="2201845" cy="2644859"/>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348" name="Picture 1" descr="Text&#10;&#10;Description automatically generated with low confidence"/>
          <p:cNvPicPr>
            <a:picLocks noChangeAspect="1" noChangeArrowheads="1"/>
          </p:cNvPicPr>
          <p:nvPr/>
        </p:nvPicPr>
        <p:blipFill>
          <a:blip r:embed="rId5">
            <a:extLst>
              <a:ext uri="{28A0092B-C50C-407E-A947-70E740481C1C}">
                <a14:useLocalDpi xmlns:a14="http://schemas.microsoft.com/office/drawing/2010/main" val="0"/>
              </a:ext>
            </a:extLst>
          </a:blip>
          <a:srcRect t="16406" r="66505"/>
          <a:stretch>
            <a:fillRect/>
          </a:stretch>
        </p:blipFill>
        <p:spPr bwMode="auto">
          <a:xfrm>
            <a:off x="621676" y="3933417"/>
            <a:ext cx="5298894" cy="195061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7" name="Right Triangle 7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889833" y="1056640"/>
            <a:ext cx="4360324" cy="3494398"/>
          </a:xfrm>
        </p:spPr>
        <p:txBody>
          <a:bodyPr vert="horz" lIns="91440" tIns="45720" rIns="91440" bIns="45720" rtlCol="0" anchor="b">
            <a:normAutofit/>
          </a:bodyPr>
          <a:lstStyle/>
          <a:p>
            <a:pPr>
              <a:defRPr/>
            </a:pPr>
            <a:r>
              <a:rPr lang="en-US" altLang="en-US" sz="7200"/>
              <a:t>Deploying the nasal spray kit</a:t>
            </a:r>
          </a:p>
        </p:txBody>
      </p:sp>
      <p:pic>
        <p:nvPicPr>
          <p:cNvPr id="57350" name="Picture 3" descr="A person holding a cell phone&#10;&#10;Description automatically generated with low confidence"/>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415857" y="862680"/>
            <a:ext cx="2504714" cy="2179102"/>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7346" name="Rectangle 3"/>
          <p:cNvSpPr txBox="1">
            <a:spLocks noChangeArrowheads="1"/>
          </p:cNvSpPr>
          <p:nvPr/>
        </p:nvSpPr>
        <p:spPr bwMode="auto">
          <a:xfrm>
            <a:off x="1695451" y="1981202"/>
            <a:ext cx="8758238"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5125" indent="-255588">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457200">
              <a:spcBef>
                <a:spcPts val="400"/>
              </a:spcBef>
              <a:buClr>
                <a:srgbClr val="234264"/>
              </a:buClr>
              <a:buSzPct val="68000"/>
              <a:buFont typeface="Wingdings 3" panose="05040102010807070707" pitchFamily="18" charset="2"/>
              <a:buChar char=""/>
              <a:defRPr/>
            </a:pPr>
            <a:endParaRPr lang="en-US" altLang="en-US" sz="2800">
              <a:solidFill>
                <a:prstClr val="black"/>
              </a:solidFill>
              <a:latin typeface="Lucida Sans Unicode" panose="020B0602030504020204" pitchFamily="34" charset="0"/>
            </a:endParaRPr>
          </a:p>
        </p:txBody>
      </p:sp>
    </p:spTree>
    <p:custDataLst>
      <p:tags r:id="rId1"/>
    </p:custDataLst>
    <p:extLst>
      <p:ext uri="{BB962C8B-B14F-4D97-AF65-F5344CB8AC3E}">
        <p14:creationId xmlns:p14="http://schemas.microsoft.com/office/powerpoint/2010/main" val="2654321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42D91A80-424C-43FF-B36B-58B851DC5E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267909" y="2023110"/>
            <a:ext cx="2469624" cy="2846070"/>
          </a:xfrm>
        </p:spPr>
        <p:txBody>
          <a:bodyPr vert="horz" lIns="91440" tIns="45720" rIns="91440" bIns="45720" rtlCol="0" anchor="ctr">
            <a:normAutofit/>
          </a:bodyPr>
          <a:lstStyle/>
          <a:p>
            <a:pPr>
              <a:defRPr/>
            </a:pPr>
            <a:r>
              <a:rPr lang="en-US" altLang="en-US" sz="3700"/>
              <a:t>Deploying the nasal spray kit</a:t>
            </a:r>
          </a:p>
        </p:txBody>
      </p:sp>
      <p:sp>
        <p:nvSpPr>
          <p:cNvPr id="78" name="Rectangle 77">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8990" y="883463"/>
            <a:ext cx="3469063" cy="2523744"/>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39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424454" y="1034339"/>
            <a:ext cx="3703320" cy="2221992"/>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39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436" y="4054722"/>
            <a:ext cx="3703320" cy="1527619"/>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399" name="Picture 1"/>
          <p:cNvPicPr>
            <a:picLocks noChangeAspect="1" noChangeArrowheads="1"/>
          </p:cNvPicPr>
          <p:nvPr/>
        </p:nvPicPr>
        <p:blipFill>
          <a:blip r:embed="rId7">
            <a:extLst>
              <a:ext uri="{28A0092B-C50C-407E-A947-70E740481C1C}">
                <a14:useLocalDpi xmlns:a14="http://schemas.microsoft.com/office/drawing/2010/main" val="0"/>
              </a:ext>
            </a:extLst>
          </a:blip>
          <a:srcRect l="33382" t="16406" r="33308"/>
          <a:stretch>
            <a:fillRect/>
          </a:stretch>
        </p:blipFill>
        <p:spPr bwMode="auto">
          <a:xfrm>
            <a:off x="4424454" y="4133118"/>
            <a:ext cx="3703320" cy="137082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Rectangle 81">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Rectangle 3"/>
          <p:cNvSpPr txBox="1">
            <a:spLocks noChangeArrowheads="1"/>
          </p:cNvSpPr>
          <p:nvPr/>
        </p:nvSpPr>
        <p:spPr bwMode="auto">
          <a:xfrm>
            <a:off x="1695451" y="1981202"/>
            <a:ext cx="8758238" cy="359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65125" indent="-255588">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457200">
              <a:spcBef>
                <a:spcPts val="400"/>
              </a:spcBef>
              <a:buClr>
                <a:srgbClr val="234264"/>
              </a:buClr>
              <a:buSzPct val="68000"/>
              <a:buFont typeface="Wingdings 3" panose="05040102010807070707" pitchFamily="18" charset="2"/>
              <a:buChar char=""/>
              <a:defRPr/>
            </a:pPr>
            <a:endParaRPr lang="en-US" altLang="en-US" sz="2800">
              <a:solidFill>
                <a:prstClr val="black"/>
              </a:solidFill>
              <a:latin typeface="Lucida Sans Unicode" panose="020B0602030504020204" pitchFamily="34" charset="0"/>
            </a:endParaRPr>
          </a:p>
        </p:txBody>
      </p:sp>
    </p:spTree>
    <p:custDataLst>
      <p:tags r:id="rId1"/>
    </p:custDataLst>
    <p:extLst>
      <p:ext uri="{BB962C8B-B14F-4D97-AF65-F5344CB8AC3E}">
        <p14:creationId xmlns:p14="http://schemas.microsoft.com/office/powerpoint/2010/main" val="2949453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558489" cy="1325563"/>
          </a:xfrm>
        </p:spPr>
        <p:txBody>
          <a:bodyPr>
            <a:normAutofit fontScale="90000"/>
          </a:bodyPr>
          <a:lstStyle/>
          <a:p>
            <a:r>
              <a:rPr lang="en-US" b="1" dirty="0"/>
              <a:t>Please scan the QR code to fill out your registration form!</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558489" cy="4351338"/>
          </a:xfrm>
        </p:spPr>
        <p:txBody>
          <a:bodyPr>
            <a:normAutofit/>
          </a:bodyPr>
          <a:lstStyle/>
          <a:p>
            <a:pPr marL="274320" lvl="2" indent="-274320">
              <a:buClr>
                <a:schemeClr val="accent3"/>
              </a:buClr>
              <a:buSzPct val="95000"/>
            </a:pPr>
            <a:endParaRPr lang="en-US" dirty="0"/>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ground pattern&#10;&#10;Description automatically generated">
            <a:extLst>
              <a:ext uri="{FF2B5EF4-FFF2-40B4-BE49-F238E27FC236}">
                <a16:creationId xmlns:a16="http://schemas.microsoft.com/office/drawing/2014/main" id="{FD56AD43-F8E8-FF4C-B7A6-03A29F750594}"/>
              </a:ext>
            </a:extLst>
          </p:cNvPr>
          <p:cNvPicPr>
            <a:picLocks noChangeAspect="1"/>
          </p:cNvPicPr>
          <p:nvPr/>
        </p:nvPicPr>
        <p:blipFill>
          <a:blip r:embed="rId3"/>
          <a:stretch>
            <a:fillRect/>
          </a:stretch>
        </p:blipFill>
        <p:spPr>
          <a:xfrm flipH="1">
            <a:off x="1382175" y="2065469"/>
            <a:ext cx="4351338" cy="4351338"/>
          </a:xfrm>
          <a:prstGeom prst="rect">
            <a:avLst/>
          </a:prstGeom>
        </p:spPr>
      </p:pic>
    </p:spTree>
    <p:extLst>
      <p:ext uri="{BB962C8B-B14F-4D97-AF65-F5344CB8AC3E}">
        <p14:creationId xmlns:p14="http://schemas.microsoft.com/office/powerpoint/2010/main" val="4184950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id="{87E5499B-AC4D-4A4A-8703-C49F28272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6723665" y="679730"/>
            <a:ext cx="4779713" cy="3932729"/>
          </a:xfrm>
        </p:spPr>
        <p:txBody>
          <a:bodyPr vert="horz" lIns="91440" tIns="45720" rIns="91440" bIns="45720" rtlCol="0" anchor="b">
            <a:normAutofit/>
          </a:bodyPr>
          <a:lstStyle/>
          <a:p>
            <a:pPr>
              <a:defRPr/>
            </a:pPr>
            <a:r>
              <a:rPr lang="en-US" altLang="en-US" sz="6000"/>
              <a:t>Deploying the nasal spray kit</a:t>
            </a:r>
          </a:p>
        </p:txBody>
      </p:sp>
      <p:grpSp>
        <p:nvGrpSpPr>
          <p:cNvPr id="140" name="Group 139">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2218698" y="2733627"/>
            <a:ext cx="1340409" cy="5777807"/>
            <a:chOff x="329184" y="2"/>
            <a:chExt cx="524256" cy="5777807"/>
          </a:xfrm>
        </p:grpSpPr>
        <p:cxnSp>
          <p:nvCxnSpPr>
            <p:cNvPr id="141" name="Straight Connector 140">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2" name="Rectangle 141">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2"/>
              <a:ext cx="524256" cy="566677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Rectangle 143">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5" y="269325"/>
            <a:ext cx="5346416" cy="61719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24333" y="420005"/>
            <a:ext cx="2682575" cy="2816352"/>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type="none" w="sm" len="sm"/>
                <a:tailEnd type="none" w="sm" len="sm"/>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44" name="Picture 1" descr="Text&#10;&#10;Description automatically generated with low confidence"/>
          <p:cNvPicPr>
            <a:picLocks noChangeAspect="1" noChangeArrowheads="1"/>
          </p:cNvPicPr>
          <p:nvPr/>
        </p:nvPicPr>
        <p:blipFill>
          <a:blip r:embed="rId5">
            <a:extLst>
              <a:ext uri="{28A0092B-C50C-407E-A947-70E740481C1C}">
                <a14:useLocalDpi xmlns:a14="http://schemas.microsoft.com/office/drawing/2010/main" val="0"/>
              </a:ext>
            </a:extLst>
          </a:blip>
          <a:srcRect l="66644" t="17188"/>
          <a:stretch>
            <a:fillRect/>
          </a:stretch>
        </p:blipFill>
        <p:spPr bwMode="auto">
          <a:xfrm>
            <a:off x="914401" y="3954952"/>
            <a:ext cx="4902440" cy="1795244"/>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42" name="Rectangle 3"/>
          <p:cNvSpPr txBox="1">
            <a:spLocks noChangeArrowheads="1"/>
          </p:cNvSpPr>
          <p:nvPr/>
        </p:nvSpPr>
        <p:spPr bwMode="auto">
          <a:xfrm>
            <a:off x="1695451" y="1981202"/>
            <a:ext cx="8758238" cy="3590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65125" indent="-255588">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defTabSz="457200">
              <a:spcBef>
                <a:spcPts val="400"/>
              </a:spcBef>
              <a:buClr>
                <a:srgbClr val="234264"/>
              </a:buClr>
              <a:buSzPct val="68000"/>
              <a:buFont typeface="Wingdings 3" panose="05040102010807070707" pitchFamily="18" charset="2"/>
              <a:buChar char=""/>
              <a:defRPr/>
            </a:pPr>
            <a:endParaRPr lang="en-US" altLang="en-US" sz="2800">
              <a:solidFill>
                <a:prstClr val="black"/>
              </a:solidFill>
              <a:latin typeface="Lucida Sans Unicode" panose="020B0602030504020204" pitchFamily="34" charset="0"/>
            </a:endParaRPr>
          </a:p>
        </p:txBody>
      </p:sp>
    </p:spTree>
    <p:custDataLst>
      <p:tags r:id="rId1"/>
    </p:custDataLst>
    <p:extLst>
      <p:ext uri="{BB962C8B-B14F-4D97-AF65-F5344CB8AC3E}">
        <p14:creationId xmlns:p14="http://schemas.microsoft.com/office/powerpoint/2010/main" val="813485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Rectangle 2"/>
          <p:cNvSpPr>
            <a:spLocks noGrp="1" noChangeArrowheads="1"/>
          </p:cNvSpPr>
          <p:nvPr>
            <p:ph type="title"/>
          </p:nvPr>
        </p:nvSpPr>
        <p:spPr>
          <a:xfrm>
            <a:off x="686834" y="1153572"/>
            <a:ext cx="3200400" cy="4461163"/>
          </a:xfrm>
        </p:spPr>
        <p:txBody>
          <a:bodyPr>
            <a:normAutofit/>
          </a:bodyPr>
          <a:lstStyle/>
          <a:p>
            <a:pPr eaLnBrk="1" hangingPunct="1"/>
            <a:r>
              <a:rPr lang="en-US">
                <a:solidFill>
                  <a:srgbClr val="FFFFFF"/>
                </a:solidFill>
              </a:rPr>
              <a:t>Barriers to calling 911:</a:t>
            </a:r>
          </a:p>
        </p:txBody>
      </p:sp>
      <p:sp>
        <p:nvSpPr>
          <p:cNvPr id="76" name="Arc 7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627" name="Rectangle 3"/>
          <p:cNvSpPr>
            <a:spLocks noGrp="1" noChangeArrowheads="1"/>
          </p:cNvSpPr>
          <p:nvPr>
            <p:ph idx="1"/>
          </p:nvPr>
        </p:nvSpPr>
        <p:spPr>
          <a:xfrm>
            <a:off x="4447308" y="591344"/>
            <a:ext cx="6906491" cy="5585619"/>
          </a:xfrm>
        </p:spPr>
        <p:txBody>
          <a:bodyPr anchor="ctr">
            <a:normAutofit/>
          </a:bodyPr>
          <a:lstStyle/>
          <a:p>
            <a:pPr eaLnBrk="1" hangingPunct="1"/>
            <a:r>
              <a:rPr lang="en-US"/>
              <a:t>Fear of legal risk (outstanding warrants, DSS involvement, loss of public housing)</a:t>
            </a:r>
          </a:p>
          <a:p>
            <a:pPr eaLnBrk="1" hangingPunct="1"/>
            <a:r>
              <a:rPr lang="en-US"/>
              <a:t>Fear of judgment from family/community</a:t>
            </a:r>
          </a:p>
          <a:p>
            <a:pPr eaLnBrk="1" hangingPunct="1"/>
            <a:r>
              <a:rPr lang="en-US"/>
              <a:t>Personal embarrassment/shame</a:t>
            </a:r>
          </a:p>
          <a:p>
            <a:pPr eaLnBrk="1" hangingPunct="1"/>
            <a:r>
              <a:rPr lang="en-US"/>
              <a:t>Other punitive measures (students loose federal financial aid)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p:cNvSpPr>
            <a:spLocks noGrp="1"/>
          </p:cNvSpPr>
          <p:nvPr>
            <p:ph type="title"/>
          </p:nvPr>
        </p:nvSpPr>
        <p:spPr>
          <a:xfrm>
            <a:off x="1389278" y="1233241"/>
            <a:ext cx="3240506" cy="4064628"/>
          </a:xfrm>
        </p:spPr>
        <p:txBody>
          <a:bodyPr>
            <a:normAutofit/>
          </a:bodyPr>
          <a:lstStyle/>
          <a:p>
            <a:r>
              <a:rPr lang="en-US" b="1">
                <a:solidFill>
                  <a:srgbClr val="FFFFFF"/>
                </a:solidFill>
              </a:rPr>
              <a:t>California 911 Good Samaritan Law	</a:t>
            </a:r>
          </a:p>
        </p:txBody>
      </p:sp>
      <p:sp>
        <p:nvSpPr>
          <p:cNvPr id="139" name="Freeform: Shape 13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1" name="Freeform: Shape 14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anchor="t">
            <a:normAutofit/>
          </a:bodyPr>
          <a:lstStyle/>
          <a:p>
            <a:pPr>
              <a:buNone/>
            </a:pPr>
            <a:r>
              <a:rPr lang="en-US" sz="2000"/>
              <a:t>	Under California law (H&amp;S 11376.5), if you witness an overdose and call 911 for help, you are protected:</a:t>
            </a:r>
          </a:p>
          <a:p>
            <a:endParaRPr lang="en-US" sz="2000"/>
          </a:p>
          <a:p>
            <a:pPr>
              <a:buNone/>
            </a:pPr>
            <a:r>
              <a:rPr lang="en-US" sz="2000"/>
              <a:t>	“It shall not be a crime for any person… who, in good faith, seeks medical assistance for the person experiencing a drug-related overdose, to be under the influence of, or to possess for personal use, a controlled substance, controlled substance analog, or drug paraphernalia…”</a:t>
            </a:r>
          </a:p>
          <a:p>
            <a:endParaRPr lang="en-US" sz="2000"/>
          </a:p>
          <a:p>
            <a:pPr>
              <a:buNone/>
            </a:pPr>
            <a:r>
              <a:rPr lang="en-US" sz="2000"/>
              <a:t>	This person experiencing an overdose is also protected for these offenses.</a:t>
            </a:r>
          </a:p>
        </p:txBody>
      </p:sp>
      <p:sp>
        <p:nvSpPr>
          <p:cNvPr id="145" name="Freeform: Shape 14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4" name="Arc 7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530" name="Rectangle 2"/>
          <p:cNvSpPr>
            <a:spLocks noGrp="1" noChangeArrowheads="1"/>
          </p:cNvSpPr>
          <p:nvPr>
            <p:ph type="title"/>
          </p:nvPr>
        </p:nvSpPr>
        <p:spPr>
          <a:xfrm>
            <a:off x="5894962" y="479493"/>
            <a:ext cx="5458838" cy="1325563"/>
          </a:xfrm>
        </p:spPr>
        <p:txBody>
          <a:bodyPr>
            <a:normAutofit/>
          </a:bodyPr>
          <a:lstStyle/>
          <a:p>
            <a:pPr eaLnBrk="1" hangingPunct="1"/>
            <a:r>
              <a:rPr lang="en-US" b="1"/>
              <a:t>Responding: </a:t>
            </a:r>
            <a:r>
              <a:rPr lang="en-US"/>
              <a:t>Recovery Position</a:t>
            </a:r>
          </a:p>
        </p:txBody>
      </p:sp>
      <p:sp>
        <p:nvSpPr>
          <p:cNvPr id="76" name="Freeform: Shape 7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81E2AB3D-3886-406B-B498-ACE3D2AAE93B}"/>
              </a:ext>
            </a:extLst>
          </p:cNvPr>
          <p:cNvPicPr>
            <a:picLocks noChangeAspect="1"/>
          </p:cNvPicPr>
          <p:nvPr/>
        </p:nvPicPr>
        <p:blipFill rotWithShape="1">
          <a:blip r:embed="rId3">
            <a:extLst>
              <a:ext uri="{28A0092B-C50C-407E-A947-70E740481C1C}">
                <a14:useLocalDpi xmlns:a14="http://schemas.microsoft.com/office/drawing/2010/main" val="0"/>
              </a:ext>
            </a:extLst>
          </a:blip>
          <a:srcRect l="1043" t="56" r="-6086" b="-56"/>
          <a:stretch/>
        </p:blipFill>
        <p:spPr>
          <a:xfrm>
            <a:off x="703182" y="1775060"/>
            <a:ext cx="4777381" cy="3138136"/>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22531" name="Content Placeholder 3"/>
          <p:cNvSpPr>
            <a:spLocks noGrp="1"/>
          </p:cNvSpPr>
          <p:nvPr>
            <p:ph idx="1"/>
          </p:nvPr>
        </p:nvSpPr>
        <p:spPr>
          <a:xfrm>
            <a:off x="5894962" y="1984443"/>
            <a:ext cx="5458838" cy="4192520"/>
          </a:xfrm>
        </p:spPr>
        <p:txBody>
          <a:bodyPr>
            <a:normAutofit/>
          </a:bodyPr>
          <a:lstStyle/>
          <a:p>
            <a:pPr>
              <a:buNone/>
            </a:pPr>
            <a:r>
              <a:rPr lang="en-US"/>
              <a:t>If you have to leave, put person in </a:t>
            </a:r>
            <a:r>
              <a:rPr lang="en-US" b="1"/>
              <a:t>recovery position:</a:t>
            </a:r>
          </a:p>
          <a:p>
            <a:pPr>
              <a:buFont typeface="Wingdings" panose="05000000000000000000" pitchFamily="2" charset="2"/>
              <a:buChar char="v"/>
            </a:pPr>
            <a:r>
              <a:rPr lang="en-US"/>
              <a:t>On their side </a:t>
            </a:r>
          </a:p>
          <a:p>
            <a:pPr>
              <a:buFont typeface="Wingdings" panose="05000000000000000000" pitchFamily="2" charset="2"/>
              <a:buChar char="v"/>
            </a:pPr>
            <a:r>
              <a:rPr lang="en-US"/>
              <a:t>Place bottom arm under the head </a:t>
            </a:r>
          </a:p>
          <a:p>
            <a:pPr>
              <a:buFont typeface="Wingdings" panose="05000000000000000000" pitchFamily="2" charset="2"/>
              <a:buChar char="v"/>
            </a:pPr>
            <a:r>
              <a:rPr lang="en-US"/>
              <a:t>Place top leg crossed over the body</a:t>
            </a:r>
          </a:p>
          <a:p>
            <a:pPr>
              <a:buFont typeface="Wingdings" panose="05000000000000000000" pitchFamily="2" charset="2"/>
              <a:buChar char="v"/>
            </a:pPr>
            <a:r>
              <a:rPr lang="en-US"/>
              <a:t>Knee should be bent for stability</a:t>
            </a:r>
          </a:p>
          <a:p>
            <a:pPr eaLnBrk="1" hangingPunct="1"/>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Rectangle 2"/>
          <p:cNvSpPr>
            <a:spLocks noGrp="1" noChangeArrowheads="1"/>
          </p:cNvSpPr>
          <p:nvPr>
            <p:ph type="title"/>
          </p:nvPr>
        </p:nvSpPr>
        <p:spPr>
          <a:xfrm>
            <a:off x="692816" y="1705129"/>
            <a:ext cx="5558489" cy="1325563"/>
          </a:xfrm>
        </p:spPr>
        <p:txBody>
          <a:bodyPr>
            <a:normAutofit/>
          </a:bodyPr>
          <a:lstStyle/>
          <a:p>
            <a:pPr eaLnBrk="1" hangingPunct="1"/>
            <a:r>
              <a:rPr lang="en-US" b="1" dirty="0"/>
              <a:t>Responding</a:t>
            </a:r>
            <a:r>
              <a:rPr lang="en-US" dirty="0"/>
              <a:t>: When they come to</a:t>
            </a:r>
          </a:p>
        </p:txBody>
      </p:sp>
      <p:sp>
        <p:nvSpPr>
          <p:cNvPr id="74" name="Freeform: Shape 73">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1" name="Content Placeholder 3"/>
          <p:cNvSpPr>
            <a:spLocks noGrp="1"/>
          </p:cNvSpPr>
          <p:nvPr>
            <p:ph idx="1"/>
          </p:nvPr>
        </p:nvSpPr>
        <p:spPr>
          <a:xfrm>
            <a:off x="623481" y="3197225"/>
            <a:ext cx="5558489" cy="4351338"/>
          </a:xfrm>
        </p:spPr>
        <p:txBody>
          <a:bodyPr>
            <a:normAutofit/>
          </a:bodyPr>
          <a:lstStyle/>
          <a:p>
            <a:r>
              <a:rPr lang="en-US" sz="1400" dirty="0"/>
              <a:t>Tell them what’s happening:</a:t>
            </a:r>
          </a:p>
          <a:p>
            <a:pPr lvl="1"/>
            <a:r>
              <a:rPr lang="en-US" sz="1400" dirty="0"/>
              <a:t>Explain they overdosed; you administered naloxone. </a:t>
            </a:r>
          </a:p>
          <a:p>
            <a:pPr lvl="1"/>
            <a:r>
              <a:rPr lang="en-US" sz="1400" dirty="0"/>
              <a:t>They may be in withdrawal from the naloxone. </a:t>
            </a:r>
          </a:p>
          <a:p>
            <a:r>
              <a:rPr lang="en-US" sz="1400" dirty="0"/>
              <a:t>Stay with them &amp; monitor their breathing.</a:t>
            </a:r>
          </a:p>
          <a:p>
            <a:r>
              <a:rPr lang="en-US" sz="1400" dirty="0"/>
              <a:t>Inform them that:</a:t>
            </a:r>
          </a:p>
          <a:p>
            <a:pPr lvl="1"/>
            <a:r>
              <a:rPr lang="en-US" sz="1400" dirty="0"/>
              <a:t>Naloxone wears off in 30-90 minutes; opioid is still in the body.</a:t>
            </a:r>
          </a:p>
          <a:p>
            <a:pPr lvl="1"/>
            <a:r>
              <a:rPr lang="en-US" sz="1400" dirty="0"/>
              <a:t>Overdose can come back once naloxone wears off or if they use again too soon.</a:t>
            </a:r>
          </a:p>
          <a:p>
            <a:pPr lvl="1"/>
            <a:r>
              <a:rPr lang="en-US" sz="1400" dirty="0"/>
              <a:t>If paramedics not coming, person should visit a doctor as soon as possible; could have fluid/vomit in lungs</a:t>
            </a:r>
          </a:p>
          <a:p>
            <a:pPr eaLnBrk="1" hangingPunct="1"/>
            <a:endParaRPr lang="en-US" sz="1400" dirty="0"/>
          </a:p>
          <a:p>
            <a:pPr eaLnBrk="1" hangingPunct="1"/>
            <a:endParaRPr lang="en-US" sz="1400" dirty="0"/>
          </a:p>
        </p:txBody>
      </p:sp>
      <p:sp>
        <p:nvSpPr>
          <p:cNvPr id="76" name="Oval 75">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Block Arc 77">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eeform: Shape 79">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82" name="Straight Connector 81">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84" name="Freeform: Shape 83">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86" name="Arc 85">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8" name="Freeform: Shape 87">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0" name="Rectangle 10"/>
          <p:cNvSpPr>
            <a:spLocks noGrp="1" noChangeArrowheads="1"/>
          </p:cNvSpPr>
          <p:nvPr>
            <p:ph type="title"/>
          </p:nvPr>
        </p:nvSpPr>
        <p:spPr>
          <a:xfrm>
            <a:off x="956826" y="1112969"/>
            <a:ext cx="3937298" cy="4166010"/>
          </a:xfrm>
        </p:spPr>
        <p:txBody>
          <a:bodyPr>
            <a:normAutofit/>
          </a:bodyPr>
          <a:lstStyle/>
          <a:p>
            <a:pPr>
              <a:defRPr/>
            </a:pPr>
            <a:r>
              <a:rPr lang="en-US" b="1" dirty="0">
                <a:solidFill>
                  <a:srgbClr val="FFFFFF"/>
                </a:solidFill>
              </a:rPr>
              <a:t>What not to do in case of an overdose</a:t>
            </a:r>
          </a:p>
        </p:txBody>
      </p:sp>
      <p:sp>
        <p:nvSpPr>
          <p:cNvPr id="83" name="Freeform: Shape 82">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Freeform: Shape 84">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483" name="Rectangle 3"/>
          <p:cNvSpPr>
            <a:spLocks noGrp="1" noChangeArrowheads="1"/>
          </p:cNvSpPr>
          <p:nvPr>
            <p:ph idx="1"/>
          </p:nvPr>
        </p:nvSpPr>
        <p:spPr>
          <a:xfrm>
            <a:off x="6096000" y="820880"/>
            <a:ext cx="5257799" cy="4889350"/>
          </a:xfrm>
        </p:spPr>
        <p:txBody>
          <a:bodyPr anchor="t">
            <a:normAutofit/>
          </a:bodyPr>
          <a:lstStyle/>
          <a:p>
            <a:pPr>
              <a:spcAft>
                <a:spcPts val="0"/>
              </a:spcAft>
              <a:buFont typeface="Wingdings" panose="05000000000000000000" pitchFamily="2" charset="2"/>
              <a:buChar char="v"/>
              <a:defRPr/>
            </a:pPr>
            <a:r>
              <a:rPr lang="en-US" sz="1500"/>
              <a:t>Don’t leave the person alone—they could stop breathing</a:t>
            </a:r>
          </a:p>
          <a:p>
            <a:pPr>
              <a:spcAft>
                <a:spcPts val="0"/>
              </a:spcAft>
              <a:buFont typeface="Wingdings" panose="05000000000000000000" pitchFamily="2" charset="2"/>
              <a:buChar char="v"/>
              <a:defRPr/>
            </a:pPr>
            <a:r>
              <a:rPr lang="en-US" sz="1500"/>
              <a:t>Don’t put them in a bath—they could drown</a:t>
            </a:r>
          </a:p>
          <a:p>
            <a:pPr>
              <a:spcAft>
                <a:spcPts val="0"/>
              </a:spcAft>
              <a:buFont typeface="Wingdings" panose="05000000000000000000" pitchFamily="2" charset="2"/>
              <a:buChar char="v"/>
              <a:defRPr/>
            </a:pPr>
            <a:r>
              <a:rPr lang="en-US" sz="1500"/>
              <a:t>Don’t induce vomiting—they could choke</a:t>
            </a:r>
          </a:p>
          <a:p>
            <a:pPr>
              <a:spcAft>
                <a:spcPts val="0"/>
              </a:spcAft>
              <a:buFont typeface="Wingdings" panose="05000000000000000000" pitchFamily="2" charset="2"/>
              <a:buChar char="v"/>
              <a:defRPr/>
            </a:pPr>
            <a:r>
              <a:rPr lang="en-US" sz="1500"/>
              <a:t>Don’t give them something to drink—they could throw up</a:t>
            </a:r>
          </a:p>
          <a:p>
            <a:pPr>
              <a:buFont typeface="Wingdings" panose="05000000000000000000" pitchFamily="2" charset="2"/>
              <a:buChar char="v"/>
              <a:defRPr/>
            </a:pPr>
            <a:r>
              <a:rPr lang="en-US" sz="1500"/>
              <a:t>Don’t put ice down their pants—it will cool down their core body temperature and slow body function even more.</a:t>
            </a:r>
          </a:p>
          <a:p>
            <a:pPr>
              <a:buFont typeface="Wingdings" panose="05000000000000000000" pitchFamily="2" charset="2"/>
              <a:buChar char="v"/>
              <a:defRPr/>
            </a:pPr>
            <a:r>
              <a:rPr lang="en-US" sz="1500"/>
              <a:t>Don’t try to stimulate them in a way that could cause harm—slapping too hard, kicking in the testicles, burning the bottom of the feet—it won’t do more than a sternum rub (causing pain) and can cause long-term damage</a:t>
            </a:r>
          </a:p>
          <a:p>
            <a:pPr>
              <a:spcAft>
                <a:spcPts val="0"/>
              </a:spcAft>
              <a:buFont typeface="Wingdings" panose="05000000000000000000" pitchFamily="2" charset="2"/>
              <a:buChar char="v"/>
              <a:defRPr/>
            </a:pPr>
            <a:r>
              <a:rPr lang="en-US" sz="1500"/>
              <a:t>Don’t inject them with </a:t>
            </a:r>
            <a:r>
              <a:rPr lang="en-US" sz="1500" b="1" i="1"/>
              <a:t>anything but </a:t>
            </a:r>
            <a:r>
              <a:rPr lang="en-US" sz="1500" b="1" i="1" err="1"/>
              <a:t>naloxone</a:t>
            </a:r>
            <a:r>
              <a:rPr lang="en-US" sz="1500" b="1" i="1"/>
              <a:t> </a:t>
            </a:r>
            <a:r>
              <a:rPr lang="en-US" sz="1500"/>
              <a:t>(saltwater, cocaine, milk)—it won’t do any more than a sternum rub (causing pain) and can waste time or make things worse. For example, a salt injection could cause someone to go into cardiac arrest if they already have high sodium levels in their system. </a:t>
            </a:r>
          </a:p>
        </p:txBody>
      </p:sp>
      <p:sp>
        <p:nvSpPr>
          <p:cNvPr id="89" name="Freeform: Shape 88">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8" name="Title 1"/>
          <p:cNvSpPr>
            <a:spLocks noGrp="1"/>
          </p:cNvSpPr>
          <p:nvPr>
            <p:ph type="title"/>
          </p:nvPr>
        </p:nvSpPr>
        <p:spPr>
          <a:xfrm>
            <a:off x="1043631" y="809898"/>
            <a:ext cx="9942716" cy="1554480"/>
          </a:xfrm>
        </p:spPr>
        <p:txBody>
          <a:bodyPr anchor="ctr">
            <a:normAutofit/>
          </a:bodyPr>
          <a:lstStyle/>
          <a:p>
            <a:r>
              <a:rPr lang="en-US" sz="4800" dirty="0"/>
              <a:t>Naloxone Care</a:t>
            </a:r>
          </a:p>
        </p:txBody>
      </p:sp>
      <p:sp>
        <p:nvSpPr>
          <p:cNvPr id="3" name="Content Placeholder 2"/>
          <p:cNvSpPr>
            <a:spLocks noGrp="1"/>
          </p:cNvSpPr>
          <p:nvPr>
            <p:ph idx="1"/>
          </p:nvPr>
        </p:nvSpPr>
        <p:spPr>
          <a:xfrm>
            <a:off x="1045028" y="3017522"/>
            <a:ext cx="9941319" cy="3124658"/>
          </a:xfrm>
        </p:spPr>
        <p:txBody>
          <a:bodyPr anchor="ctr">
            <a:normAutofit/>
          </a:bodyPr>
          <a:lstStyle/>
          <a:p>
            <a:pPr>
              <a:defRPr/>
            </a:pPr>
            <a:r>
              <a:rPr lang="en-US" sz="2400" dirty="0"/>
              <a:t>Keep out of direct light and heat, efficacy goes down if you have your Narcan exposed to direct light and heat</a:t>
            </a:r>
          </a:p>
          <a:p>
            <a:pPr>
              <a:defRPr/>
            </a:pPr>
            <a:r>
              <a:rPr lang="en-US" sz="2400" dirty="0"/>
              <a:t>Can be kept in a cool dry place at room temperature</a:t>
            </a:r>
          </a:p>
          <a:p>
            <a:pPr>
              <a:defRPr/>
            </a:pPr>
            <a:r>
              <a:rPr lang="en-US" sz="2400" dirty="0"/>
              <a:t>Do not leave in a car if it is parked outside</a:t>
            </a:r>
          </a:p>
          <a:p>
            <a:pPr>
              <a:defRPr/>
            </a:pPr>
            <a:r>
              <a:rPr lang="en-US" sz="2400" dirty="0"/>
              <a:t>Should be easily accessible</a:t>
            </a:r>
          </a:p>
          <a:p>
            <a:pPr>
              <a:defRPr/>
            </a:pPr>
            <a:endParaRPr lang="en-US" sz="2400" dirty="0"/>
          </a:p>
        </p:txBody>
      </p:sp>
      <p:cxnSp>
        <p:nvCxnSpPr>
          <p:cNvPr id="80" name="Straight Connector 7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548640"/>
            <a:ext cx="3600860" cy="5431536"/>
          </a:xfrm>
        </p:spPr>
        <p:txBody>
          <a:bodyPr>
            <a:normAutofit/>
          </a:bodyPr>
          <a:lstStyle/>
          <a:p>
            <a:r>
              <a:rPr lang="en-US" sz="5400"/>
              <a:t>What happens if I use my naloxone?</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26418" y="552091"/>
            <a:ext cx="6224335" cy="5431536"/>
          </a:xfrm>
        </p:spPr>
        <p:txBody>
          <a:bodyPr anchor="ctr">
            <a:normAutofit/>
          </a:bodyPr>
          <a:lstStyle/>
          <a:p>
            <a:r>
              <a:rPr lang="en-US" sz="2200" dirty="0"/>
              <a:t>If it gets used, tell your prescriber </a:t>
            </a:r>
          </a:p>
          <a:p>
            <a:pPr lvl="1"/>
            <a:r>
              <a:rPr lang="en-US" sz="2200" dirty="0"/>
              <a:t>No punishment</a:t>
            </a:r>
          </a:p>
          <a:p>
            <a:pPr lvl="1"/>
            <a:r>
              <a:rPr lang="en-US" sz="2200" dirty="0"/>
              <a:t>Get a new dose of Naloxone</a:t>
            </a:r>
          </a:p>
          <a:p>
            <a:r>
              <a:rPr lang="en-US" sz="2200" dirty="0"/>
              <a:t>Naloxone is available at the pharmacy without an outside prescription if you or your family want additional doses</a:t>
            </a:r>
          </a:p>
          <a:p>
            <a:r>
              <a:rPr lang="en-US" sz="2200" dirty="0"/>
              <a:t>It is also available at all San Diego County Health and Human Service Agencies, with other local organizations including NAMI San Diego, Harm Reduction Coalition of San Diego, Say San Diego, Mental Health Systems North Inland and Episcopal Community Services.  </a:t>
            </a:r>
          </a:p>
        </p:txBody>
      </p:sp>
    </p:spTree>
    <p:extLst>
      <p:ext uri="{BB962C8B-B14F-4D97-AF65-F5344CB8AC3E}">
        <p14:creationId xmlns:p14="http://schemas.microsoft.com/office/powerpoint/2010/main" val="1070812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22" name="Rectangle 71">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23" name="Arc 73">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7080738" y="647593"/>
            <a:ext cx="4467792" cy="30605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defRPr/>
            </a:pPr>
            <a:r>
              <a:rPr lang="en-US" b="1">
                <a:solidFill>
                  <a:srgbClr val="FFFFFF"/>
                </a:solidFill>
              </a:rPr>
              <a:t>Contact Information</a:t>
            </a:r>
          </a:p>
        </p:txBody>
      </p:sp>
      <p:sp>
        <p:nvSpPr>
          <p:cNvPr id="38915" name="Subtitle 2"/>
          <p:cNvSpPr>
            <a:spLocks noGrp="1"/>
          </p:cNvSpPr>
          <p:nvPr>
            <p:ph type="subTitle" idx="1"/>
          </p:nvPr>
        </p:nvSpPr>
        <p:spPr>
          <a:xfrm>
            <a:off x="7080738" y="3800209"/>
            <a:ext cx="4467792" cy="2410198"/>
          </a:xfrm>
        </p:spPr>
        <p:txBody>
          <a:bodyPr>
            <a:normAutofit/>
          </a:bodyPr>
          <a:lstStyle/>
          <a:p>
            <a:endParaRPr lang="en-US" dirty="0">
              <a:solidFill>
                <a:srgbClr val="FFFFFF"/>
              </a:solidFill>
            </a:endParaRPr>
          </a:p>
          <a:p>
            <a:r>
              <a:rPr lang="en-US" dirty="0">
                <a:solidFill>
                  <a:srgbClr val="FFFFFF"/>
                </a:solidFill>
              </a:rPr>
              <a:t>A New PATH</a:t>
            </a:r>
            <a:endParaRPr lang="en-US" i="1" dirty="0">
              <a:solidFill>
                <a:srgbClr val="FFFFFF"/>
              </a:solidFill>
            </a:endParaRPr>
          </a:p>
          <a:p>
            <a:r>
              <a:rPr lang="en-US" dirty="0">
                <a:solidFill>
                  <a:srgbClr val="FFFFFF"/>
                </a:solidFill>
              </a:rPr>
              <a:t>619-990-5800 </a:t>
            </a:r>
          </a:p>
          <a:p>
            <a:r>
              <a:rPr lang="en-US" u="sng" dirty="0" err="1">
                <a:solidFill>
                  <a:srgbClr val="FFFFFF"/>
                </a:solidFill>
              </a:rPr>
              <a:t>april@anewpath.org</a:t>
            </a:r>
            <a:endParaRPr lang="en-US" u="sng" dirty="0">
              <a:solidFill>
                <a:srgbClr val="FFFFFF"/>
              </a:solidFill>
            </a:endParaRPr>
          </a:p>
          <a:p>
            <a:r>
              <a:rPr lang="en-US" u="sng" dirty="0">
                <a:solidFill>
                  <a:srgbClr val="FFFFFF"/>
                </a:solidFill>
                <a:hlinkClick r:id="rId3"/>
              </a:rPr>
              <a:t>www.anewpath.org</a:t>
            </a:r>
            <a:endParaRPr lang="en-US" dirty="0">
              <a:solidFill>
                <a:srgbClr val="FFFFFF"/>
              </a:solidFill>
            </a:endParaRPr>
          </a:p>
          <a:p>
            <a:endParaRPr lang="en-US" dirty="0">
              <a:solidFill>
                <a:srgbClr val="FFFFFF"/>
              </a:solidFill>
            </a:endParaRPr>
          </a:p>
        </p:txBody>
      </p:sp>
      <p:sp>
        <p:nvSpPr>
          <p:cNvPr id="76" name="Oval 75">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51FE0E73-4104-453E-8EE7-E2CA7ABD09F8}"/>
              </a:ext>
            </a:extLst>
          </p:cNvPr>
          <p:cNvPicPr>
            <a:picLocks noChangeAspect="1"/>
          </p:cNvPicPr>
          <p:nvPr/>
        </p:nvPicPr>
        <p:blipFill>
          <a:blip r:embed="rId4"/>
          <a:stretch>
            <a:fillRect/>
          </a:stretch>
        </p:blipFill>
        <p:spPr>
          <a:xfrm>
            <a:off x="1306747" y="3083833"/>
            <a:ext cx="4252055" cy="690333"/>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20C988C-FAAD-4B22-8BA7-6B5DEFD8D1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1AB817-DD11-4268-B579-3A5CDA676C60}"/>
              </a:ext>
            </a:extLst>
          </p:cNvPr>
          <p:cNvSpPr txBox="1"/>
          <p:nvPr/>
        </p:nvSpPr>
        <p:spPr>
          <a:xfrm>
            <a:off x="838201" y="1825625"/>
            <a:ext cx="5114150" cy="435133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400" b="1"/>
              <a:t>A New PATH (Parents for Addiction Treatment &amp; Healing)</a:t>
            </a:r>
            <a:r>
              <a:rPr lang="en-US" sz="1400"/>
              <a:t> is a non-profit advocacy organization of parents, concerned citizens, individuals in recovery, healthcare professionals, and community leaders. Our mission is to reduce the stigma associated with addictive illness through education and compassionate support and to advocate for therapeutic rather than punitive drug policies. </a:t>
            </a:r>
          </a:p>
          <a:p>
            <a:pPr marL="285750" indent="-228600">
              <a:lnSpc>
                <a:spcPct val="90000"/>
              </a:lnSpc>
              <a:spcAft>
                <a:spcPts val="600"/>
              </a:spcAft>
              <a:buFont typeface="Arial" panose="020B0604020202020204" pitchFamily="34" charset="0"/>
              <a:buChar char="•"/>
            </a:pPr>
            <a:r>
              <a:rPr lang="en-US" sz="1400"/>
              <a:t>A New PATH, founded in 1999, strives to ensure access to quality cost-effective addiction treatment services, lessen harms associated with addictive illness, reduce recidivism, and save lives.</a:t>
            </a:r>
          </a:p>
          <a:p>
            <a:pPr marL="285750" indent="-228600">
              <a:lnSpc>
                <a:spcPct val="90000"/>
              </a:lnSpc>
              <a:spcAft>
                <a:spcPts val="600"/>
              </a:spcAft>
              <a:buFont typeface="Arial" panose="020B0604020202020204" pitchFamily="34" charset="0"/>
              <a:buChar char="•"/>
            </a:pPr>
            <a:r>
              <a:rPr lang="en-US" sz="1400"/>
              <a:t>The Ask Mom How to Save a Life project is a part of A New PATH’s national Moms United to End the War on Drugs campaign</a:t>
            </a:r>
          </a:p>
          <a:p>
            <a:pPr marL="285750" indent="-228600">
              <a:lnSpc>
                <a:spcPct val="90000"/>
              </a:lnSpc>
              <a:spcAft>
                <a:spcPts val="600"/>
              </a:spcAft>
              <a:buFont typeface="Arial" panose="020B0604020202020204" pitchFamily="34" charset="0"/>
              <a:buChar char="•"/>
            </a:pPr>
            <a:r>
              <a:rPr lang="en-US" sz="1400"/>
              <a:t>A New PATH testified in California to help pass the Naloxone Access Bill to allow organizations like us to provide Naloxone Distribution under a standing order from a licensed physician. </a:t>
            </a:r>
          </a:p>
          <a:p>
            <a:pPr marL="285750" indent="-228600">
              <a:lnSpc>
                <a:spcPct val="90000"/>
              </a:lnSpc>
              <a:spcAft>
                <a:spcPts val="600"/>
              </a:spcAft>
              <a:buFont typeface="Arial" panose="020B0604020202020204" pitchFamily="34" charset="0"/>
              <a:buChar char="•"/>
            </a:pPr>
            <a:r>
              <a:rPr lang="en-US" sz="1400"/>
              <a:t>A New PATH provides free group and individual trainings and Naloxone in San Diego County.</a:t>
            </a:r>
          </a:p>
        </p:txBody>
      </p:sp>
      <p:sp>
        <p:nvSpPr>
          <p:cNvPr id="33" name="Oval 3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2635" y="2507215"/>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Arc 34">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432189" flipV="1">
            <a:off x="7537061" y="1878543"/>
            <a:ext cx="4592562" cy="4592562"/>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Text&#10;&#10;Description automatically generated">
            <a:extLst>
              <a:ext uri="{FF2B5EF4-FFF2-40B4-BE49-F238E27FC236}">
                <a16:creationId xmlns:a16="http://schemas.microsoft.com/office/drawing/2014/main" id="{64AA2510-F1F0-47BF-A783-8A56F8486D16}"/>
              </a:ext>
            </a:extLst>
          </p:cNvPr>
          <p:cNvPicPr>
            <a:picLocks noChangeAspect="1"/>
          </p:cNvPicPr>
          <p:nvPr/>
        </p:nvPicPr>
        <p:blipFill rotWithShape="1">
          <a:blip r:embed="rId2"/>
          <a:srcRect t="-1320" r="-942" b="1611"/>
          <a:stretch/>
        </p:blipFill>
        <p:spPr>
          <a:xfrm>
            <a:off x="6094476" y="191031"/>
            <a:ext cx="2574147" cy="2802265"/>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pic>
        <p:nvPicPr>
          <p:cNvPr id="5" name="Content Placeholder 4" descr="Logo&#10;&#10;Description automatically generated">
            <a:extLst>
              <a:ext uri="{FF2B5EF4-FFF2-40B4-BE49-F238E27FC236}">
                <a16:creationId xmlns:a16="http://schemas.microsoft.com/office/drawing/2014/main" id="{4D6677C7-A3E5-4C69-B60E-73E34017EF2A}"/>
              </a:ext>
            </a:extLst>
          </p:cNvPr>
          <p:cNvPicPr>
            <a:picLocks noGrp="1" noChangeAspect="1"/>
          </p:cNvPicPr>
          <p:nvPr>
            <p:ph idx="1"/>
          </p:nvPr>
        </p:nvPicPr>
        <p:blipFill rotWithShape="1">
          <a:blip r:embed="rId3"/>
          <a:srcRect r="-5" b="16770"/>
          <a:stretch/>
        </p:blipFill>
        <p:spPr>
          <a:xfrm>
            <a:off x="8405926" y="3153958"/>
            <a:ext cx="2987191" cy="2374239"/>
          </a:xfrm>
          <a:custGeom>
            <a:avLst/>
            <a:gdLst/>
            <a:ahLst/>
            <a:cxnLst/>
            <a:rect l="l" t="t" r="r" b="b"/>
            <a:pathLst>
              <a:path w="2185353" h="2064564">
                <a:moveTo>
                  <a:pt x="65529" y="0"/>
                </a:moveTo>
                <a:lnTo>
                  <a:pt x="2119824" y="0"/>
                </a:lnTo>
                <a:cubicBezTo>
                  <a:pt x="2156015" y="0"/>
                  <a:pt x="2185353" y="29338"/>
                  <a:pt x="2185353" y="65529"/>
                </a:cubicBezTo>
                <a:lnTo>
                  <a:pt x="2185353" y="1999035"/>
                </a:lnTo>
                <a:cubicBezTo>
                  <a:pt x="2185353" y="2035226"/>
                  <a:pt x="2156015" y="2064564"/>
                  <a:pt x="2119824" y="2064564"/>
                </a:cubicBezTo>
                <a:lnTo>
                  <a:pt x="65529" y="2064564"/>
                </a:lnTo>
                <a:cubicBezTo>
                  <a:pt x="29338" y="2064564"/>
                  <a:pt x="0" y="2035226"/>
                  <a:pt x="0" y="1999035"/>
                </a:cubicBezTo>
                <a:lnTo>
                  <a:pt x="0" y="65529"/>
                </a:lnTo>
                <a:cubicBezTo>
                  <a:pt x="0" y="29338"/>
                  <a:pt x="29338" y="0"/>
                  <a:pt x="65529" y="0"/>
                </a:cubicBezTo>
                <a:close/>
              </a:path>
            </a:pathLst>
          </a:custGeom>
        </p:spPr>
      </p:pic>
    </p:spTree>
    <p:extLst>
      <p:ext uri="{BB962C8B-B14F-4D97-AF65-F5344CB8AC3E}">
        <p14:creationId xmlns:p14="http://schemas.microsoft.com/office/powerpoint/2010/main" val="848560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ogo&#10;&#10;Description automatically generated">
            <a:extLst>
              <a:ext uri="{FF2B5EF4-FFF2-40B4-BE49-F238E27FC236}">
                <a16:creationId xmlns:a16="http://schemas.microsoft.com/office/drawing/2014/main" id="{A7523B63-E94F-42C2-AA99-6A71CFB59BE9}"/>
              </a:ext>
            </a:extLst>
          </p:cNvPr>
          <p:cNvPicPr>
            <a:picLocks noGrp="1" noChangeAspect="1"/>
          </p:cNvPicPr>
          <p:nvPr>
            <p:ph sz="half" idx="1"/>
          </p:nvPr>
        </p:nvPicPr>
        <p:blipFill>
          <a:blip r:embed="rId2"/>
          <a:stretch>
            <a:fillRect/>
          </a:stretch>
        </p:blipFill>
        <p:spPr>
          <a:xfrm>
            <a:off x="2612064" y="423279"/>
            <a:ext cx="6967872" cy="1131254"/>
          </a:xfrm>
        </p:spPr>
      </p:pic>
      <p:pic>
        <p:nvPicPr>
          <p:cNvPr id="10" name="Picture 9" descr="Text, whiteboard&#10;&#10;Description automatically generated">
            <a:extLst>
              <a:ext uri="{FF2B5EF4-FFF2-40B4-BE49-F238E27FC236}">
                <a16:creationId xmlns:a16="http://schemas.microsoft.com/office/drawing/2014/main" id="{A0298344-A7A8-4330-A766-13F30367BB55}"/>
              </a:ext>
            </a:extLst>
          </p:cNvPr>
          <p:cNvPicPr>
            <a:picLocks noChangeAspect="1"/>
          </p:cNvPicPr>
          <p:nvPr/>
        </p:nvPicPr>
        <p:blipFill>
          <a:blip r:embed="rId3"/>
          <a:stretch>
            <a:fillRect/>
          </a:stretch>
        </p:blipFill>
        <p:spPr>
          <a:xfrm>
            <a:off x="4786312" y="3240508"/>
            <a:ext cx="2619375" cy="1743075"/>
          </a:xfrm>
          <a:prstGeom prst="rect">
            <a:avLst/>
          </a:prstGeom>
        </p:spPr>
      </p:pic>
      <p:sp>
        <p:nvSpPr>
          <p:cNvPr id="11" name="TextBox 10">
            <a:extLst>
              <a:ext uri="{FF2B5EF4-FFF2-40B4-BE49-F238E27FC236}">
                <a16:creationId xmlns:a16="http://schemas.microsoft.com/office/drawing/2014/main" id="{83A150D5-E076-4B0C-99CC-E7193412CE0A}"/>
              </a:ext>
            </a:extLst>
          </p:cNvPr>
          <p:cNvSpPr txBox="1"/>
          <p:nvPr/>
        </p:nvSpPr>
        <p:spPr>
          <a:xfrm>
            <a:off x="407623" y="3229257"/>
            <a:ext cx="3899971" cy="1754326"/>
          </a:xfrm>
          <a:prstGeom prst="rect">
            <a:avLst/>
          </a:prstGeom>
          <a:noFill/>
        </p:spPr>
        <p:txBody>
          <a:bodyPr wrap="square" rtlCol="0">
            <a:spAutoFit/>
          </a:bodyPr>
          <a:lstStyle/>
          <a:p>
            <a:pPr algn="ctr"/>
            <a:r>
              <a:rPr lang="en-US" dirty="0"/>
              <a:t>SINCE 2014</a:t>
            </a:r>
          </a:p>
          <a:p>
            <a:pPr algn="ctr"/>
            <a:r>
              <a:rPr lang="en-US" dirty="0"/>
              <a:t>A NEW PATH HAS TRAINED OVER</a:t>
            </a:r>
          </a:p>
          <a:p>
            <a:pPr algn="ctr"/>
            <a:r>
              <a:rPr lang="en-US" dirty="0"/>
              <a:t>14,000 INDIVIDUALS HOW TO </a:t>
            </a:r>
          </a:p>
          <a:p>
            <a:pPr algn="ctr"/>
            <a:r>
              <a:rPr lang="en-US" dirty="0"/>
              <a:t>RECOGNIZE AND RESPOND TO AN </a:t>
            </a:r>
          </a:p>
          <a:p>
            <a:pPr algn="ctr"/>
            <a:r>
              <a:rPr lang="en-US" dirty="0"/>
              <a:t>OPIOID RELATED OVERDOSE AND HOW TO ADMINISTER NARCAN </a:t>
            </a:r>
          </a:p>
        </p:txBody>
      </p:sp>
      <p:sp>
        <p:nvSpPr>
          <p:cNvPr id="12" name="TextBox 11">
            <a:extLst>
              <a:ext uri="{FF2B5EF4-FFF2-40B4-BE49-F238E27FC236}">
                <a16:creationId xmlns:a16="http://schemas.microsoft.com/office/drawing/2014/main" id="{1B81D057-1C6F-4A8E-A695-FF1CE6ADE9B9}"/>
              </a:ext>
            </a:extLst>
          </p:cNvPr>
          <p:cNvSpPr txBox="1"/>
          <p:nvPr/>
        </p:nvSpPr>
        <p:spPr>
          <a:xfrm>
            <a:off x="7700791" y="3367756"/>
            <a:ext cx="3999122" cy="1477328"/>
          </a:xfrm>
          <a:prstGeom prst="rect">
            <a:avLst/>
          </a:prstGeom>
          <a:noFill/>
        </p:spPr>
        <p:txBody>
          <a:bodyPr wrap="square" rtlCol="0">
            <a:spAutoFit/>
          </a:bodyPr>
          <a:lstStyle/>
          <a:p>
            <a:pPr algn="ctr"/>
            <a:r>
              <a:rPr lang="en-US" dirty="0"/>
              <a:t>IN THE PAST 7 YEARS, OUR PROGRAM HAS A REPORTED 3,100 OPIOID OVERDOSE REVERSALS FROM THE USE OF NARCAN DURING AN </a:t>
            </a:r>
          </a:p>
          <a:p>
            <a:pPr algn="ctr"/>
            <a:r>
              <a:rPr lang="en-US" dirty="0"/>
              <a:t>ACCIDENTAL OVERDOSE</a:t>
            </a:r>
          </a:p>
        </p:txBody>
      </p:sp>
    </p:spTree>
    <p:extLst>
      <p:ext uri="{BB962C8B-B14F-4D97-AF65-F5344CB8AC3E}">
        <p14:creationId xmlns:p14="http://schemas.microsoft.com/office/powerpoint/2010/main" val="1564726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7" name="Rectangle 7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Freeform: Shape 7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8194" name="Rectangle 2"/>
          <p:cNvSpPr>
            <a:spLocks noGrp="1" noChangeArrowheads="1"/>
          </p:cNvSpPr>
          <p:nvPr>
            <p:ph type="title"/>
          </p:nvPr>
        </p:nvSpPr>
        <p:spPr>
          <a:xfrm>
            <a:off x="841246" y="673770"/>
            <a:ext cx="3644489" cy="2414488"/>
          </a:xfrm>
        </p:spPr>
        <p:txBody>
          <a:bodyPr anchor="t">
            <a:normAutofit/>
          </a:bodyPr>
          <a:lstStyle/>
          <a:p>
            <a:pPr eaLnBrk="1" hangingPunct="1"/>
            <a:r>
              <a:rPr lang="en-US" sz="5400" b="1">
                <a:solidFill>
                  <a:srgbClr val="FFFFFF"/>
                </a:solidFill>
              </a:rPr>
              <a:t>Training Program Details</a:t>
            </a:r>
          </a:p>
        </p:txBody>
      </p:sp>
      <p:sp>
        <p:nvSpPr>
          <p:cNvPr id="8195" name="Rectangle 3"/>
          <p:cNvSpPr>
            <a:spLocks noGrp="1" noChangeArrowheads="1"/>
          </p:cNvSpPr>
          <p:nvPr>
            <p:ph idx="1"/>
          </p:nvPr>
        </p:nvSpPr>
        <p:spPr>
          <a:xfrm>
            <a:off x="6095999" y="882315"/>
            <a:ext cx="5254754" cy="5294647"/>
          </a:xfrm>
        </p:spPr>
        <p:txBody>
          <a:bodyPr>
            <a:normAutofit/>
          </a:bodyPr>
          <a:lstStyle/>
          <a:p>
            <a:pPr>
              <a:buFont typeface="Wingdings" panose="05000000000000000000" pitchFamily="2" charset="2"/>
              <a:buChar char="v"/>
            </a:pPr>
            <a:r>
              <a:rPr lang="en-US" sz="2200" dirty="0"/>
              <a:t>About Opioids</a:t>
            </a:r>
          </a:p>
          <a:p>
            <a:pPr>
              <a:buFont typeface="Wingdings" panose="05000000000000000000" pitchFamily="2" charset="2"/>
              <a:buChar char="v"/>
            </a:pPr>
            <a:r>
              <a:rPr lang="en-US" sz="2200" dirty="0"/>
              <a:t>About Narcan/Naloxone</a:t>
            </a:r>
          </a:p>
          <a:p>
            <a:pPr>
              <a:buFont typeface="Wingdings" panose="05000000000000000000" pitchFamily="2" charset="2"/>
              <a:buChar char="v"/>
            </a:pPr>
            <a:r>
              <a:rPr lang="en-US" sz="2200" dirty="0"/>
              <a:t>How to recognize and respond to an opioid related overdose</a:t>
            </a:r>
          </a:p>
          <a:p>
            <a:pPr>
              <a:buFont typeface="Wingdings" panose="05000000000000000000" pitchFamily="2" charset="2"/>
              <a:buChar char="v"/>
            </a:pPr>
            <a:r>
              <a:rPr lang="en-US" sz="2200" dirty="0"/>
              <a:t>How to contact emergency medical services </a:t>
            </a:r>
          </a:p>
          <a:p>
            <a:pPr>
              <a:buFont typeface="Wingdings" panose="05000000000000000000" pitchFamily="2" charset="2"/>
              <a:buChar char="v"/>
            </a:pPr>
            <a:r>
              <a:rPr lang="en-US" sz="2200" dirty="0"/>
              <a:t>How to use Narcan/Naloxone</a:t>
            </a:r>
          </a:p>
          <a:p>
            <a:pPr>
              <a:buFont typeface="Wingdings" panose="05000000000000000000" pitchFamily="2" charset="2"/>
              <a:buChar char="v"/>
            </a:pPr>
            <a:r>
              <a:rPr lang="en-US" sz="2200" dirty="0"/>
              <a:t>About the Good Samaritan Law</a:t>
            </a:r>
          </a:p>
          <a:p>
            <a:pPr>
              <a:buFont typeface="Wingdings" panose="05000000000000000000" pitchFamily="2" charset="2"/>
              <a:buChar char="v"/>
            </a:pPr>
            <a:r>
              <a:rPr lang="en-US" sz="2200" dirty="0"/>
              <a:t>Refill Procedure </a:t>
            </a:r>
          </a:p>
          <a:p>
            <a:pPr>
              <a:buFont typeface="Wingdings" panose="05000000000000000000" pitchFamily="2" charset="2"/>
              <a:buChar char="v"/>
            </a:pPr>
            <a:endParaRPr lang="en-US" sz="2200" dirty="0"/>
          </a:p>
          <a:p>
            <a:pPr eaLnBrk="1" hangingPunct="1"/>
            <a:endParaRPr lang="en-US" sz="2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38200" y="643467"/>
            <a:ext cx="2951205" cy="5571066"/>
          </a:xfrm>
        </p:spPr>
        <p:txBody>
          <a:bodyPr>
            <a:normAutofit/>
          </a:bodyPr>
          <a:lstStyle/>
          <a:p>
            <a:r>
              <a:rPr lang="en-US">
                <a:solidFill>
                  <a:srgbClr val="FFFFFF"/>
                </a:solidFill>
              </a:rPr>
              <a:t>Opioid Related Deaths in San Diego</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418028583"/>
              </p:ext>
            </p:extLst>
          </p:nvPr>
        </p:nvGraphicFramePr>
        <p:xfrm>
          <a:off x="5237018" y="653693"/>
          <a:ext cx="6303729" cy="5560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52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558489" cy="1325563"/>
          </a:xfrm>
        </p:spPr>
        <p:txBody>
          <a:bodyPr>
            <a:normAutofit/>
          </a:bodyPr>
          <a:lstStyle/>
          <a:p>
            <a:r>
              <a:rPr lang="en-US" b="1"/>
              <a:t>What are Opioids?</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558489" cy="4351338"/>
          </a:xfrm>
        </p:spPr>
        <p:txBody>
          <a:bodyPr>
            <a:normAutofit/>
          </a:bodyPr>
          <a:lstStyle/>
          <a:p>
            <a:pPr marL="274320" lvl="2" indent="-274320">
              <a:buClr>
                <a:schemeClr val="accent3"/>
              </a:buClr>
              <a:buSzPct val="95000"/>
              <a:buNone/>
            </a:pPr>
            <a:r>
              <a:rPr lang="en-US"/>
              <a:t>The group of drugs called </a:t>
            </a:r>
            <a:r>
              <a:rPr lang="en-US" err="1"/>
              <a:t>opioids</a:t>
            </a:r>
            <a:r>
              <a:rPr lang="en-US"/>
              <a:t> includes: </a:t>
            </a:r>
          </a:p>
          <a:p>
            <a:pPr marL="342900" lvl="2" indent="-342900">
              <a:buSzPct val="95000"/>
              <a:buFont typeface="Wingdings" panose="05000000000000000000" pitchFamily="2" charset="2"/>
              <a:buChar char="v"/>
            </a:pPr>
            <a:r>
              <a:rPr lang="en-US"/>
              <a:t>Heroin</a:t>
            </a:r>
          </a:p>
          <a:p>
            <a:pPr marL="342900" lvl="2" indent="-342900">
              <a:buSzPct val="95000"/>
              <a:buFont typeface="Wingdings" panose="05000000000000000000" pitchFamily="2" charset="2"/>
              <a:buChar char="v"/>
            </a:pPr>
            <a:r>
              <a:rPr lang="en-US"/>
              <a:t>Morphine</a:t>
            </a:r>
          </a:p>
          <a:p>
            <a:pPr marL="342900" lvl="2" indent="-342900">
              <a:buSzPct val="95000"/>
              <a:buFont typeface="Wingdings" panose="05000000000000000000" pitchFamily="2" charset="2"/>
              <a:buChar char="v"/>
            </a:pPr>
            <a:r>
              <a:rPr lang="en-US"/>
              <a:t>Codeine</a:t>
            </a:r>
          </a:p>
          <a:p>
            <a:pPr marL="342900" lvl="2" indent="-342900">
              <a:buSzPct val="95000"/>
              <a:buFont typeface="Wingdings" panose="05000000000000000000" pitchFamily="2" charset="2"/>
              <a:buChar char="v"/>
            </a:pPr>
            <a:r>
              <a:rPr lang="en-US"/>
              <a:t>Oxycodone</a:t>
            </a:r>
          </a:p>
          <a:p>
            <a:pPr marL="342900" lvl="2" indent="-342900">
              <a:buSzPct val="95000"/>
              <a:buFont typeface="Wingdings" panose="05000000000000000000" pitchFamily="2" charset="2"/>
              <a:buChar char="v"/>
            </a:pPr>
            <a:r>
              <a:rPr lang="en-US"/>
              <a:t>Other prescription pain killers </a:t>
            </a:r>
            <a:r>
              <a:rPr lang="en-US" err="1"/>
              <a:t>ie</a:t>
            </a:r>
            <a:r>
              <a:rPr lang="en-US"/>
              <a:t>.) Vicodin or Percocet</a:t>
            </a:r>
          </a:p>
          <a:p>
            <a:pPr marL="342900" lvl="2" indent="-342900">
              <a:buSzPct val="95000"/>
              <a:buFont typeface="Wingdings" panose="05000000000000000000" pitchFamily="2" charset="2"/>
              <a:buChar char="v"/>
            </a:pPr>
            <a:r>
              <a:rPr lang="en-US"/>
              <a:t>Fentanyl (synthetic) </a:t>
            </a:r>
          </a:p>
          <a:p>
            <a:pPr marL="342900" lvl="2" indent="-342900">
              <a:buSzPct val="95000"/>
              <a:buFont typeface="Wingdings" panose="05000000000000000000" pitchFamily="2" charset="2"/>
              <a:buChar char="v"/>
            </a:pPr>
            <a:r>
              <a:rPr lang="en-US" err="1"/>
              <a:t>Carfentanyl</a:t>
            </a:r>
            <a:r>
              <a:rPr lang="en-US"/>
              <a:t> (synthetic)</a:t>
            </a:r>
          </a:p>
          <a:p>
            <a:pPr marL="0" lvl="2" indent="0">
              <a:buClr>
                <a:schemeClr val="accent3"/>
              </a:buClr>
              <a:buSzPct val="95000"/>
              <a:buNone/>
            </a:pPr>
            <a:endParaRPr lang="en-US" i="1"/>
          </a:p>
          <a:p>
            <a:pPr marL="0" lvl="2" indent="0">
              <a:buClr>
                <a:schemeClr val="accent3"/>
              </a:buClr>
              <a:buSzPct val="95000"/>
              <a:buNone/>
            </a:pPr>
            <a:r>
              <a:rPr lang="en-US" i="1"/>
              <a:t>(Not benzodiazepines)</a:t>
            </a:r>
          </a:p>
          <a:p>
            <a:pPr marL="274320" lvl="2" indent="-274320">
              <a:buClr>
                <a:schemeClr val="accent3"/>
              </a:buClr>
              <a:buSzPct val="95000"/>
            </a:pPr>
            <a:endParaRPr lang="en-US"/>
          </a:p>
          <a:p>
            <a:endParaRPr lang="en-US" dirty="0"/>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657715" y="467271"/>
            <a:ext cx="4195674" cy="2052522"/>
          </a:xfrm>
        </p:spPr>
        <p:txBody>
          <a:bodyPr anchor="b">
            <a:normAutofit/>
          </a:bodyPr>
          <a:lstStyle/>
          <a:p>
            <a:r>
              <a:rPr lang="en-US" sz="5600" b="1"/>
              <a:t>What is Naloxone?</a:t>
            </a:r>
          </a:p>
        </p:txBody>
      </p:sp>
      <p:sp>
        <p:nvSpPr>
          <p:cNvPr id="19" name="Oval 11">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remote, indoor, holding&#10;&#10;Description automatically generated">
            <a:extLst>
              <a:ext uri="{FF2B5EF4-FFF2-40B4-BE49-F238E27FC236}">
                <a16:creationId xmlns:a16="http://schemas.microsoft.com/office/drawing/2014/main" id="{7F1EBFE3-68A1-4699-965E-44E4FC315CE0}"/>
              </a:ext>
            </a:extLst>
          </p:cNvPr>
          <p:cNvPicPr>
            <a:picLocks noChangeAspect="1"/>
          </p:cNvPicPr>
          <p:nvPr/>
        </p:nvPicPr>
        <p:blipFill rotWithShape="1">
          <a:blip r:embed="rId3"/>
          <a:srcRect l="14182" r="19818"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1"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p:cNvSpPr>
            <a:spLocks noGrp="1"/>
          </p:cNvSpPr>
          <p:nvPr>
            <p:ph idx="1"/>
          </p:nvPr>
        </p:nvSpPr>
        <p:spPr>
          <a:xfrm>
            <a:off x="6657715" y="2990818"/>
            <a:ext cx="4195673" cy="2913872"/>
          </a:xfrm>
        </p:spPr>
        <p:txBody>
          <a:bodyPr anchor="t">
            <a:normAutofit/>
          </a:bodyPr>
          <a:lstStyle/>
          <a:p>
            <a:pPr>
              <a:buFont typeface="Wingdings" panose="05000000000000000000" pitchFamily="2" charset="2"/>
              <a:buChar char="v"/>
            </a:pPr>
            <a:r>
              <a:rPr lang="en-US" sz="1600" b="1">
                <a:solidFill>
                  <a:schemeClr val="tx1">
                    <a:alpha val="80000"/>
                  </a:schemeClr>
                </a:solidFill>
              </a:rPr>
              <a:t>Naloxone</a:t>
            </a:r>
            <a:r>
              <a:rPr lang="en-US" sz="1600">
                <a:solidFill>
                  <a:schemeClr val="tx1">
                    <a:alpha val="80000"/>
                  </a:schemeClr>
                </a:solidFill>
              </a:rPr>
              <a:t> is a prescription medicine that reverses an </a:t>
            </a:r>
            <a:r>
              <a:rPr lang="en-US" sz="1600" b="1">
                <a:solidFill>
                  <a:schemeClr val="tx1">
                    <a:alpha val="80000"/>
                  </a:schemeClr>
                </a:solidFill>
              </a:rPr>
              <a:t>opioid </a:t>
            </a:r>
            <a:r>
              <a:rPr lang="en-US" sz="1600">
                <a:solidFill>
                  <a:schemeClr val="tx1">
                    <a:alpha val="80000"/>
                  </a:schemeClr>
                </a:solidFill>
              </a:rPr>
              <a:t>overdose. It cannot be used to get high and is not addictive. Naloxone is safe and effective; paramedics and doctors have used it for decades. </a:t>
            </a:r>
          </a:p>
          <a:p>
            <a:pPr>
              <a:buFont typeface="Wingdings" panose="05000000000000000000" pitchFamily="2" charset="2"/>
              <a:buChar char="v"/>
            </a:pPr>
            <a:endParaRPr lang="en-US" sz="1600">
              <a:solidFill>
                <a:schemeClr val="tx1">
                  <a:alpha val="80000"/>
                </a:schemeClr>
              </a:solidFill>
            </a:endParaRPr>
          </a:p>
          <a:p>
            <a:pPr>
              <a:buFont typeface="Wingdings" panose="05000000000000000000" pitchFamily="2" charset="2"/>
              <a:buChar char="v"/>
            </a:pPr>
            <a:r>
              <a:rPr lang="en-US" sz="1600">
                <a:solidFill>
                  <a:schemeClr val="tx1">
                    <a:alpha val="80000"/>
                  </a:schemeClr>
                </a:solidFill>
              </a:rPr>
              <a:t>Naloxone is also called by brand name Narcan</a:t>
            </a:r>
            <a:r>
              <a:rPr lang="en-US" sz="1600" b="1">
                <a:solidFill>
                  <a:schemeClr val="tx1">
                    <a:alpha val="80000"/>
                  </a:schemeClr>
                </a:solidFill>
              </a:rPr>
              <a:t>®</a:t>
            </a:r>
            <a:r>
              <a:rPr lang="en-US" sz="1600">
                <a:solidFill>
                  <a:schemeClr val="tx1">
                    <a:alpha val="80000"/>
                  </a:schemeClr>
                </a:solidFill>
              </a:rPr>
              <a:t> </a:t>
            </a:r>
          </a:p>
          <a:p>
            <a:pPr>
              <a:buFont typeface="Wingdings" panose="05000000000000000000" pitchFamily="2" charset="2"/>
              <a:buChar char="v"/>
            </a:pPr>
            <a:endParaRPr lang="en-US" sz="1600">
              <a:solidFill>
                <a:schemeClr val="tx1">
                  <a:alpha val="80000"/>
                </a:schemeClr>
              </a:solidFill>
            </a:endParaRPr>
          </a:p>
          <a:p>
            <a:pPr>
              <a:buFont typeface="Wingdings" panose="05000000000000000000" pitchFamily="2" charset="2"/>
              <a:buChar char="v"/>
            </a:pPr>
            <a:r>
              <a:rPr lang="en-US" sz="1600">
                <a:solidFill>
                  <a:schemeClr val="tx1">
                    <a:alpha val="80000"/>
                  </a:schemeClr>
                </a:solidFill>
              </a:rPr>
              <a:t>Naloxone is an opioid antagonist</a:t>
            </a:r>
          </a:p>
          <a:p>
            <a:endParaRPr lang="en-US" sz="1600">
              <a:solidFill>
                <a:schemeClr val="tx1">
                  <a:alpha val="80000"/>
                </a:schemeClr>
              </a:solidFill>
            </a:endParaRPr>
          </a:p>
          <a:p>
            <a:endParaRPr lang="en-US" sz="1600">
              <a:solidFill>
                <a:schemeClr val="tx1">
                  <a:alpha val="80000"/>
                </a:schemeClr>
              </a:solidFill>
            </a:endParaRPr>
          </a:p>
          <a:p>
            <a:endParaRPr lang="en-US" sz="1600">
              <a:solidFill>
                <a:schemeClr val="tx1">
                  <a:alpha val="80000"/>
                </a:schemeClr>
              </a:solidFill>
            </a:endParaRPr>
          </a:p>
        </p:txBody>
      </p:sp>
      <p:sp>
        <p:nvSpPr>
          <p:cNvPr id="1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0"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7A023E33-1E17-439B-9413-7848C2502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5B9823A-85C3-4837-8700-3D94F9B36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7235" y="0"/>
            <a:ext cx="789032" cy="6865831"/>
          </a:xfrm>
          <a:custGeom>
            <a:avLst/>
            <a:gdLst>
              <a:gd name="connsiteX0" fmla="*/ 2648 w 789032"/>
              <a:gd name="connsiteY0" fmla="*/ 0 h 6865831"/>
              <a:gd name="connsiteX1" fmla="*/ 789032 w 789032"/>
              <a:gd name="connsiteY1" fmla="*/ 0 h 6865831"/>
              <a:gd name="connsiteX2" fmla="*/ 789032 w 789032"/>
              <a:gd name="connsiteY2" fmla="*/ 1621639 h 6865831"/>
              <a:gd name="connsiteX3" fmla="*/ 789032 w 789032"/>
              <a:gd name="connsiteY3" fmla="*/ 1900580 h 6865831"/>
              <a:gd name="connsiteX4" fmla="*/ 789032 w 789032"/>
              <a:gd name="connsiteY4" fmla="*/ 6865831 h 6865831"/>
              <a:gd name="connsiteX5" fmla="*/ 0 w 789032"/>
              <a:gd name="connsiteY5" fmla="*/ 6399058 h 6865831"/>
              <a:gd name="connsiteX6" fmla="*/ 0 w 789032"/>
              <a:gd name="connsiteY6" fmla="*/ 1154866 h 6865831"/>
              <a:gd name="connsiteX7" fmla="*/ 2648 w 789032"/>
              <a:gd name="connsiteY7" fmla="*/ 1156433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9032" h="6865831">
                <a:moveTo>
                  <a:pt x="2648" y="0"/>
                </a:moveTo>
                <a:lnTo>
                  <a:pt x="789032" y="0"/>
                </a:lnTo>
                <a:lnTo>
                  <a:pt x="789032" y="1621639"/>
                </a:lnTo>
                <a:lnTo>
                  <a:pt x="789032" y="1900580"/>
                </a:lnTo>
                <a:lnTo>
                  <a:pt x="789032" y="6865831"/>
                </a:lnTo>
                <a:lnTo>
                  <a:pt x="0" y="6399058"/>
                </a:lnTo>
                <a:lnTo>
                  <a:pt x="0" y="1154866"/>
                </a:lnTo>
                <a:lnTo>
                  <a:pt x="2648" y="1156433"/>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65" name="Freeform 7">
            <a:extLst>
              <a:ext uri="{FF2B5EF4-FFF2-40B4-BE49-F238E27FC236}">
                <a16:creationId xmlns:a16="http://schemas.microsoft.com/office/drawing/2014/main" id="{A67EA451-CBA5-4474-8174-2193289A5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17236" y="887217"/>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useBgFill="1">
        <p:nvSpPr>
          <p:cNvPr id="66" name="Rectangle 43">
            <a:extLst>
              <a:ext uri="{FF2B5EF4-FFF2-40B4-BE49-F238E27FC236}">
                <a16:creationId xmlns:a16="http://schemas.microsoft.com/office/drawing/2014/main" id="{B1BD25D7-D050-4892-9499-A66B0F8B5B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98749" cy="6150193"/>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8">
            <a:extLst>
              <a:ext uri="{FF2B5EF4-FFF2-40B4-BE49-F238E27FC236}">
                <a16:creationId xmlns:a16="http://schemas.microsoft.com/office/drawing/2014/main" id="{BC57484F-ACAD-4D45-B4EA-D0A584397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804744" y="0"/>
            <a:ext cx="4384208" cy="68580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 descr="E1EC3263-9AE9-4D4E-8029-6930A5135CD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 b="3318"/>
          <a:stretch/>
        </p:blipFill>
        <p:spPr bwMode="auto">
          <a:xfrm>
            <a:off x="643468" y="657005"/>
            <a:ext cx="3194558" cy="2324119"/>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3" descr="3446A070-DC32-4DFF-A4FA-B4A502F5E6C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9" r="5398" b="3"/>
          <a:stretch/>
        </p:blipFill>
        <p:spPr bwMode="auto">
          <a:xfrm>
            <a:off x="4203536" y="643467"/>
            <a:ext cx="2787554" cy="2351195"/>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5" descr="DB39716A-8105-4CFD-BBA4-13C4EE73734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674" r="4446" b="2"/>
          <a:stretch/>
        </p:blipFill>
        <p:spPr bwMode="auto">
          <a:xfrm>
            <a:off x="657778" y="3165180"/>
            <a:ext cx="3165938" cy="2673646"/>
          </a:xfrm>
          <a:prstGeom prst="rect">
            <a:avLst/>
          </a:prstGeom>
          <a:noFill/>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50000"/>
                    </a:srgbClr>
                  </a:outerShdw>
                </a:effectLst>
              </a14:hiddenEffects>
            </a:ext>
          </a:extLst>
        </p:spPr>
      </p:pic>
      <p:pic>
        <p:nvPicPr>
          <p:cNvPr id="17" name="Picture 7" descr="B79689C5-6AF5-4B67-999A-B6EBA2497C9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2" b="3113"/>
          <a:stretch/>
        </p:blipFill>
        <p:spPr bwMode="auto">
          <a:xfrm>
            <a:off x="4000035" y="3337491"/>
            <a:ext cx="3194558" cy="2329024"/>
          </a:xfrm>
          <a:prstGeom prst="rect">
            <a:avLst/>
          </a:prstGeom>
          <a:noFill/>
          <a:extLst>
            <a:ext uri="{909E8E84-426E-40dd-AFC4-6F175D3DCCD1}">
              <a14:hiddenFill xmlns="" xmlns:a14="http://schemas.microsoft.com/office/drawing/2010/main">
                <a:solidFill>
                  <a:srgbClr val="FFFFFF"/>
                </a:solidFill>
              </a14:hiddenFill>
            </a:ext>
          </a:extLst>
        </p:spPr>
      </p:pic>
      <p:sp>
        <p:nvSpPr>
          <p:cNvPr id="9" name="object 2"/>
          <p:cNvSpPr txBox="1">
            <a:spLocks noGrp="1"/>
          </p:cNvSpPr>
          <p:nvPr>
            <p:ph type="title"/>
          </p:nvPr>
        </p:nvSpPr>
        <p:spPr>
          <a:xfrm>
            <a:off x="8129872" y="1062401"/>
            <a:ext cx="3262028" cy="2733881"/>
          </a:xfrm>
          <a:prstGeom prst="rect">
            <a:avLst/>
          </a:prstGeom>
        </p:spPr>
        <p:txBody>
          <a:bodyPr vert="horz" lIns="91440" tIns="45720" rIns="91440" bIns="45720" rtlCol="0" anchor="b">
            <a:normAutofit/>
          </a:bodyPr>
          <a:lstStyle/>
          <a:p>
            <a:pPr marL="2077720"/>
            <a:r>
              <a:rPr lang="en-US" sz="1400">
                <a:solidFill>
                  <a:srgbClr val="FFFFFF"/>
                </a:solidFill>
              </a:rPr>
              <a:t>Naloxone Formulations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4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88f6a02-be8e-42dd-8f18-29e9bf046cab" xsi:nil="true"/>
    <TaxCatchAll xmlns="69dfdf88-4dfb-416b-b9f5-84dee709fed5" xsi:nil="true"/>
    <lcf76f155ced4ddcb4097134ff3c332f xmlns="e88f6a02-be8e-42dd-8f18-29e9bf046cab">
      <Terms xmlns="http://schemas.microsoft.com/office/infopath/2007/PartnerControls"/>
    </lcf76f155ced4ddcb4097134ff3c332f>
    <_dlc_DocId xmlns="69dfdf88-4dfb-416b-b9f5-84dee709fed5">HQPDRIVE-74427511-123759</_dlc_DocId>
    <_dlc_DocIdUrl xmlns="69dfdf88-4dfb-416b-b9f5-84dee709fed5">
      <Url>https://hcpsocal.sharepoint.com/sites/HQPDrive/_layouts/15/DocIdRedir.aspx?ID=HQPDRIVE-74427511-123759</Url>
      <Description>HQPDRIVE-74427511-123759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CE83B28E9A3F449E47614D6F9D9C1C" ma:contentTypeVersion="16" ma:contentTypeDescription="Create a new document." ma:contentTypeScope="" ma:versionID="191b49b665650f1089d73d15bfdaf4af">
  <xsd:schema xmlns:xsd="http://www.w3.org/2001/XMLSchema" xmlns:xs="http://www.w3.org/2001/XMLSchema" xmlns:p="http://schemas.microsoft.com/office/2006/metadata/properties" xmlns:ns2="69dfdf88-4dfb-416b-b9f5-84dee709fed5" xmlns:ns3="e88f6a02-be8e-42dd-8f18-29e9bf046cab" targetNamespace="http://schemas.microsoft.com/office/2006/metadata/properties" ma:root="true" ma:fieldsID="df9befa0f35214a1ed3a6ecfa9bcbce0" ns2:_="" ns3:_="">
    <xsd:import namespace="69dfdf88-4dfb-416b-b9f5-84dee709fed5"/>
    <xsd:import namespace="e88f6a02-be8e-42dd-8f18-29e9bf046ca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LengthInSeconds"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2:SharedWithUsers" minOccurs="0"/>
                <xsd:element ref="ns2:SharedWithDetails"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fdf88-4dfb-416b-b9f5-84dee709fed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c464901-3db1-4a69-976a-b3d05c76479e}" ma:internalName="TaxCatchAll" ma:showField="CatchAllData" ma:web="69dfdf88-4dfb-416b-b9f5-84dee709fed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88f6a02-be8e-42dd-8f18-29e9bf046ca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a3a3a8ba-62f0-462b-86d7-ebe049dd932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F3CD65D-61A5-43C9-A837-6EC73C7DA8AB}">
  <ds:schemaRefs>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purl.org/dc/dcmitype/"/>
    <ds:schemaRef ds:uri="69dfdf88-4dfb-416b-b9f5-84dee709fed5"/>
    <ds:schemaRef ds:uri="e88f6a02-be8e-42dd-8f18-29e9bf046cab"/>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2D97599B-B7F9-4F2D-81FE-F45F76DB06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fdf88-4dfb-416b-b9f5-84dee709fed5"/>
    <ds:schemaRef ds:uri="e88f6a02-be8e-42dd-8f18-29e9bf046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D73DC94-E03D-46BE-AD17-0456874F32F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50656</TotalTime>
  <Words>1801</Words>
  <Application>Microsoft Office PowerPoint</Application>
  <PresentationFormat>Widescreen</PresentationFormat>
  <Paragraphs>213</Paragraphs>
  <Slides>28</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Lucida Sans Unicode</vt:lpstr>
      <vt:lpstr>Wingdings</vt:lpstr>
      <vt:lpstr>Wingdings 3</vt:lpstr>
      <vt:lpstr>Office Theme</vt:lpstr>
      <vt:lpstr>PowerPoint Presentation</vt:lpstr>
      <vt:lpstr>Please scan the QR code to fill out your registration form!</vt:lpstr>
      <vt:lpstr>PowerPoint Presentation</vt:lpstr>
      <vt:lpstr>PowerPoint Presentation</vt:lpstr>
      <vt:lpstr>Training Program Details</vt:lpstr>
      <vt:lpstr>Opioid Related Deaths in San Diego</vt:lpstr>
      <vt:lpstr>What are Opioids?</vt:lpstr>
      <vt:lpstr>What is Naloxone?</vt:lpstr>
      <vt:lpstr>Naloxone Formulations</vt:lpstr>
      <vt:lpstr>What is an Opioid Overdose?</vt:lpstr>
      <vt:lpstr>Naloxone reversing an OD</vt:lpstr>
      <vt:lpstr>Opioid ODs (continued)</vt:lpstr>
      <vt:lpstr>Fentanyl Safety Tips</vt:lpstr>
      <vt:lpstr>Risks for Overdose</vt:lpstr>
      <vt:lpstr>Signs/Symptoms of an OD?</vt:lpstr>
      <vt:lpstr>Identifying an Overdose</vt:lpstr>
      <vt:lpstr>Responding to an Overdose</vt:lpstr>
      <vt:lpstr>Deploying the nasal spray kit</vt:lpstr>
      <vt:lpstr>Deploying the nasal spray kit</vt:lpstr>
      <vt:lpstr>Deploying the nasal spray kit</vt:lpstr>
      <vt:lpstr>Barriers to calling 911:</vt:lpstr>
      <vt:lpstr>California 911 Good Samaritan Law </vt:lpstr>
      <vt:lpstr>Responding: Recovery Position</vt:lpstr>
      <vt:lpstr>Responding: When they come to</vt:lpstr>
      <vt:lpstr>What not to do in case of an overdose</vt:lpstr>
      <vt:lpstr>Naloxone Care</vt:lpstr>
      <vt:lpstr>What happens if I use my naloxone?</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April Ella</dc:creator>
  <cp:lastModifiedBy>Marty Adelman</cp:lastModifiedBy>
  <cp:revision>24</cp:revision>
  <cp:lastPrinted>2022-05-11T20:48:09Z</cp:lastPrinted>
  <dcterms:created xsi:type="dcterms:W3CDTF">2021-03-02T19:16:42Z</dcterms:created>
  <dcterms:modified xsi:type="dcterms:W3CDTF">2022-10-24T22:02:55Z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0x01010048CE83B28E9A3F449E47614D6F9D9C1C</vt:lpwstr>
  </property>
  <property fmtid="{D5CDD505-2E9C-101B-9397-08002B2CF9AE}" pid="3" name="MediaServiceImageTags">
    <vt:lpwstr/>
  </property>
  <property fmtid="{D5CDD505-2E9C-101B-9397-08002B2CF9AE}" pid="4" name="_dlc_DocIdItemGuid">
    <vt:lpwstr>980c9bc4-519e-4012-96da-9d2424766b47</vt:lpwstr>
  </property>
</Properties>
</file>