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67" r:id="rId2"/>
    <p:sldMasterId id="2147483779" r:id="rId3"/>
    <p:sldMasterId id="2147483791" r:id="rId4"/>
    <p:sldMasterId id="2147483753" r:id="rId5"/>
  </p:sldMasterIdLst>
  <p:notesMasterIdLst>
    <p:notesMasterId r:id="rId58"/>
  </p:notesMasterIdLst>
  <p:sldIdLst>
    <p:sldId id="256" r:id="rId6"/>
    <p:sldId id="270" r:id="rId7"/>
    <p:sldId id="269" r:id="rId8"/>
    <p:sldId id="271" r:id="rId9"/>
    <p:sldId id="274" r:id="rId10"/>
    <p:sldId id="275" r:id="rId11"/>
    <p:sldId id="276" r:id="rId12"/>
    <p:sldId id="277" r:id="rId13"/>
    <p:sldId id="294" r:id="rId14"/>
    <p:sldId id="288" r:id="rId15"/>
    <p:sldId id="286" r:id="rId16"/>
    <p:sldId id="337" r:id="rId17"/>
    <p:sldId id="258" r:id="rId18"/>
    <p:sldId id="295" r:id="rId19"/>
    <p:sldId id="304" r:id="rId20"/>
    <p:sldId id="307" r:id="rId21"/>
    <p:sldId id="306" r:id="rId22"/>
    <p:sldId id="305" r:id="rId23"/>
    <p:sldId id="308" r:id="rId24"/>
    <p:sldId id="309" r:id="rId25"/>
    <p:sldId id="310" r:id="rId26"/>
    <p:sldId id="340" r:id="rId27"/>
    <p:sldId id="338" r:id="rId28"/>
    <p:sldId id="314" r:id="rId29"/>
    <p:sldId id="325" r:id="rId30"/>
    <p:sldId id="326" r:id="rId31"/>
    <p:sldId id="327" r:id="rId32"/>
    <p:sldId id="328" r:id="rId33"/>
    <p:sldId id="329" r:id="rId34"/>
    <p:sldId id="330" r:id="rId35"/>
    <p:sldId id="331" r:id="rId36"/>
    <p:sldId id="333" r:id="rId37"/>
    <p:sldId id="319" r:id="rId38"/>
    <p:sldId id="334" r:id="rId39"/>
    <p:sldId id="335" r:id="rId40"/>
    <p:sldId id="336" r:id="rId41"/>
    <p:sldId id="341" r:id="rId42"/>
    <p:sldId id="342" r:id="rId43"/>
    <p:sldId id="345" r:id="rId44"/>
    <p:sldId id="320" r:id="rId45"/>
    <p:sldId id="344" r:id="rId46"/>
    <p:sldId id="313" r:id="rId47"/>
    <p:sldId id="346" r:id="rId48"/>
    <p:sldId id="347" r:id="rId49"/>
    <p:sldId id="318" r:id="rId50"/>
    <p:sldId id="348" r:id="rId51"/>
    <p:sldId id="293" r:id="rId52"/>
    <p:sldId id="292" r:id="rId53"/>
    <p:sldId id="297" r:id="rId54"/>
    <p:sldId id="296" r:id="rId55"/>
    <p:sldId id="300" r:id="rId56"/>
    <p:sldId id="30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A62A6-C3EE-45BF-891D-9EE8953EA04D}" v="1" dt="2024-01-23T05:07:28.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1" d="100"/>
          <a:sy n="81" d="100"/>
        </p:scale>
        <p:origin x="70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1" Type="http://schemas.openxmlformats.org/officeDocument/2006/relationships/hyperlink" Target="https://www.ncbi.nlm.nih.gov/pmc/articles/PMC8702584/"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ncbi.nlm.nih.gov/pmc/articles/PMC870258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D9843-D92D-4423-AB34-313914A4161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A17FAA0-F3CF-494B-A179-208B61422F68}">
      <dgm:prSet/>
      <dgm:spPr/>
      <dgm:t>
        <a:bodyPr/>
        <a:lstStyle/>
        <a:p>
          <a:pPr>
            <a:lnSpc>
              <a:spcPct val="100000"/>
            </a:lnSpc>
          </a:pPr>
          <a:r>
            <a:rPr lang="en-US" dirty="0">
              <a:solidFill>
                <a:schemeClr val="bg1"/>
              </a:solidFill>
            </a:rPr>
            <a:t>Throwing a party for a group</a:t>
          </a:r>
        </a:p>
      </dgm:t>
    </dgm:pt>
    <dgm:pt modelId="{0D105CD9-0BEF-4E06-9E72-814EC4BCF7F9}" type="parTrans" cxnId="{A519B17F-6EE3-42BD-B823-E16232FD2F56}">
      <dgm:prSet/>
      <dgm:spPr/>
      <dgm:t>
        <a:bodyPr/>
        <a:lstStyle/>
        <a:p>
          <a:endParaRPr lang="en-US"/>
        </a:p>
      </dgm:t>
    </dgm:pt>
    <dgm:pt modelId="{80BEBA03-98ED-48F2-BAB8-98DFFFCEBBA1}" type="sibTrans" cxnId="{A519B17F-6EE3-42BD-B823-E16232FD2F56}">
      <dgm:prSet/>
      <dgm:spPr/>
      <dgm:t>
        <a:bodyPr/>
        <a:lstStyle/>
        <a:p>
          <a:endParaRPr lang="en-US"/>
        </a:p>
      </dgm:t>
    </dgm:pt>
    <dgm:pt modelId="{86C5BEB5-9106-49F1-9C59-78DF7A21DBA4}">
      <dgm:prSet/>
      <dgm:spPr/>
      <dgm:t>
        <a:bodyPr/>
        <a:lstStyle/>
        <a:p>
          <a:pPr>
            <a:lnSpc>
              <a:spcPct val="100000"/>
            </a:lnSpc>
          </a:pPr>
          <a:r>
            <a:rPr lang="en-US" dirty="0">
              <a:solidFill>
                <a:schemeClr val="bg1"/>
              </a:solidFill>
            </a:rPr>
            <a:t>Allowing all group attendees to receive gift card (unless goal is to attend group support, in which case this is a form of CM)</a:t>
          </a:r>
        </a:p>
      </dgm:t>
    </dgm:pt>
    <dgm:pt modelId="{ADFAFA12-003D-43D4-9F3C-AC3ACFF5F317}" type="parTrans" cxnId="{AB25ADFF-A15B-48B5-8685-2E75F581FC59}">
      <dgm:prSet/>
      <dgm:spPr/>
      <dgm:t>
        <a:bodyPr/>
        <a:lstStyle/>
        <a:p>
          <a:endParaRPr lang="en-US"/>
        </a:p>
      </dgm:t>
    </dgm:pt>
    <dgm:pt modelId="{B98A0EFA-90DB-49B3-89BF-E82AB09CE20D}" type="sibTrans" cxnId="{AB25ADFF-A15B-48B5-8685-2E75F581FC59}">
      <dgm:prSet/>
      <dgm:spPr/>
      <dgm:t>
        <a:bodyPr/>
        <a:lstStyle/>
        <a:p>
          <a:endParaRPr lang="en-US"/>
        </a:p>
      </dgm:t>
    </dgm:pt>
    <dgm:pt modelId="{200BC996-F79A-436E-AA20-76F434BE6409}">
      <dgm:prSet/>
      <dgm:spPr/>
      <dgm:t>
        <a:bodyPr/>
        <a:lstStyle/>
        <a:p>
          <a:pPr>
            <a:lnSpc>
              <a:spcPct val="100000"/>
            </a:lnSpc>
          </a:pPr>
          <a:r>
            <a:rPr lang="en-US" dirty="0">
              <a:solidFill>
                <a:schemeClr val="bg1"/>
              </a:solidFill>
            </a:rPr>
            <a:t>Providing food regardless of UDS results</a:t>
          </a:r>
        </a:p>
      </dgm:t>
    </dgm:pt>
    <dgm:pt modelId="{1CD3FFCB-4EF3-42DC-B1D6-580E3AF1EEE3}" type="parTrans" cxnId="{AAC12171-D5AF-4926-803D-32EC232A8B09}">
      <dgm:prSet/>
      <dgm:spPr/>
      <dgm:t>
        <a:bodyPr/>
        <a:lstStyle/>
        <a:p>
          <a:endParaRPr lang="en-US"/>
        </a:p>
      </dgm:t>
    </dgm:pt>
    <dgm:pt modelId="{09CCD3B5-DECD-480B-A4C4-262693C21ECD}" type="sibTrans" cxnId="{AAC12171-D5AF-4926-803D-32EC232A8B09}">
      <dgm:prSet/>
      <dgm:spPr/>
      <dgm:t>
        <a:bodyPr/>
        <a:lstStyle/>
        <a:p>
          <a:endParaRPr lang="en-US"/>
        </a:p>
      </dgm:t>
    </dgm:pt>
    <dgm:pt modelId="{655BF013-BDBE-4639-961E-FF623BFDB58B}">
      <dgm:prSet/>
      <dgm:spPr/>
      <dgm:t>
        <a:bodyPr/>
        <a:lstStyle/>
        <a:p>
          <a:pPr>
            <a:lnSpc>
              <a:spcPct val="100000"/>
            </a:lnSpc>
          </a:pPr>
          <a:r>
            <a:rPr lang="en-US" dirty="0">
              <a:solidFill>
                <a:schemeClr val="bg1"/>
              </a:solidFill>
            </a:rPr>
            <a:t>Certificates of achievement</a:t>
          </a:r>
        </a:p>
      </dgm:t>
    </dgm:pt>
    <dgm:pt modelId="{BA1CD0F8-50F9-419D-8F54-270349493D43}" type="parTrans" cxnId="{7B5D66D0-DAA7-4DEA-8FF9-851BC922DA14}">
      <dgm:prSet/>
      <dgm:spPr/>
      <dgm:t>
        <a:bodyPr/>
        <a:lstStyle/>
        <a:p>
          <a:endParaRPr lang="en-US"/>
        </a:p>
      </dgm:t>
    </dgm:pt>
    <dgm:pt modelId="{7051D52D-9246-4CA2-8A65-83D1281C8A38}" type="sibTrans" cxnId="{7B5D66D0-DAA7-4DEA-8FF9-851BC922DA14}">
      <dgm:prSet/>
      <dgm:spPr/>
      <dgm:t>
        <a:bodyPr/>
        <a:lstStyle/>
        <a:p>
          <a:endParaRPr lang="en-US"/>
        </a:p>
      </dgm:t>
    </dgm:pt>
    <dgm:pt modelId="{634225BC-ACB9-450C-8B75-B048F59A0FA5}" type="pres">
      <dgm:prSet presAssocID="{7DBD9843-D92D-4423-AB34-313914A41618}" presName="root" presStyleCnt="0">
        <dgm:presLayoutVars>
          <dgm:dir/>
          <dgm:resizeHandles val="exact"/>
        </dgm:presLayoutVars>
      </dgm:prSet>
      <dgm:spPr/>
    </dgm:pt>
    <dgm:pt modelId="{B6F482E9-0E9D-4C69-AAB1-55D32E8EA2D2}" type="pres">
      <dgm:prSet presAssocID="{4A17FAA0-F3CF-494B-A179-208B61422F68}" presName="compNode" presStyleCnt="0"/>
      <dgm:spPr/>
    </dgm:pt>
    <dgm:pt modelId="{25685B77-7F45-48AC-A21C-6B7A5E6E2867}" type="pres">
      <dgm:prSet presAssocID="{4A17FAA0-F3CF-494B-A179-208B61422F68}" presName="bgRect" presStyleLbl="bgShp" presStyleIdx="0" presStyleCnt="4"/>
      <dgm:spPr/>
    </dgm:pt>
    <dgm:pt modelId="{6DBB2812-6C7B-46A8-AA0E-744BA9E5589A}" type="pres">
      <dgm:prSet presAssocID="{4A17FAA0-F3CF-494B-A179-208B61422F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fetti Ball"/>
        </a:ext>
      </dgm:extLst>
    </dgm:pt>
    <dgm:pt modelId="{50D4D910-C9A4-4775-A0E0-1BAD611C1847}" type="pres">
      <dgm:prSet presAssocID="{4A17FAA0-F3CF-494B-A179-208B61422F68}" presName="spaceRect" presStyleCnt="0"/>
      <dgm:spPr/>
    </dgm:pt>
    <dgm:pt modelId="{CF918AA2-896C-49DA-833C-E5B521088CE2}" type="pres">
      <dgm:prSet presAssocID="{4A17FAA0-F3CF-494B-A179-208B61422F68}" presName="parTx" presStyleLbl="revTx" presStyleIdx="0" presStyleCnt="4">
        <dgm:presLayoutVars>
          <dgm:chMax val="0"/>
          <dgm:chPref val="0"/>
        </dgm:presLayoutVars>
      </dgm:prSet>
      <dgm:spPr/>
    </dgm:pt>
    <dgm:pt modelId="{1DDCA3AE-E412-4737-B662-7176FDED03A4}" type="pres">
      <dgm:prSet presAssocID="{80BEBA03-98ED-48F2-BAB8-98DFFFCEBBA1}" presName="sibTrans" presStyleCnt="0"/>
      <dgm:spPr/>
    </dgm:pt>
    <dgm:pt modelId="{141DB4AB-714D-4FCC-BC82-25C70CF7D41F}" type="pres">
      <dgm:prSet presAssocID="{86C5BEB5-9106-49F1-9C59-78DF7A21DBA4}" presName="compNode" presStyleCnt="0"/>
      <dgm:spPr/>
    </dgm:pt>
    <dgm:pt modelId="{8E46B266-EC7A-44DD-8FCB-2F6BCA601F72}" type="pres">
      <dgm:prSet presAssocID="{86C5BEB5-9106-49F1-9C59-78DF7A21DBA4}" presName="bgRect" presStyleLbl="bgShp" presStyleIdx="1" presStyleCnt="4"/>
      <dgm:spPr/>
    </dgm:pt>
    <dgm:pt modelId="{3DFB1C87-015C-43A3-95CE-5B1F9D6AFC1C}" type="pres">
      <dgm:prSet presAssocID="{86C5BEB5-9106-49F1-9C59-78DF7A21DBA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w"/>
        </a:ext>
      </dgm:extLst>
    </dgm:pt>
    <dgm:pt modelId="{69C5845B-824B-4A07-A7A2-3DE6CE7DF098}" type="pres">
      <dgm:prSet presAssocID="{86C5BEB5-9106-49F1-9C59-78DF7A21DBA4}" presName="spaceRect" presStyleCnt="0"/>
      <dgm:spPr/>
    </dgm:pt>
    <dgm:pt modelId="{0199096A-14CA-4107-96B5-DB314B1D7DD1}" type="pres">
      <dgm:prSet presAssocID="{86C5BEB5-9106-49F1-9C59-78DF7A21DBA4}" presName="parTx" presStyleLbl="revTx" presStyleIdx="1" presStyleCnt="4">
        <dgm:presLayoutVars>
          <dgm:chMax val="0"/>
          <dgm:chPref val="0"/>
        </dgm:presLayoutVars>
      </dgm:prSet>
      <dgm:spPr/>
    </dgm:pt>
    <dgm:pt modelId="{05ED1561-5D6C-4397-88F9-1D87DC916FFC}" type="pres">
      <dgm:prSet presAssocID="{B98A0EFA-90DB-49B3-89BF-E82AB09CE20D}" presName="sibTrans" presStyleCnt="0"/>
      <dgm:spPr/>
    </dgm:pt>
    <dgm:pt modelId="{C0F5855B-702C-4EB7-9CF6-01949B1C37A1}" type="pres">
      <dgm:prSet presAssocID="{200BC996-F79A-436E-AA20-76F434BE6409}" presName="compNode" presStyleCnt="0"/>
      <dgm:spPr/>
    </dgm:pt>
    <dgm:pt modelId="{2B07A5D6-1476-442B-AE57-5B62BC61EDA0}" type="pres">
      <dgm:prSet presAssocID="{200BC996-F79A-436E-AA20-76F434BE6409}" presName="bgRect" presStyleLbl="bgShp" presStyleIdx="2" presStyleCnt="4"/>
      <dgm:spPr/>
    </dgm:pt>
    <dgm:pt modelId="{F003D7D0-1516-47E6-8575-14B3221D1ACB}" type="pres">
      <dgm:prSet presAssocID="{200BC996-F79A-436E-AA20-76F434BE640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k and knife"/>
        </a:ext>
      </dgm:extLst>
    </dgm:pt>
    <dgm:pt modelId="{ECC1F7B9-D651-44A9-A8D6-143537EC4D8E}" type="pres">
      <dgm:prSet presAssocID="{200BC996-F79A-436E-AA20-76F434BE6409}" presName="spaceRect" presStyleCnt="0"/>
      <dgm:spPr/>
    </dgm:pt>
    <dgm:pt modelId="{24619243-FE9F-4A1F-8797-70A23696EB3A}" type="pres">
      <dgm:prSet presAssocID="{200BC996-F79A-436E-AA20-76F434BE6409}" presName="parTx" presStyleLbl="revTx" presStyleIdx="2" presStyleCnt="4">
        <dgm:presLayoutVars>
          <dgm:chMax val="0"/>
          <dgm:chPref val="0"/>
        </dgm:presLayoutVars>
      </dgm:prSet>
      <dgm:spPr/>
    </dgm:pt>
    <dgm:pt modelId="{DD164B37-8B7D-40FA-AB65-9A9BBEB1A2C7}" type="pres">
      <dgm:prSet presAssocID="{09CCD3B5-DECD-480B-A4C4-262693C21ECD}" presName="sibTrans" presStyleCnt="0"/>
      <dgm:spPr/>
    </dgm:pt>
    <dgm:pt modelId="{3EF9EBD9-62E2-40DB-BC0C-C4BA0F4E15E7}" type="pres">
      <dgm:prSet presAssocID="{655BF013-BDBE-4639-961E-FF623BFDB58B}" presName="compNode" presStyleCnt="0"/>
      <dgm:spPr/>
    </dgm:pt>
    <dgm:pt modelId="{6E5FC040-246A-4FF5-86AF-C0ED5E193419}" type="pres">
      <dgm:prSet presAssocID="{655BF013-BDBE-4639-961E-FF623BFDB58B}" presName="bgRect" presStyleLbl="bgShp" presStyleIdx="3" presStyleCnt="4"/>
      <dgm:spPr/>
    </dgm:pt>
    <dgm:pt modelId="{351A01F5-8638-4F89-B5A0-2D8AB83B1344}" type="pres">
      <dgm:prSet presAssocID="{655BF013-BDBE-4639-961E-FF623BFDB5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a:ext>
      </dgm:extLst>
    </dgm:pt>
    <dgm:pt modelId="{470BB4AB-E73F-4D3E-8DBE-826B4D87AAD3}" type="pres">
      <dgm:prSet presAssocID="{655BF013-BDBE-4639-961E-FF623BFDB58B}" presName="spaceRect" presStyleCnt="0"/>
      <dgm:spPr/>
    </dgm:pt>
    <dgm:pt modelId="{37218352-1623-47E6-BFB3-2370BF39DB5C}" type="pres">
      <dgm:prSet presAssocID="{655BF013-BDBE-4639-961E-FF623BFDB58B}" presName="parTx" presStyleLbl="revTx" presStyleIdx="3" presStyleCnt="4">
        <dgm:presLayoutVars>
          <dgm:chMax val="0"/>
          <dgm:chPref val="0"/>
        </dgm:presLayoutVars>
      </dgm:prSet>
      <dgm:spPr/>
    </dgm:pt>
  </dgm:ptLst>
  <dgm:cxnLst>
    <dgm:cxn modelId="{EAB41F5D-797A-4516-8A11-020F495DC055}" type="presOf" srcId="{4A17FAA0-F3CF-494B-A179-208B61422F68}" destId="{CF918AA2-896C-49DA-833C-E5B521088CE2}" srcOrd="0" destOrd="0" presId="urn:microsoft.com/office/officeart/2018/2/layout/IconVerticalSolidList"/>
    <dgm:cxn modelId="{C1757E62-C769-4BB7-99D5-445E4926AA5A}" type="presOf" srcId="{7DBD9843-D92D-4423-AB34-313914A41618}" destId="{634225BC-ACB9-450C-8B75-B048F59A0FA5}" srcOrd="0" destOrd="0" presId="urn:microsoft.com/office/officeart/2018/2/layout/IconVerticalSolidList"/>
    <dgm:cxn modelId="{AAC12171-D5AF-4926-803D-32EC232A8B09}" srcId="{7DBD9843-D92D-4423-AB34-313914A41618}" destId="{200BC996-F79A-436E-AA20-76F434BE6409}" srcOrd="2" destOrd="0" parTransId="{1CD3FFCB-4EF3-42DC-B1D6-580E3AF1EEE3}" sibTransId="{09CCD3B5-DECD-480B-A4C4-262693C21ECD}"/>
    <dgm:cxn modelId="{A519B17F-6EE3-42BD-B823-E16232FD2F56}" srcId="{7DBD9843-D92D-4423-AB34-313914A41618}" destId="{4A17FAA0-F3CF-494B-A179-208B61422F68}" srcOrd="0" destOrd="0" parTransId="{0D105CD9-0BEF-4E06-9E72-814EC4BCF7F9}" sibTransId="{80BEBA03-98ED-48F2-BAB8-98DFFFCEBBA1}"/>
    <dgm:cxn modelId="{B98E0AC3-16A4-461C-A953-B8C52824DB22}" type="presOf" srcId="{200BC996-F79A-436E-AA20-76F434BE6409}" destId="{24619243-FE9F-4A1F-8797-70A23696EB3A}" srcOrd="0" destOrd="0" presId="urn:microsoft.com/office/officeart/2018/2/layout/IconVerticalSolidList"/>
    <dgm:cxn modelId="{DB5D9ACB-8CE3-4CEB-A5B2-64BCE972DAC7}" type="presOf" srcId="{655BF013-BDBE-4639-961E-FF623BFDB58B}" destId="{37218352-1623-47E6-BFB3-2370BF39DB5C}" srcOrd="0" destOrd="0" presId="urn:microsoft.com/office/officeart/2018/2/layout/IconVerticalSolidList"/>
    <dgm:cxn modelId="{7B5D66D0-DAA7-4DEA-8FF9-851BC922DA14}" srcId="{7DBD9843-D92D-4423-AB34-313914A41618}" destId="{655BF013-BDBE-4639-961E-FF623BFDB58B}" srcOrd="3" destOrd="0" parTransId="{BA1CD0F8-50F9-419D-8F54-270349493D43}" sibTransId="{7051D52D-9246-4CA2-8A65-83D1281C8A38}"/>
    <dgm:cxn modelId="{537D43F9-EC94-46C7-8964-97BE7C2A1B8A}" type="presOf" srcId="{86C5BEB5-9106-49F1-9C59-78DF7A21DBA4}" destId="{0199096A-14CA-4107-96B5-DB314B1D7DD1}" srcOrd="0" destOrd="0" presId="urn:microsoft.com/office/officeart/2018/2/layout/IconVerticalSolidList"/>
    <dgm:cxn modelId="{AB25ADFF-A15B-48B5-8685-2E75F581FC59}" srcId="{7DBD9843-D92D-4423-AB34-313914A41618}" destId="{86C5BEB5-9106-49F1-9C59-78DF7A21DBA4}" srcOrd="1" destOrd="0" parTransId="{ADFAFA12-003D-43D4-9F3C-AC3ACFF5F317}" sibTransId="{B98A0EFA-90DB-49B3-89BF-E82AB09CE20D}"/>
    <dgm:cxn modelId="{E4F25E31-2229-4A74-8DB7-890947781FAA}" type="presParOf" srcId="{634225BC-ACB9-450C-8B75-B048F59A0FA5}" destId="{B6F482E9-0E9D-4C69-AAB1-55D32E8EA2D2}" srcOrd="0" destOrd="0" presId="urn:microsoft.com/office/officeart/2018/2/layout/IconVerticalSolidList"/>
    <dgm:cxn modelId="{7F82EC62-809E-437B-805B-A4BCE6D3D0A0}" type="presParOf" srcId="{B6F482E9-0E9D-4C69-AAB1-55D32E8EA2D2}" destId="{25685B77-7F45-48AC-A21C-6B7A5E6E2867}" srcOrd="0" destOrd="0" presId="urn:microsoft.com/office/officeart/2018/2/layout/IconVerticalSolidList"/>
    <dgm:cxn modelId="{A30C8B4A-53AC-4679-8397-17DB54B48FA5}" type="presParOf" srcId="{B6F482E9-0E9D-4C69-AAB1-55D32E8EA2D2}" destId="{6DBB2812-6C7B-46A8-AA0E-744BA9E5589A}" srcOrd="1" destOrd="0" presId="urn:microsoft.com/office/officeart/2018/2/layout/IconVerticalSolidList"/>
    <dgm:cxn modelId="{B25B09E5-D8D4-4A8F-B300-2E0E2D104A1B}" type="presParOf" srcId="{B6F482E9-0E9D-4C69-AAB1-55D32E8EA2D2}" destId="{50D4D910-C9A4-4775-A0E0-1BAD611C1847}" srcOrd="2" destOrd="0" presId="urn:microsoft.com/office/officeart/2018/2/layout/IconVerticalSolidList"/>
    <dgm:cxn modelId="{E746791D-FC64-4A37-A049-D608269C7DE9}" type="presParOf" srcId="{B6F482E9-0E9D-4C69-AAB1-55D32E8EA2D2}" destId="{CF918AA2-896C-49DA-833C-E5B521088CE2}" srcOrd="3" destOrd="0" presId="urn:microsoft.com/office/officeart/2018/2/layout/IconVerticalSolidList"/>
    <dgm:cxn modelId="{004B988A-E970-4A30-98A5-661B76B3B6DF}" type="presParOf" srcId="{634225BC-ACB9-450C-8B75-B048F59A0FA5}" destId="{1DDCA3AE-E412-4737-B662-7176FDED03A4}" srcOrd="1" destOrd="0" presId="urn:microsoft.com/office/officeart/2018/2/layout/IconVerticalSolidList"/>
    <dgm:cxn modelId="{305E9FFC-6B44-4FAA-ADFF-0A13AB3F1702}" type="presParOf" srcId="{634225BC-ACB9-450C-8B75-B048F59A0FA5}" destId="{141DB4AB-714D-4FCC-BC82-25C70CF7D41F}" srcOrd="2" destOrd="0" presId="urn:microsoft.com/office/officeart/2018/2/layout/IconVerticalSolidList"/>
    <dgm:cxn modelId="{C160930E-8066-4EE2-868D-AC67838271BF}" type="presParOf" srcId="{141DB4AB-714D-4FCC-BC82-25C70CF7D41F}" destId="{8E46B266-EC7A-44DD-8FCB-2F6BCA601F72}" srcOrd="0" destOrd="0" presId="urn:microsoft.com/office/officeart/2018/2/layout/IconVerticalSolidList"/>
    <dgm:cxn modelId="{295FC53D-9661-4697-BC5C-C81A0F2BBE19}" type="presParOf" srcId="{141DB4AB-714D-4FCC-BC82-25C70CF7D41F}" destId="{3DFB1C87-015C-43A3-95CE-5B1F9D6AFC1C}" srcOrd="1" destOrd="0" presId="urn:microsoft.com/office/officeart/2018/2/layout/IconVerticalSolidList"/>
    <dgm:cxn modelId="{FEA21DD6-106C-4DD3-B696-11A5701601E0}" type="presParOf" srcId="{141DB4AB-714D-4FCC-BC82-25C70CF7D41F}" destId="{69C5845B-824B-4A07-A7A2-3DE6CE7DF098}" srcOrd="2" destOrd="0" presId="urn:microsoft.com/office/officeart/2018/2/layout/IconVerticalSolidList"/>
    <dgm:cxn modelId="{714D88B7-DA8B-474E-9C24-04166A07390A}" type="presParOf" srcId="{141DB4AB-714D-4FCC-BC82-25C70CF7D41F}" destId="{0199096A-14CA-4107-96B5-DB314B1D7DD1}" srcOrd="3" destOrd="0" presId="urn:microsoft.com/office/officeart/2018/2/layout/IconVerticalSolidList"/>
    <dgm:cxn modelId="{BF923464-53D9-4578-BFE8-6949BE14E0A7}" type="presParOf" srcId="{634225BC-ACB9-450C-8B75-B048F59A0FA5}" destId="{05ED1561-5D6C-4397-88F9-1D87DC916FFC}" srcOrd="3" destOrd="0" presId="urn:microsoft.com/office/officeart/2018/2/layout/IconVerticalSolidList"/>
    <dgm:cxn modelId="{03516EAC-D6C6-444E-A29B-4592B71CFF0B}" type="presParOf" srcId="{634225BC-ACB9-450C-8B75-B048F59A0FA5}" destId="{C0F5855B-702C-4EB7-9CF6-01949B1C37A1}" srcOrd="4" destOrd="0" presId="urn:microsoft.com/office/officeart/2018/2/layout/IconVerticalSolidList"/>
    <dgm:cxn modelId="{5889588D-3694-4BC2-AF51-7EC2E76C135E}" type="presParOf" srcId="{C0F5855B-702C-4EB7-9CF6-01949B1C37A1}" destId="{2B07A5D6-1476-442B-AE57-5B62BC61EDA0}" srcOrd="0" destOrd="0" presId="urn:microsoft.com/office/officeart/2018/2/layout/IconVerticalSolidList"/>
    <dgm:cxn modelId="{79CAA5C1-BB26-486B-A308-49B37C651414}" type="presParOf" srcId="{C0F5855B-702C-4EB7-9CF6-01949B1C37A1}" destId="{F003D7D0-1516-47E6-8575-14B3221D1ACB}" srcOrd="1" destOrd="0" presId="urn:microsoft.com/office/officeart/2018/2/layout/IconVerticalSolidList"/>
    <dgm:cxn modelId="{ED654802-5475-4BBA-869C-52E0AC29E652}" type="presParOf" srcId="{C0F5855B-702C-4EB7-9CF6-01949B1C37A1}" destId="{ECC1F7B9-D651-44A9-A8D6-143537EC4D8E}" srcOrd="2" destOrd="0" presId="urn:microsoft.com/office/officeart/2018/2/layout/IconVerticalSolidList"/>
    <dgm:cxn modelId="{C3A7ECAC-8FA4-4F5C-832B-6EE71E2DC8A6}" type="presParOf" srcId="{C0F5855B-702C-4EB7-9CF6-01949B1C37A1}" destId="{24619243-FE9F-4A1F-8797-70A23696EB3A}" srcOrd="3" destOrd="0" presId="urn:microsoft.com/office/officeart/2018/2/layout/IconVerticalSolidList"/>
    <dgm:cxn modelId="{8B4A221A-C4A4-4375-BE88-61CDB9AB1E02}" type="presParOf" srcId="{634225BC-ACB9-450C-8B75-B048F59A0FA5}" destId="{DD164B37-8B7D-40FA-AB65-9A9BBEB1A2C7}" srcOrd="5" destOrd="0" presId="urn:microsoft.com/office/officeart/2018/2/layout/IconVerticalSolidList"/>
    <dgm:cxn modelId="{063D1847-22FD-4FF2-A3F1-AC8D9F938FBC}" type="presParOf" srcId="{634225BC-ACB9-450C-8B75-B048F59A0FA5}" destId="{3EF9EBD9-62E2-40DB-BC0C-C4BA0F4E15E7}" srcOrd="6" destOrd="0" presId="urn:microsoft.com/office/officeart/2018/2/layout/IconVerticalSolidList"/>
    <dgm:cxn modelId="{655F6DA1-BAA6-4271-9A1C-B3A8298EE7CF}" type="presParOf" srcId="{3EF9EBD9-62E2-40DB-BC0C-C4BA0F4E15E7}" destId="{6E5FC040-246A-4FF5-86AF-C0ED5E193419}" srcOrd="0" destOrd="0" presId="urn:microsoft.com/office/officeart/2018/2/layout/IconVerticalSolidList"/>
    <dgm:cxn modelId="{9DF7FCFA-187F-4659-B156-780B7DCA7EC5}" type="presParOf" srcId="{3EF9EBD9-62E2-40DB-BC0C-C4BA0F4E15E7}" destId="{351A01F5-8638-4F89-B5A0-2D8AB83B1344}" srcOrd="1" destOrd="0" presId="urn:microsoft.com/office/officeart/2018/2/layout/IconVerticalSolidList"/>
    <dgm:cxn modelId="{BD9611FC-B556-4E26-9A32-C491E32869A7}" type="presParOf" srcId="{3EF9EBD9-62E2-40DB-BC0C-C4BA0F4E15E7}" destId="{470BB4AB-E73F-4D3E-8DBE-826B4D87AAD3}" srcOrd="2" destOrd="0" presId="urn:microsoft.com/office/officeart/2018/2/layout/IconVerticalSolidList"/>
    <dgm:cxn modelId="{7BEB0EEA-137D-4EE4-BED0-FE709B8CD8EE}" type="presParOf" srcId="{3EF9EBD9-62E2-40DB-BC0C-C4BA0F4E15E7}" destId="{37218352-1623-47E6-BFB3-2370BF39DB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75BFD5-F06F-4B1B-ADF1-6591ADD53F9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8CD46AB7-0E6B-47CD-8E16-A734481E0E11}">
      <dgm:prSet/>
      <dgm:spPr/>
      <dgm:t>
        <a:bodyPr/>
        <a:lstStyle/>
        <a:p>
          <a:r>
            <a:rPr lang="en-US" b="1" i="0"/>
            <a:t>CM is the most effective treatment to quit stimulant drugs </a:t>
          </a:r>
          <a:r>
            <a:rPr lang="en-US" b="0" i="0"/>
            <a:t>(AshaRani et al., 2020: Bentzley</a:t>
          </a:r>
          <a:r>
            <a:rPr lang="en-US" b="0"/>
            <a:t>, et al., 2021</a:t>
          </a:r>
          <a:r>
            <a:rPr lang="en-US"/>
            <a:t>)</a:t>
          </a:r>
          <a:endParaRPr lang="en-US" dirty="0"/>
        </a:p>
      </dgm:t>
    </dgm:pt>
    <dgm:pt modelId="{72B075EB-6B87-4312-B6E7-17A2F8BEBC59}" type="parTrans" cxnId="{4E897113-E945-47F7-B023-31D8DFBACCF9}">
      <dgm:prSet/>
      <dgm:spPr/>
      <dgm:t>
        <a:bodyPr/>
        <a:lstStyle/>
        <a:p>
          <a:endParaRPr lang="en-US"/>
        </a:p>
      </dgm:t>
    </dgm:pt>
    <dgm:pt modelId="{9B434E87-5889-4B99-B712-346B66B4A52F}" type="sibTrans" cxnId="{4E897113-E945-47F7-B023-31D8DFBACCF9}">
      <dgm:prSet/>
      <dgm:spPr/>
      <dgm:t>
        <a:bodyPr/>
        <a:lstStyle/>
        <a:p>
          <a:endParaRPr lang="en-US"/>
        </a:p>
      </dgm:t>
    </dgm:pt>
    <dgm:pt modelId="{F172BF67-4923-4B8B-8274-0E0024BC1A29}">
      <dgm:prSet/>
      <dgm:spPr/>
      <dgm:t>
        <a:bodyPr/>
        <a:lstStyle/>
        <a:p>
          <a:r>
            <a:rPr lang="en-US" b="1"/>
            <a:t>CM </a:t>
          </a:r>
          <a:r>
            <a:rPr lang="en-US" b="1" i="0"/>
            <a:t>promotes abstinence post-treatment</a:t>
          </a:r>
          <a:r>
            <a:rPr lang="en-US" b="0" i="0"/>
            <a:t> (</a:t>
          </a:r>
          <a:r>
            <a:rPr lang="en-US" b="0" i="0" u="sng">
              <a:hlinkClick xmlns:r="http://schemas.openxmlformats.org/officeDocument/2006/relationships" r:id="rId1">
                <a:extLst>
                  <a:ext uri="{A12FA001-AC4F-418D-AE19-62706E023703}">
                    <ahyp:hlinkClr xmlns:ahyp="http://schemas.microsoft.com/office/drawing/2018/hyperlinkcolor" val="tx"/>
                  </a:ext>
                </a:extLst>
              </a:hlinkClick>
            </a:rPr>
            <a:t>Lussier et al., 2006</a:t>
          </a:r>
          <a:r>
            <a:rPr lang="en-US" b="0" i="0"/>
            <a:t>; </a:t>
          </a:r>
          <a:r>
            <a:rPr lang="en-US" b="0" i="0" u="sng">
              <a:hlinkClick xmlns:r="http://schemas.openxmlformats.org/officeDocument/2006/relationships" r:id="rId1">
                <a:extLst>
                  <a:ext uri="{A12FA001-AC4F-418D-AE19-62706E023703}">
                    <ahyp:hlinkClr xmlns:ahyp="http://schemas.microsoft.com/office/drawing/2018/hyperlinkcolor" val="tx"/>
                  </a:ext>
                </a:extLst>
              </a:hlinkClick>
            </a:rPr>
            <a:t>Prendergast et al., 2006</a:t>
          </a:r>
          <a:r>
            <a:rPr lang="en-US" b="0" i="0"/>
            <a:t>). </a:t>
          </a:r>
          <a:endParaRPr lang="en-US" dirty="0"/>
        </a:p>
      </dgm:t>
    </dgm:pt>
    <dgm:pt modelId="{FB712AD2-0C02-4980-914B-E0B1CBA0A3BA}" type="parTrans" cxnId="{E8E347B5-F825-4EA0-B5D0-6920E0A1A909}">
      <dgm:prSet/>
      <dgm:spPr/>
      <dgm:t>
        <a:bodyPr/>
        <a:lstStyle/>
        <a:p>
          <a:endParaRPr lang="en-US"/>
        </a:p>
      </dgm:t>
    </dgm:pt>
    <dgm:pt modelId="{60862466-F217-4B4D-8877-A9B0F0B64519}" type="sibTrans" cxnId="{E8E347B5-F825-4EA0-B5D0-6920E0A1A909}">
      <dgm:prSet/>
      <dgm:spPr/>
      <dgm:t>
        <a:bodyPr/>
        <a:lstStyle/>
        <a:p>
          <a:endParaRPr lang="en-US"/>
        </a:p>
      </dgm:t>
    </dgm:pt>
    <dgm:pt modelId="{99004FEA-573F-4921-A1D3-2C9EF7105EF3}">
      <dgm:prSet/>
      <dgm:spPr/>
      <dgm:t>
        <a:bodyPr/>
        <a:lstStyle/>
        <a:p>
          <a:r>
            <a:rPr lang="en-US" b="1" i="0" dirty="0"/>
            <a:t>Up to one year of benefit on drug abstinence post- CM, better than CBT</a:t>
          </a:r>
          <a:r>
            <a:rPr lang="en-US" b="0" i="0" dirty="0"/>
            <a:t> (</a:t>
          </a:r>
          <a:r>
            <a:rPr lang="en-US" b="0" i="0" u="sng" dirty="0" err="1">
              <a:hlinkClick xmlns:r="http://schemas.openxmlformats.org/officeDocument/2006/relationships" r:id="rId1">
                <a:extLst>
                  <a:ext uri="{A12FA001-AC4F-418D-AE19-62706E023703}">
                    <ahyp:hlinkClr xmlns:ahyp="http://schemas.microsoft.com/office/drawing/2018/hyperlinkcolor" val="tx"/>
                  </a:ext>
                </a:extLst>
              </a:hlinkClick>
            </a:rPr>
            <a:t>Ginley</a:t>
          </a:r>
          <a:r>
            <a:rPr lang="en-US" b="0" i="0" u="sng" dirty="0">
              <a:hlinkClick xmlns:r="http://schemas.openxmlformats.org/officeDocument/2006/relationships" r:id="rId1">
                <a:extLst>
                  <a:ext uri="{A12FA001-AC4F-418D-AE19-62706E023703}">
                    <ahyp:hlinkClr xmlns:ahyp="http://schemas.microsoft.com/office/drawing/2018/hyperlinkcolor" val="tx"/>
                  </a:ext>
                </a:extLst>
              </a:hlinkClick>
            </a:rPr>
            <a:t> et al., 2021</a:t>
          </a:r>
          <a:r>
            <a:rPr lang="en-US" b="0" i="0" dirty="0"/>
            <a:t>).</a:t>
          </a:r>
          <a:endParaRPr lang="en-US" dirty="0"/>
        </a:p>
      </dgm:t>
    </dgm:pt>
    <dgm:pt modelId="{8A519850-5A47-48CF-8BC8-0C307D3F3A7E}" type="parTrans" cxnId="{70D18D7B-D46A-4981-8F86-1395536A7BB8}">
      <dgm:prSet/>
      <dgm:spPr/>
      <dgm:t>
        <a:bodyPr/>
        <a:lstStyle/>
        <a:p>
          <a:endParaRPr lang="en-US"/>
        </a:p>
      </dgm:t>
    </dgm:pt>
    <dgm:pt modelId="{56381500-C215-4A86-9598-46F378533CC4}" type="sibTrans" cxnId="{70D18D7B-D46A-4981-8F86-1395536A7BB8}">
      <dgm:prSet/>
      <dgm:spPr/>
      <dgm:t>
        <a:bodyPr/>
        <a:lstStyle/>
        <a:p>
          <a:endParaRPr lang="en-US"/>
        </a:p>
      </dgm:t>
    </dgm:pt>
    <dgm:pt modelId="{05C54D5E-0FF0-4DA7-9986-DCF95C406ADC}">
      <dgm:prSet/>
      <dgm:spPr/>
      <dgm:t>
        <a:bodyPr/>
        <a:lstStyle/>
        <a:p>
          <a:r>
            <a:rPr lang="en-US" b="1" i="0"/>
            <a:t>Research has observed larger effects when the CM protocol reinforces a target behavior immediately, at larger magnitudes, more frequently, and on escalating schedules </a:t>
          </a:r>
          <a:r>
            <a:rPr lang="en-US" b="0" i="0"/>
            <a:t>(</a:t>
          </a:r>
          <a:r>
            <a:rPr lang="en-US" b="0" i="0" u="sng">
              <a:hlinkClick xmlns:r="http://schemas.openxmlformats.org/officeDocument/2006/relationships" r:id="rId1">
                <a:extLst>
                  <a:ext uri="{A12FA001-AC4F-418D-AE19-62706E023703}">
                    <ahyp:hlinkClr xmlns:ahyp="http://schemas.microsoft.com/office/drawing/2018/hyperlinkcolor" val="tx"/>
                  </a:ext>
                </a:extLst>
              </a:hlinkClick>
            </a:rPr>
            <a:t>Griffith et al., 2000</a:t>
          </a:r>
          <a:r>
            <a:rPr lang="en-US" b="0" i="0"/>
            <a:t>; </a:t>
          </a:r>
          <a:r>
            <a:rPr lang="en-US" b="0" i="0" u="sng">
              <a:hlinkClick xmlns:r="http://schemas.openxmlformats.org/officeDocument/2006/relationships" r:id="rId1">
                <a:extLst>
                  <a:ext uri="{A12FA001-AC4F-418D-AE19-62706E023703}">
                    <ahyp:hlinkClr xmlns:ahyp="http://schemas.microsoft.com/office/drawing/2018/hyperlinkcolor" val="tx"/>
                  </a:ext>
                </a:extLst>
              </a:hlinkClick>
            </a:rPr>
            <a:t>Lussier et al., 2006</a:t>
          </a:r>
          <a:r>
            <a:rPr lang="en-US" b="0" i="0"/>
            <a:t>; </a:t>
          </a:r>
          <a:r>
            <a:rPr lang="en-US" b="0" i="0" u="sng">
              <a:hlinkClick xmlns:r="http://schemas.openxmlformats.org/officeDocument/2006/relationships" r:id="rId1">
                <a:extLst>
                  <a:ext uri="{A12FA001-AC4F-418D-AE19-62706E023703}">
                    <ahyp:hlinkClr xmlns:ahyp="http://schemas.microsoft.com/office/drawing/2018/hyperlinkcolor" val="tx"/>
                  </a:ext>
                </a:extLst>
              </a:hlinkClick>
            </a:rPr>
            <a:t>Roll et al., 1996</a:t>
          </a:r>
          <a:r>
            <a:rPr lang="en-US" b="0" i="0"/>
            <a:t>).</a:t>
          </a:r>
          <a:endParaRPr lang="en-US" dirty="0"/>
        </a:p>
      </dgm:t>
    </dgm:pt>
    <dgm:pt modelId="{CA183B8F-7369-47A6-886A-A0140EBD30B9}" type="parTrans" cxnId="{6FEBD518-9D80-4042-B343-E3CEACCE40DB}">
      <dgm:prSet/>
      <dgm:spPr/>
      <dgm:t>
        <a:bodyPr/>
        <a:lstStyle/>
        <a:p>
          <a:endParaRPr lang="en-US"/>
        </a:p>
      </dgm:t>
    </dgm:pt>
    <dgm:pt modelId="{A37A9863-8D1A-44F9-8476-B9CCB642339A}" type="sibTrans" cxnId="{6FEBD518-9D80-4042-B343-E3CEACCE40DB}">
      <dgm:prSet/>
      <dgm:spPr/>
      <dgm:t>
        <a:bodyPr/>
        <a:lstStyle/>
        <a:p>
          <a:endParaRPr lang="en-US"/>
        </a:p>
      </dgm:t>
    </dgm:pt>
    <dgm:pt modelId="{DD07740B-0616-487C-ABC5-09B53DB0826E}">
      <dgm:prSet/>
      <dgm:spPr/>
      <dgm:t>
        <a:bodyPr/>
        <a:lstStyle/>
        <a:p>
          <a:r>
            <a:rPr lang="en-US" b="1" i="0"/>
            <a:t>CM can also be used to improve</a:t>
          </a:r>
          <a:r>
            <a:rPr lang="en-US" b="1"/>
            <a:t> </a:t>
          </a:r>
          <a:r>
            <a:rPr lang="en-US" b="1" i="0"/>
            <a:t>treatment attendance </a:t>
          </a:r>
          <a:r>
            <a:rPr lang="en-US" b="0" i="0"/>
            <a:t>(</a:t>
          </a:r>
          <a:r>
            <a:rPr lang="en-US" b="0" i="0" u="sng">
              <a:hlinkClick xmlns:r="http://schemas.openxmlformats.org/officeDocument/2006/relationships" r:id="rId1">
                <a:extLst>
                  <a:ext uri="{A12FA001-AC4F-418D-AE19-62706E023703}">
                    <ahyp:hlinkClr xmlns:ahyp="http://schemas.microsoft.com/office/drawing/2018/hyperlinkcolor" val="tx"/>
                  </a:ext>
                </a:extLst>
              </a:hlinkClick>
            </a:rPr>
            <a:t>Alessi et al., 2007</a:t>
          </a:r>
          <a:r>
            <a:rPr lang="en-US" b="0" i="0"/>
            <a:t>; </a:t>
          </a:r>
          <a:r>
            <a:rPr lang="en-US" b="0" i="0" u="sng">
              <a:hlinkClick xmlns:r="http://schemas.openxmlformats.org/officeDocument/2006/relationships" r:id="rId1">
                <a:extLst>
                  <a:ext uri="{A12FA001-AC4F-418D-AE19-62706E023703}">
                    <ahyp:hlinkClr xmlns:ahyp="http://schemas.microsoft.com/office/drawing/2018/hyperlinkcolor" val="tx"/>
                  </a:ext>
                </a:extLst>
              </a:hlinkClick>
            </a:rPr>
            <a:t>Petry et al., 2012b</a:t>
          </a:r>
          <a:r>
            <a:rPr lang="en-US" b="0" i="0"/>
            <a:t>; </a:t>
          </a:r>
          <a:r>
            <a:rPr lang="en-US" b="0" i="0" u="sng">
              <a:hlinkClick xmlns:r="http://schemas.openxmlformats.org/officeDocument/2006/relationships" r:id="rId1">
                <a:extLst>
                  <a:ext uri="{A12FA001-AC4F-418D-AE19-62706E023703}">
                    <ahyp:hlinkClr xmlns:ahyp="http://schemas.microsoft.com/office/drawing/2018/hyperlinkcolor" val="tx"/>
                  </a:ext>
                </a:extLst>
              </a:hlinkClick>
            </a:rPr>
            <a:t>Petry et al., 2018</a:t>
          </a:r>
          <a:r>
            <a:rPr lang="en-US" b="0" i="0"/>
            <a:t>).</a:t>
          </a:r>
          <a:endParaRPr lang="en-US" dirty="0"/>
        </a:p>
      </dgm:t>
    </dgm:pt>
    <dgm:pt modelId="{6E9FB31E-B114-4467-A732-85EC5E0D97CD}" type="parTrans" cxnId="{72F1C5AB-7158-4522-806B-19242C9DC8CA}">
      <dgm:prSet/>
      <dgm:spPr/>
      <dgm:t>
        <a:bodyPr/>
        <a:lstStyle/>
        <a:p>
          <a:endParaRPr lang="en-US"/>
        </a:p>
      </dgm:t>
    </dgm:pt>
    <dgm:pt modelId="{4F8AD3C1-5E42-4484-8D46-84C7A04325C2}" type="sibTrans" cxnId="{72F1C5AB-7158-4522-806B-19242C9DC8CA}">
      <dgm:prSet/>
      <dgm:spPr/>
      <dgm:t>
        <a:bodyPr/>
        <a:lstStyle/>
        <a:p>
          <a:endParaRPr lang="en-US"/>
        </a:p>
      </dgm:t>
    </dgm:pt>
    <dgm:pt modelId="{3786EEFD-1A11-40FD-9FC0-2B3DBF1CB725}">
      <dgm:prSet/>
      <dgm:spPr/>
      <dgm:t>
        <a:bodyPr/>
        <a:lstStyle/>
        <a:p>
          <a:r>
            <a:rPr lang="en-US" b="1"/>
            <a:t>CM has higher retention rates than other StimUD treatments </a:t>
          </a:r>
          <a:r>
            <a:rPr lang="en-US"/>
            <a:t>(</a:t>
          </a:r>
          <a:r>
            <a:rPr lang="en-US" b="0"/>
            <a:t>Higgins et al., 1994</a:t>
          </a:r>
          <a:r>
            <a:rPr lang="en-US"/>
            <a:t>)</a:t>
          </a:r>
          <a:endParaRPr lang="en-US" dirty="0"/>
        </a:p>
      </dgm:t>
    </dgm:pt>
    <dgm:pt modelId="{51A6A82B-430C-4617-8E94-B782F673A7EF}" type="parTrans" cxnId="{EA48DEC4-0F97-431F-8A51-BCC3235EF8DA}">
      <dgm:prSet/>
      <dgm:spPr/>
      <dgm:t>
        <a:bodyPr/>
        <a:lstStyle/>
        <a:p>
          <a:endParaRPr lang="en-US"/>
        </a:p>
      </dgm:t>
    </dgm:pt>
    <dgm:pt modelId="{6C26A0E2-8C61-477C-A5B9-3FF456DAAB55}" type="sibTrans" cxnId="{EA48DEC4-0F97-431F-8A51-BCC3235EF8DA}">
      <dgm:prSet/>
      <dgm:spPr/>
      <dgm:t>
        <a:bodyPr/>
        <a:lstStyle/>
        <a:p>
          <a:endParaRPr lang="en-US"/>
        </a:p>
      </dgm:t>
    </dgm:pt>
    <dgm:pt modelId="{25442185-D38C-4E6B-9E28-6ED46B6CB6EC}">
      <dgm:prSet/>
      <dgm:spPr/>
      <dgm:t>
        <a:bodyPr/>
        <a:lstStyle/>
        <a:p>
          <a:r>
            <a:rPr lang="en-US" b="1"/>
            <a:t>CM is cost effective </a:t>
          </a:r>
          <a:r>
            <a:rPr lang="en-US"/>
            <a:t>(</a:t>
          </a:r>
          <a:r>
            <a:rPr lang="en-US" b="0"/>
            <a:t>Olmstead &amp; Petry, 2009</a:t>
          </a:r>
          <a:r>
            <a:rPr lang="en-US"/>
            <a:t>)</a:t>
          </a:r>
          <a:endParaRPr lang="en-US" dirty="0"/>
        </a:p>
      </dgm:t>
    </dgm:pt>
    <dgm:pt modelId="{B44222F3-4E81-48E0-B4CF-374CECB163B3}" type="parTrans" cxnId="{B4E70289-6DC6-45C6-9069-B0A4AF309C87}">
      <dgm:prSet/>
      <dgm:spPr/>
      <dgm:t>
        <a:bodyPr/>
        <a:lstStyle/>
        <a:p>
          <a:endParaRPr lang="en-US"/>
        </a:p>
      </dgm:t>
    </dgm:pt>
    <dgm:pt modelId="{957FC3FA-2431-4C09-8E83-AB8DD23DF1E3}" type="sibTrans" cxnId="{B4E70289-6DC6-45C6-9069-B0A4AF309C87}">
      <dgm:prSet/>
      <dgm:spPr/>
      <dgm:t>
        <a:bodyPr/>
        <a:lstStyle/>
        <a:p>
          <a:endParaRPr lang="en-US"/>
        </a:p>
      </dgm:t>
    </dgm:pt>
    <dgm:pt modelId="{4636053D-B2FD-401E-9E75-1B05E74E71ED}" type="pres">
      <dgm:prSet presAssocID="{D975BFD5-F06F-4B1B-ADF1-6591ADD53F92}" presName="linear" presStyleCnt="0">
        <dgm:presLayoutVars>
          <dgm:animLvl val="lvl"/>
          <dgm:resizeHandles val="exact"/>
        </dgm:presLayoutVars>
      </dgm:prSet>
      <dgm:spPr/>
    </dgm:pt>
    <dgm:pt modelId="{61FB9486-AB07-4549-878C-1560608A6F69}" type="pres">
      <dgm:prSet presAssocID="{8CD46AB7-0E6B-47CD-8E16-A734481E0E11}" presName="parentText" presStyleLbl="node1" presStyleIdx="0" presStyleCnt="7">
        <dgm:presLayoutVars>
          <dgm:chMax val="0"/>
          <dgm:bulletEnabled val="1"/>
        </dgm:presLayoutVars>
      </dgm:prSet>
      <dgm:spPr/>
    </dgm:pt>
    <dgm:pt modelId="{D5B8822E-D12D-4943-8527-D35EC9937928}" type="pres">
      <dgm:prSet presAssocID="{9B434E87-5889-4B99-B712-346B66B4A52F}" presName="spacer" presStyleCnt="0"/>
      <dgm:spPr/>
    </dgm:pt>
    <dgm:pt modelId="{251EBA22-94F9-41D4-B431-5F60DBF5922C}" type="pres">
      <dgm:prSet presAssocID="{F172BF67-4923-4B8B-8274-0E0024BC1A29}" presName="parentText" presStyleLbl="node1" presStyleIdx="1" presStyleCnt="7">
        <dgm:presLayoutVars>
          <dgm:chMax val="0"/>
          <dgm:bulletEnabled val="1"/>
        </dgm:presLayoutVars>
      </dgm:prSet>
      <dgm:spPr/>
    </dgm:pt>
    <dgm:pt modelId="{3A73050E-BF5E-4BE3-9643-29FEE0CDCC12}" type="pres">
      <dgm:prSet presAssocID="{60862466-F217-4B4D-8877-A9B0F0B64519}" presName="spacer" presStyleCnt="0"/>
      <dgm:spPr/>
    </dgm:pt>
    <dgm:pt modelId="{64016F0F-F964-46FF-8FDD-408E5641A787}" type="pres">
      <dgm:prSet presAssocID="{99004FEA-573F-4921-A1D3-2C9EF7105EF3}" presName="parentText" presStyleLbl="node1" presStyleIdx="2" presStyleCnt="7">
        <dgm:presLayoutVars>
          <dgm:chMax val="0"/>
          <dgm:bulletEnabled val="1"/>
        </dgm:presLayoutVars>
      </dgm:prSet>
      <dgm:spPr/>
    </dgm:pt>
    <dgm:pt modelId="{CE2CAE6A-AA16-45AB-8F7C-8341508C073D}" type="pres">
      <dgm:prSet presAssocID="{56381500-C215-4A86-9598-46F378533CC4}" presName="spacer" presStyleCnt="0"/>
      <dgm:spPr/>
    </dgm:pt>
    <dgm:pt modelId="{0D2F9A3A-A9AC-44A0-A7A7-CE52FECF213C}" type="pres">
      <dgm:prSet presAssocID="{05C54D5E-0FF0-4DA7-9986-DCF95C406ADC}" presName="parentText" presStyleLbl="node1" presStyleIdx="3" presStyleCnt="7">
        <dgm:presLayoutVars>
          <dgm:chMax val="0"/>
          <dgm:bulletEnabled val="1"/>
        </dgm:presLayoutVars>
      </dgm:prSet>
      <dgm:spPr/>
    </dgm:pt>
    <dgm:pt modelId="{10FC307B-E472-499B-83B5-5F7F0F136113}" type="pres">
      <dgm:prSet presAssocID="{A37A9863-8D1A-44F9-8476-B9CCB642339A}" presName="spacer" presStyleCnt="0"/>
      <dgm:spPr/>
    </dgm:pt>
    <dgm:pt modelId="{64E4CA3D-BAA3-4B4D-8AD3-BB9B8FE8382F}" type="pres">
      <dgm:prSet presAssocID="{DD07740B-0616-487C-ABC5-09B53DB0826E}" presName="parentText" presStyleLbl="node1" presStyleIdx="4" presStyleCnt="7">
        <dgm:presLayoutVars>
          <dgm:chMax val="0"/>
          <dgm:bulletEnabled val="1"/>
        </dgm:presLayoutVars>
      </dgm:prSet>
      <dgm:spPr/>
    </dgm:pt>
    <dgm:pt modelId="{C1ECEA13-999A-46F3-8C51-3C39EBD8C2CC}" type="pres">
      <dgm:prSet presAssocID="{4F8AD3C1-5E42-4484-8D46-84C7A04325C2}" presName="spacer" presStyleCnt="0"/>
      <dgm:spPr/>
    </dgm:pt>
    <dgm:pt modelId="{290E05BC-2199-4D5F-89FD-36B9F591F968}" type="pres">
      <dgm:prSet presAssocID="{3786EEFD-1A11-40FD-9FC0-2B3DBF1CB725}" presName="parentText" presStyleLbl="node1" presStyleIdx="5" presStyleCnt="7">
        <dgm:presLayoutVars>
          <dgm:chMax val="0"/>
          <dgm:bulletEnabled val="1"/>
        </dgm:presLayoutVars>
      </dgm:prSet>
      <dgm:spPr/>
    </dgm:pt>
    <dgm:pt modelId="{9B155E57-AAED-4C4B-BD0A-F8895B684F92}" type="pres">
      <dgm:prSet presAssocID="{6C26A0E2-8C61-477C-A5B9-3FF456DAAB55}" presName="spacer" presStyleCnt="0"/>
      <dgm:spPr/>
    </dgm:pt>
    <dgm:pt modelId="{B6185AD0-84FC-425A-943C-3AC703FB654F}" type="pres">
      <dgm:prSet presAssocID="{25442185-D38C-4E6B-9E28-6ED46B6CB6EC}" presName="parentText" presStyleLbl="node1" presStyleIdx="6" presStyleCnt="7">
        <dgm:presLayoutVars>
          <dgm:chMax val="0"/>
          <dgm:bulletEnabled val="1"/>
        </dgm:presLayoutVars>
      </dgm:prSet>
      <dgm:spPr/>
    </dgm:pt>
  </dgm:ptLst>
  <dgm:cxnLst>
    <dgm:cxn modelId="{4E897113-E945-47F7-B023-31D8DFBACCF9}" srcId="{D975BFD5-F06F-4B1B-ADF1-6591ADD53F92}" destId="{8CD46AB7-0E6B-47CD-8E16-A734481E0E11}" srcOrd="0" destOrd="0" parTransId="{72B075EB-6B87-4312-B6E7-17A2F8BEBC59}" sibTransId="{9B434E87-5889-4B99-B712-346B66B4A52F}"/>
    <dgm:cxn modelId="{6FEBD518-9D80-4042-B343-E3CEACCE40DB}" srcId="{D975BFD5-F06F-4B1B-ADF1-6591ADD53F92}" destId="{05C54D5E-0FF0-4DA7-9986-DCF95C406ADC}" srcOrd="3" destOrd="0" parTransId="{CA183B8F-7369-47A6-886A-A0140EBD30B9}" sibTransId="{A37A9863-8D1A-44F9-8476-B9CCB642339A}"/>
    <dgm:cxn modelId="{CB184A1A-A492-4048-85DA-AAEC0384BAC9}" type="presOf" srcId="{DD07740B-0616-487C-ABC5-09B53DB0826E}" destId="{64E4CA3D-BAA3-4B4D-8AD3-BB9B8FE8382F}" srcOrd="0" destOrd="0" presId="urn:microsoft.com/office/officeart/2005/8/layout/vList2"/>
    <dgm:cxn modelId="{55AAD123-B1DF-4781-920C-ABDF6D2BBF5E}" type="presOf" srcId="{3786EEFD-1A11-40FD-9FC0-2B3DBF1CB725}" destId="{290E05BC-2199-4D5F-89FD-36B9F591F968}" srcOrd="0" destOrd="0" presId="urn:microsoft.com/office/officeart/2005/8/layout/vList2"/>
    <dgm:cxn modelId="{8FCC1745-BB02-4E01-B0AB-9D53FFE06627}" type="presOf" srcId="{99004FEA-573F-4921-A1D3-2C9EF7105EF3}" destId="{64016F0F-F964-46FF-8FDD-408E5641A787}" srcOrd="0" destOrd="0" presId="urn:microsoft.com/office/officeart/2005/8/layout/vList2"/>
    <dgm:cxn modelId="{E951F049-BA5D-4068-AF9B-2AF6CCA2FC02}" type="presOf" srcId="{05C54D5E-0FF0-4DA7-9986-DCF95C406ADC}" destId="{0D2F9A3A-A9AC-44A0-A7A7-CE52FECF213C}" srcOrd="0" destOrd="0" presId="urn:microsoft.com/office/officeart/2005/8/layout/vList2"/>
    <dgm:cxn modelId="{70D18D7B-D46A-4981-8F86-1395536A7BB8}" srcId="{D975BFD5-F06F-4B1B-ADF1-6591ADD53F92}" destId="{99004FEA-573F-4921-A1D3-2C9EF7105EF3}" srcOrd="2" destOrd="0" parTransId="{8A519850-5A47-48CF-8BC8-0C307D3F3A7E}" sibTransId="{56381500-C215-4A86-9598-46F378533CC4}"/>
    <dgm:cxn modelId="{B4E70289-6DC6-45C6-9069-B0A4AF309C87}" srcId="{D975BFD5-F06F-4B1B-ADF1-6591ADD53F92}" destId="{25442185-D38C-4E6B-9E28-6ED46B6CB6EC}" srcOrd="6" destOrd="0" parTransId="{B44222F3-4E81-48E0-B4CF-374CECB163B3}" sibTransId="{957FC3FA-2431-4C09-8E83-AB8DD23DF1E3}"/>
    <dgm:cxn modelId="{39354D9F-3CD2-4F50-B837-DBB918A9B39B}" type="presOf" srcId="{8CD46AB7-0E6B-47CD-8E16-A734481E0E11}" destId="{61FB9486-AB07-4549-878C-1560608A6F69}" srcOrd="0" destOrd="0" presId="urn:microsoft.com/office/officeart/2005/8/layout/vList2"/>
    <dgm:cxn modelId="{D2D255A5-05AB-4096-916E-35C6B5FD1D94}" type="presOf" srcId="{F172BF67-4923-4B8B-8274-0E0024BC1A29}" destId="{251EBA22-94F9-41D4-B431-5F60DBF5922C}" srcOrd="0" destOrd="0" presId="urn:microsoft.com/office/officeart/2005/8/layout/vList2"/>
    <dgm:cxn modelId="{72F1C5AB-7158-4522-806B-19242C9DC8CA}" srcId="{D975BFD5-F06F-4B1B-ADF1-6591ADD53F92}" destId="{DD07740B-0616-487C-ABC5-09B53DB0826E}" srcOrd="4" destOrd="0" parTransId="{6E9FB31E-B114-4467-A732-85EC5E0D97CD}" sibTransId="{4F8AD3C1-5E42-4484-8D46-84C7A04325C2}"/>
    <dgm:cxn modelId="{910821B4-B2C0-4C51-98A9-796920CE7C69}" type="presOf" srcId="{D975BFD5-F06F-4B1B-ADF1-6591ADD53F92}" destId="{4636053D-B2FD-401E-9E75-1B05E74E71ED}" srcOrd="0" destOrd="0" presId="urn:microsoft.com/office/officeart/2005/8/layout/vList2"/>
    <dgm:cxn modelId="{E8E347B5-F825-4EA0-B5D0-6920E0A1A909}" srcId="{D975BFD5-F06F-4B1B-ADF1-6591ADD53F92}" destId="{F172BF67-4923-4B8B-8274-0E0024BC1A29}" srcOrd="1" destOrd="0" parTransId="{FB712AD2-0C02-4980-914B-E0B1CBA0A3BA}" sibTransId="{60862466-F217-4B4D-8877-A9B0F0B64519}"/>
    <dgm:cxn modelId="{28AA46B8-CFEF-4DC6-A9DB-C8538CF70E0A}" type="presOf" srcId="{25442185-D38C-4E6B-9E28-6ED46B6CB6EC}" destId="{B6185AD0-84FC-425A-943C-3AC703FB654F}" srcOrd="0" destOrd="0" presId="urn:microsoft.com/office/officeart/2005/8/layout/vList2"/>
    <dgm:cxn modelId="{EA48DEC4-0F97-431F-8A51-BCC3235EF8DA}" srcId="{D975BFD5-F06F-4B1B-ADF1-6591ADD53F92}" destId="{3786EEFD-1A11-40FD-9FC0-2B3DBF1CB725}" srcOrd="5" destOrd="0" parTransId="{51A6A82B-430C-4617-8E94-B782F673A7EF}" sibTransId="{6C26A0E2-8C61-477C-A5B9-3FF456DAAB55}"/>
    <dgm:cxn modelId="{324C4E45-CFBE-4A15-B153-2ADBE6BE0081}" type="presParOf" srcId="{4636053D-B2FD-401E-9E75-1B05E74E71ED}" destId="{61FB9486-AB07-4549-878C-1560608A6F69}" srcOrd="0" destOrd="0" presId="urn:microsoft.com/office/officeart/2005/8/layout/vList2"/>
    <dgm:cxn modelId="{24BE1519-FC31-4355-9156-1A44C40EAE3E}" type="presParOf" srcId="{4636053D-B2FD-401E-9E75-1B05E74E71ED}" destId="{D5B8822E-D12D-4943-8527-D35EC9937928}" srcOrd="1" destOrd="0" presId="urn:microsoft.com/office/officeart/2005/8/layout/vList2"/>
    <dgm:cxn modelId="{E39AACCD-4DF5-4037-B33C-BD70961775AB}" type="presParOf" srcId="{4636053D-B2FD-401E-9E75-1B05E74E71ED}" destId="{251EBA22-94F9-41D4-B431-5F60DBF5922C}" srcOrd="2" destOrd="0" presId="urn:microsoft.com/office/officeart/2005/8/layout/vList2"/>
    <dgm:cxn modelId="{BDE98288-ECBA-4E05-8639-A0EF114FAD42}" type="presParOf" srcId="{4636053D-B2FD-401E-9E75-1B05E74E71ED}" destId="{3A73050E-BF5E-4BE3-9643-29FEE0CDCC12}" srcOrd="3" destOrd="0" presId="urn:microsoft.com/office/officeart/2005/8/layout/vList2"/>
    <dgm:cxn modelId="{4546CACB-C81A-4BC1-B101-7B358532319A}" type="presParOf" srcId="{4636053D-B2FD-401E-9E75-1B05E74E71ED}" destId="{64016F0F-F964-46FF-8FDD-408E5641A787}" srcOrd="4" destOrd="0" presId="urn:microsoft.com/office/officeart/2005/8/layout/vList2"/>
    <dgm:cxn modelId="{247CAF2B-2882-40FA-B437-BA29A24F1592}" type="presParOf" srcId="{4636053D-B2FD-401E-9E75-1B05E74E71ED}" destId="{CE2CAE6A-AA16-45AB-8F7C-8341508C073D}" srcOrd="5" destOrd="0" presId="urn:microsoft.com/office/officeart/2005/8/layout/vList2"/>
    <dgm:cxn modelId="{DBB37622-673E-4407-B06B-8ECF9D308710}" type="presParOf" srcId="{4636053D-B2FD-401E-9E75-1B05E74E71ED}" destId="{0D2F9A3A-A9AC-44A0-A7A7-CE52FECF213C}" srcOrd="6" destOrd="0" presId="urn:microsoft.com/office/officeart/2005/8/layout/vList2"/>
    <dgm:cxn modelId="{A3152C38-693D-4150-8702-8EEE64F603AE}" type="presParOf" srcId="{4636053D-B2FD-401E-9E75-1B05E74E71ED}" destId="{10FC307B-E472-499B-83B5-5F7F0F136113}" srcOrd="7" destOrd="0" presId="urn:microsoft.com/office/officeart/2005/8/layout/vList2"/>
    <dgm:cxn modelId="{5DB2931C-A974-435F-9930-39AF7E0406FA}" type="presParOf" srcId="{4636053D-B2FD-401E-9E75-1B05E74E71ED}" destId="{64E4CA3D-BAA3-4B4D-8AD3-BB9B8FE8382F}" srcOrd="8" destOrd="0" presId="urn:microsoft.com/office/officeart/2005/8/layout/vList2"/>
    <dgm:cxn modelId="{845E5191-38AE-4B7F-9098-898A71ECA69B}" type="presParOf" srcId="{4636053D-B2FD-401E-9E75-1B05E74E71ED}" destId="{C1ECEA13-999A-46F3-8C51-3C39EBD8C2CC}" srcOrd="9" destOrd="0" presId="urn:microsoft.com/office/officeart/2005/8/layout/vList2"/>
    <dgm:cxn modelId="{A8512389-89A6-419F-9E05-62B7B1AAFC25}" type="presParOf" srcId="{4636053D-B2FD-401E-9E75-1B05E74E71ED}" destId="{290E05BC-2199-4D5F-89FD-36B9F591F968}" srcOrd="10" destOrd="0" presId="urn:microsoft.com/office/officeart/2005/8/layout/vList2"/>
    <dgm:cxn modelId="{BA71A723-90CA-4BC0-8F73-4DB143615F00}" type="presParOf" srcId="{4636053D-B2FD-401E-9E75-1B05E74E71ED}" destId="{9B155E57-AAED-4C4B-BD0A-F8895B684F92}" srcOrd="11" destOrd="0" presId="urn:microsoft.com/office/officeart/2005/8/layout/vList2"/>
    <dgm:cxn modelId="{9FAD4C83-B6D0-4BB5-B949-EB214A11A359}" type="presParOf" srcId="{4636053D-B2FD-401E-9E75-1B05E74E71ED}" destId="{B6185AD0-84FC-425A-943C-3AC703FB654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85B77-7F45-48AC-A21C-6B7A5E6E2867}">
      <dsp:nvSpPr>
        <dsp:cNvPr id="0" name=""/>
        <dsp:cNvSpPr/>
      </dsp:nvSpPr>
      <dsp:spPr>
        <a:xfrm>
          <a:off x="0" y="2022"/>
          <a:ext cx="6172199" cy="1025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B2812-6C7B-46A8-AA0E-744BA9E5589A}">
      <dsp:nvSpPr>
        <dsp:cNvPr id="0" name=""/>
        <dsp:cNvSpPr/>
      </dsp:nvSpPr>
      <dsp:spPr>
        <a:xfrm>
          <a:off x="310115" y="232687"/>
          <a:ext cx="563846" cy="5638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18AA2-896C-49DA-833C-E5B521088CE2}">
      <dsp:nvSpPr>
        <dsp:cNvPr id="0" name=""/>
        <dsp:cNvSpPr/>
      </dsp:nvSpPr>
      <dsp:spPr>
        <a:xfrm>
          <a:off x="1184076" y="2022"/>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dirty="0">
              <a:solidFill>
                <a:schemeClr val="bg1"/>
              </a:solidFill>
            </a:rPr>
            <a:t>Throwing a party for a group</a:t>
          </a:r>
        </a:p>
      </dsp:txBody>
      <dsp:txXfrm>
        <a:off x="1184076" y="2022"/>
        <a:ext cx="4988123" cy="1025174"/>
      </dsp:txXfrm>
    </dsp:sp>
    <dsp:sp modelId="{8E46B266-EC7A-44DD-8FCB-2F6BCA601F72}">
      <dsp:nvSpPr>
        <dsp:cNvPr id="0" name=""/>
        <dsp:cNvSpPr/>
      </dsp:nvSpPr>
      <dsp:spPr>
        <a:xfrm>
          <a:off x="0" y="1283491"/>
          <a:ext cx="6172199" cy="1025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B1C87-015C-43A3-95CE-5B1F9D6AFC1C}">
      <dsp:nvSpPr>
        <dsp:cNvPr id="0" name=""/>
        <dsp:cNvSpPr/>
      </dsp:nvSpPr>
      <dsp:spPr>
        <a:xfrm>
          <a:off x="310115" y="1514155"/>
          <a:ext cx="563846" cy="5638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9096A-14CA-4107-96B5-DB314B1D7DD1}">
      <dsp:nvSpPr>
        <dsp:cNvPr id="0" name=""/>
        <dsp:cNvSpPr/>
      </dsp:nvSpPr>
      <dsp:spPr>
        <a:xfrm>
          <a:off x="1184076" y="1283491"/>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dirty="0">
              <a:solidFill>
                <a:schemeClr val="bg1"/>
              </a:solidFill>
            </a:rPr>
            <a:t>Allowing all group attendees to receive gift card (unless goal is to attend group support, in which case this is a form of CM)</a:t>
          </a:r>
        </a:p>
      </dsp:txBody>
      <dsp:txXfrm>
        <a:off x="1184076" y="1283491"/>
        <a:ext cx="4988123" cy="1025174"/>
      </dsp:txXfrm>
    </dsp:sp>
    <dsp:sp modelId="{2B07A5D6-1476-442B-AE57-5B62BC61EDA0}">
      <dsp:nvSpPr>
        <dsp:cNvPr id="0" name=""/>
        <dsp:cNvSpPr/>
      </dsp:nvSpPr>
      <dsp:spPr>
        <a:xfrm>
          <a:off x="0" y="2564959"/>
          <a:ext cx="6172199" cy="1025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03D7D0-1516-47E6-8575-14B3221D1ACB}">
      <dsp:nvSpPr>
        <dsp:cNvPr id="0" name=""/>
        <dsp:cNvSpPr/>
      </dsp:nvSpPr>
      <dsp:spPr>
        <a:xfrm>
          <a:off x="310115" y="2795623"/>
          <a:ext cx="563846" cy="5638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19243-FE9F-4A1F-8797-70A23696EB3A}">
      <dsp:nvSpPr>
        <dsp:cNvPr id="0" name=""/>
        <dsp:cNvSpPr/>
      </dsp:nvSpPr>
      <dsp:spPr>
        <a:xfrm>
          <a:off x="1184076" y="2564959"/>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dirty="0">
              <a:solidFill>
                <a:schemeClr val="bg1"/>
              </a:solidFill>
            </a:rPr>
            <a:t>Providing food regardless of UDS results</a:t>
          </a:r>
        </a:p>
      </dsp:txBody>
      <dsp:txXfrm>
        <a:off x="1184076" y="2564959"/>
        <a:ext cx="4988123" cy="1025174"/>
      </dsp:txXfrm>
    </dsp:sp>
    <dsp:sp modelId="{6E5FC040-246A-4FF5-86AF-C0ED5E193419}">
      <dsp:nvSpPr>
        <dsp:cNvPr id="0" name=""/>
        <dsp:cNvSpPr/>
      </dsp:nvSpPr>
      <dsp:spPr>
        <a:xfrm>
          <a:off x="0" y="3846427"/>
          <a:ext cx="6172199" cy="1025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A01F5-8638-4F89-B5A0-2D8AB83B1344}">
      <dsp:nvSpPr>
        <dsp:cNvPr id="0" name=""/>
        <dsp:cNvSpPr/>
      </dsp:nvSpPr>
      <dsp:spPr>
        <a:xfrm>
          <a:off x="310115" y="4077091"/>
          <a:ext cx="563846" cy="5638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18352-1623-47E6-BFB3-2370BF39DB5C}">
      <dsp:nvSpPr>
        <dsp:cNvPr id="0" name=""/>
        <dsp:cNvSpPr/>
      </dsp:nvSpPr>
      <dsp:spPr>
        <a:xfrm>
          <a:off x="1184076" y="3846427"/>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dirty="0">
              <a:solidFill>
                <a:schemeClr val="bg1"/>
              </a:solidFill>
            </a:rPr>
            <a:t>Certificates of achievement</a:t>
          </a:r>
        </a:p>
      </dsp:txBody>
      <dsp:txXfrm>
        <a:off x="1184076" y="3846427"/>
        <a:ext cx="4988123" cy="1025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B9486-AB07-4549-878C-1560608A6F69}">
      <dsp:nvSpPr>
        <dsp:cNvPr id="0" name=""/>
        <dsp:cNvSpPr/>
      </dsp:nvSpPr>
      <dsp:spPr>
        <a:xfrm>
          <a:off x="0" y="67022"/>
          <a:ext cx="10363200" cy="43697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a:t>CM is the most effective treatment to quit stimulant drugs </a:t>
          </a:r>
          <a:r>
            <a:rPr lang="en-US" sz="1100" b="0" i="0" kern="1200"/>
            <a:t>(AshaRani et al., 2020: Bentzley</a:t>
          </a:r>
          <a:r>
            <a:rPr lang="en-US" sz="1100" b="0" kern="1200"/>
            <a:t>, et al., 2021</a:t>
          </a:r>
          <a:r>
            <a:rPr lang="en-US" sz="1100" kern="1200"/>
            <a:t>)</a:t>
          </a:r>
          <a:endParaRPr lang="en-US" sz="1100" kern="1200" dirty="0"/>
        </a:p>
      </dsp:txBody>
      <dsp:txXfrm>
        <a:off x="21331" y="88353"/>
        <a:ext cx="10320538" cy="394314"/>
      </dsp:txXfrm>
    </dsp:sp>
    <dsp:sp modelId="{251EBA22-94F9-41D4-B431-5F60DBF5922C}">
      <dsp:nvSpPr>
        <dsp:cNvPr id="0" name=""/>
        <dsp:cNvSpPr/>
      </dsp:nvSpPr>
      <dsp:spPr>
        <a:xfrm>
          <a:off x="0" y="535679"/>
          <a:ext cx="10363200" cy="436976"/>
        </a:xfrm>
        <a:prstGeom prst="roundRect">
          <a:avLst/>
        </a:prstGeom>
        <a:solidFill>
          <a:schemeClr val="accent4">
            <a:hueOff val="203513"/>
            <a:satOff val="-7754"/>
            <a:lumOff val="3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CM </a:t>
          </a:r>
          <a:r>
            <a:rPr lang="en-US" sz="1100" b="1" i="0" kern="1200"/>
            <a:t>promotes abstinence post-treatment</a:t>
          </a:r>
          <a:r>
            <a:rPr lang="en-US" sz="1100" b="0" i="0" kern="1200"/>
            <a:t> (</a:t>
          </a:r>
          <a:r>
            <a:rPr lang="en-US" sz="1100" b="0" i="0" u="sng" kern="1200">
              <a:hlinkClick xmlns:r="http://schemas.openxmlformats.org/officeDocument/2006/relationships" r:id="rId1">
                <a:extLst>
                  <a:ext uri="{A12FA001-AC4F-418D-AE19-62706E023703}">
                    <ahyp:hlinkClr xmlns:ahyp="http://schemas.microsoft.com/office/drawing/2018/hyperlinkcolor" val="tx"/>
                  </a:ext>
                </a:extLst>
              </a:hlinkClick>
            </a:rPr>
            <a:t>Lussier et al., 2006</a:t>
          </a:r>
          <a:r>
            <a:rPr lang="en-US" sz="1100" b="0" i="0" kern="1200"/>
            <a:t>; </a:t>
          </a:r>
          <a:r>
            <a:rPr lang="en-US" sz="1100" b="0" i="0" u="sng" kern="1200">
              <a:hlinkClick xmlns:r="http://schemas.openxmlformats.org/officeDocument/2006/relationships" r:id="rId1">
                <a:extLst>
                  <a:ext uri="{A12FA001-AC4F-418D-AE19-62706E023703}">
                    <ahyp:hlinkClr xmlns:ahyp="http://schemas.microsoft.com/office/drawing/2018/hyperlinkcolor" val="tx"/>
                  </a:ext>
                </a:extLst>
              </a:hlinkClick>
            </a:rPr>
            <a:t>Prendergast et al., 2006</a:t>
          </a:r>
          <a:r>
            <a:rPr lang="en-US" sz="1100" b="0" i="0" kern="1200"/>
            <a:t>). </a:t>
          </a:r>
          <a:endParaRPr lang="en-US" sz="1100" kern="1200" dirty="0"/>
        </a:p>
      </dsp:txBody>
      <dsp:txXfrm>
        <a:off x="21331" y="557010"/>
        <a:ext cx="10320538" cy="394314"/>
      </dsp:txXfrm>
    </dsp:sp>
    <dsp:sp modelId="{64016F0F-F964-46FF-8FDD-408E5641A787}">
      <dsp:nvSpPr>
        <dsp:cNvPr id="0" name=""/>
        <dsp:cNvSpPr/>
      </dsp:nvSpPr>
      <dsp:spPr>
        <a:xfrm>
          <a:off x="0" y="1004336"/>
          <a:ext cx="10363200" cy="436976"/>
        </a:xfrm>
        <a:prstGeom prst="roundRect">
          <a:avLst/>
        </a:prstGeom>
        <a:solidFill>
          <a:schemeClr val="accent4">
            <a:hueOff val="407026"/>
            <a:satOff val="-15508"/>
            <a:lumOff val="7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dirty="0"/>
            <a:t>Up to one year of benefit on drug abstinence post- CM, better than CBT</a:t>
          </a:r>
          <a:r>
            <a:rPr lang="en-US" sz="1100" b="0" i="0" kern="1200" dirty="0"/>
            <a:t> (</a:t>
          </a:r>
          <a:r>
            <a:rPr lang="en-US" sz="1100" b="0" i="0" u="sng" kern="1200" dirty="0" err="1">
              <a:hlinkClick xmlns:r="http://schemas.openxmlformats.org/officeDocument/2006/relationships" r:id="rId1">
                <a:extLst>
                  <a:ext uri="{A12FA001-AC4F-418D-AE19-62706E023703}">
                    <ahyp:hlinkClr xmlns:ahyp="http://schemas.microsoft.com/office/drawing/2018/hyperlinkcolor" val="tx"/>
                  </a:ext>
                </a:extLst>
              </a:hlinkClick>
            </a:rPr>
            <a:t>Ginley</a:t>
          </a:r>
          <a:r>
            <a:rPr lang="en-US" sz="1100" b="0" i="0" u="sng" kern="1200" dirty="0">
              <a:hlinkClick xmlns:r="http://schemas.openxmlformats.org/officeDocument/2006/relationships" r:id="rId1">
                <a:extLst>
                  <a:ext uri="{A12FA001-AC4F-418D-AE19-62706E023703}">
                    <ahyp:hlinkClr xmlns:ahyp="http://schemas.microsoft.com/office/drawing/2018/hyperlinkcolor" val="tx"/>
                  </a:ext>
                </a:extLst>
              </a:hlinkClick>
            </a:rPr>
            <a:t> et al., 2021</a:t>
          </a:r>
          <a:r>
            <a:rPr lang="en-US" sz="1100" b="0" i="0" kern="1200" dirty="0"/>
            <a:t>).</a:t>
          </a:r>
          <a:endParaRPr lang="en-US" sz="1100" kern="1200" dirty="0"/>
        </a:p>
      </dsp:txBody>
      <dsp:txXfrm>
        <a:off x="21331" y="1025667"/>
        <a:ext cx="10320538" cy="394314"/>
      </dsp:txXfrm>
    </dsp:sp>
    <dsp:sp modelId="{0D2F9A3A-A9AC-44A0-A7A7-CE52FECF213C}">
      <dsp:nvSpPr>
        <dsp:cNvPr id="0" name=""/>
        <dsp:cNvSpPr/>
      </dsp:nvSpPr>
      <dsp:spPr>
        <a:xfrm>
          <a:off x="0" y="1472993"/>
          <a:ext cx="10363200" cy="436976"/>
        </a:xfrm>
        <a:prstGeom prst="roundRect">
          <a:avLst/>
        </a:prstGeom>
        <a:solidFill>
          <a:schemeClr val="accent4">
            <a:hueOff val="610539"/>
            <a:satOff val="-23261"/>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a:t>Research has observed larger effects when the CM protocol reinforces a target behavior immediately, at larger magnitudes, more frequently, and on escalating schedules </a:t>
          </a:r>
          <a:r>
            <a:rPr lang="en-US" sz="1100" b="0" i="0" kern="1200"/>
            <a:t>(</a:t>
          </a:r>
          <a:r>
            <a:rPr lang="en-US" sz="1100" b="0" i="0" u="sng" kern="1200">
              <a:hlinkClick xmlns:r="http://schemas.openxmlformats.org/officeDocument/2006/relationships" r:id="rId1">
                <a:extLst>
                  <a:ext uri="{A12FA001-AC4F-418D-AE19-62706E023703}">
                    <ahyp:hlinkClr xmlns:ahyp="http://schemas.microsoft.com/office/drawing/2018/hyperlinkcolor" val="tx"/>
                  </a:ext>
                </a:extLst>
              </a:hlinkClick>
            </a:rPr>
            <a:t>Griffith et al., 2000</a:t>
          </a:r>
          <a:r>
            <a:rPr lang="en-US" sz="1100" b="0" i="0" kern="1200"/>
            <a:t>; </a:t>
          </a:r>
          <a:r>
            <a:rPr lang="en-US" sz="1100" b="0" i="0" u="sng" kern="1200">
              <a:hlinkClick xmlns:r="http://schemas.openxmlformats.org/officeDocument/2006/relationships" r:id="rId1">
                <a:extLst>
                  <a:ext uri="{A12FA001-AC4F-418D-AE19-62706E023703}">
                    <ahyp:hlinkClr xmlns:ahyp="http://schemas.microsoft.com/office/drawing/2018/hyperlinkcolor" val="tx"/>
                  </a:ext>
                </a:extLst>
              </a:hlinkClick>
            </a:rPr>
            <a:t>Lussier et al., 2006</a:t>
          </a:r>
          <a:r>
            <a:rPr lang="en-US" sz="1100" b="0" i="0" kern="1200"/>
            <a:t>; </a:t>
          </a:r>
          <a:r>
            <a:rPr lang="en-US" sz="1100" b="0" i="0" u="sng" kern="1200">
              <a:hlinkClick xmlns:r="http://schemas.openxmlformats.org/officeDocument/2006/relationships" r:id="rId1">
                <a:extLst>
                  <a:ext uri="{A12FA001-AC4F-418D-AE19-62706E023703}">
                    <ahyp:hlinkClr xmlns:ahyp="http://schemas.microsoft.com/office/drawing/2018/hyperlinkcolor" val="tx"/>
                  </a:ext>
                </a:extLst>
              </a:hlinkClick>
            </a:rPr>
            <a:t>Roll et al., 1996</a:t>
          </a:r>
          <a:r>
            <a:rPr lang="en-US" sz="1100" b="0" i="0" kern="1200"/>
            <a:t>).</a:t>
          </a:r>
          <a:endParaRPr lang="en-US" sz="1100" kern="1200" dirty="0"/>
        </a:p>
      </dsp:txBody>
      <dsp:txXfrm>
        <a:off x="21331" y="1494324"/>
        <a:ext cx="10320538" cy="394314"/>
      </dsp:txXfrm>
    </dsp:sp>
    <dsp:sp modelId="{64E4CA3D-BAA3-4B4D-8AD3-BB9B8FE8382F}">
      <dsp:nvSpPr>
        <dsp:cNvPr id="0" name=""/>
        <dsp:cNvSpPr/>
      </dsp:nvSpPr>
      <dsp:spPr>
        <a:xfrm>
          <a:off x="0" y="1941649"/>
          <a:ext cx="10363200" cy="436976"/>
        </a:xfrm>
        <a:prstGeom prst="roundRect">
          <a:avLst/>
        </a:prstGeom>
        <a:solidFill>
          <a:schemeClr val="accent4">
            <a:hueOff val="814052"/>
            <a:satOff val="-31015"/>
            <a:lumOff val="154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a:t>CM can also be used to improve</a:t>
          </a:r>
          <a:r>
            <a:rPr lang="en-US" sz="1100" b="1" kern="1200"/>
            <a:t> </a:t>
          </a:r>
          <a:r>
            <a:rPr lang="en-US" sz="1100" b="1" i="0" kern="1200"/>
            <a:t>treatment attendance </a:t>
          </a:r>
          <a:r>
            <a:rPr lang="en-US" sz="1100" b="0" i="0" kern="1200"/>
            <a:t>(</a:t>
          </a:r>
          <a:r>
            <a:rPr lang="en-US" sz="1100" b="0" i="0" u="sng" kern="1200">
              <a:hlinkClick xmlns:r="http://schemas.openxmlformats.org/officeDocument/2006/relationships" r:id="rId1">
                <a:extLst>
                  <a:ext uri="{A12FA001-AC4F-418D-AE19-62706E023703}">
                    <ahyp:hlinkClr xmlns:ahyp="http://schemas.microsoft.com/office/drawing/2018/hyperlinkcolor" val="tx"/>
                  </a:ext>
                </a:extLst>
              </a:hlinkClick>
            </a:rPr>
            <a:t>Alessi et al., 2007</a:t>
          </a:r>
          <a:r>
            <a:rPr lang="en-US" sz="1100" b="0" i="0" kern="1200"/>
            <a:t>; </a:t>
          </a:r>
          <a:r>
            <a:rPr lang="en-US" sz="1100" b="0" i="0" u="sng" kern="1200">
              <a:hlinkClick xmlns:r="http://schemas.openxmlformats.org/officeDocument/2006/relationships" r:id="rId1">
                <a:extLst>
                  <a:ext uri="{A12FA001-AC4F-418D-AE19-62706E023703}">
                    <ahyp:hlinkClr xmlns:ahyp="http://schemas.microsoft.com/office/drawing/2018/hyperlinkcolor" val="tx"/>
                  </a:ext>
                </a:extLst>
              </a:hlinkClick>
            </a:rPr>
            <a:t>Petry et al., 2012b</a:t>
          </a:r>
          <a:r>
            <a:rPr lang="en-US" sz="1100" b="0" i="0" kern="1200"/>
            <a:t>; </a:t>
          </a:r>
          <a:r>
            <a:rPr lang="en-US" sz="1100" b="0" i="0" u="sng" kern="1200">
              <a:hlinkClick xmlns:r="http://schemas.openxmlformats.org/officeDocument/2006/relationships" r:id="rId1">
                <a:extLst>
                  <a:ext uri="{A12FA001-AC4F-418D-AE19-62706E023703}">
                    <ahyp:hlinkClr xmlns:ahyp="http://schemas.microsoft.com/office/drawing/2018/hyperlinkcolor" val="tx"/>
                  </a:ext>
                </a:extLst>
              </a:hlinkClick>
            </a:rPr>
            <a:t>Petry et al., 2018</a:t>
          </a:r>
          <a:r>
            <a:rPr lang="en-US" sz="1100" b="0" i="0" kern="1200"/>
            <a:t>).</a:t>
          </a:r>
          <a:endParaRPr lang="en-US" sz="1100" kern="1200" dirty="0"/>
        </a:p>
      </dsp:txBody>
      <dsp:txXfrm>
        <a:off x="21331" y="1962980"/>
        <a:ext cx="10320538" cy="394314"/>
      </dsp:txXfrm>
    </dsp:sp>
    <dsp:sp modelId="{290E05BC-2199-4D5F-89FD-36B9F591F968}">
      <dsp:nvSpPr>
        <dsp:cNvPr id="0" name=""/>
        <dsp:cNvSpPr/>
      </dsp:nvSpPr>
      <dsp:spPr>
        <a:xfrm>
          <a:off x="0" y="2410306"/>
          <a:ext cx="10363200" cy="436976"/>
        </a:xfrm>
        <a:prstGeom prst="roundRect">
          <a:avLst/>
        </a:prstGeom>
        <a:solidFill>
          <a:schemeClr val="accent4">
            <a:hueOff val="1017564"/>
            <a:satOff val="-38769"/>
            <a:lumOff val="192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CM has higher retention rates than other StimUD treatments </a:t>
          </a:r>
          <a:r>
            <a:rPr lang="en-US" sz="1100" kern="1200"/>
            <a:t>(</a:t>
          </a:r>
          <a:r>
            <a:rPr lang="en-US" sz="1100" b="0" kern="1200"/>
            <a:t>Higgins et al., 1994</a:t>
          </a:r>
          <a:r>
            <a:rPr lang="en-US" sz="1100" kern="1200"/>
            <a:t>)</a:t>
          </a:r>
          <a:endParaRPr lang="en-US" sz="1100" kern="1200" dirty="0"/>
        </a:p>
      </dsp:txBody>
      <dsp:txXfrm>
        <a:off x="21331" y="2431637"/>
        <a:ext cx="10320538" cy="394314"/>
      </dsp:txXfrm>
    </dsp:sp>
    <dsp:sp modelId="{B6185AD0-84FC-425A-943C-3AC703FB654F}">
      <dsp:nvSpPr>
        <dsp:cNvPr id="0" name=""/>
        <dsp:cNvSpPr/>
      </dsp:nvSpPr>
      <dsp:spPr>
        <a:xfrm>
          <a:off x="0" y="2878963"/>
          <a:ext cx="10363200" cy="436976"/>
        </a:xfrm>
        <a:prstGeom prst="roundRect">
          <a:avLst/>
        </a:prstGeom>
        <a:solidFill>
          <a:schemeClr val="accent4">
            <a:hueOff val="1221077"/>
            <a:satOff val="-46523"/>
            <a:lumOff val="23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CM is cost effective </a:t>
          </a:r>
          <a:r>
            <a:rPr lang="en-US" sz="1100" kern="1200"/>
            <a:t>(</a:t>
          </a:r>
          <a:r>
            <a:rPr lang="en-US" sz="1100" b="0" kern="1200"/>
            <a:t>Olmstead &amp; Petry, 2009</a:t>
          </a:r>
          <a:r>
            <a:rPr lang="en-US" sz="1100" kern="1200"/>
            <a:t>)</a:t>
          </a:r>
          <a:endParaRPr lang="en-US" sz="1100" kern="1200" dirty="0"/>
        </a:p>
      </dsp:txBody>
      <dsp:txXfrm>
        <a:off x="21331" y="2900294"/>
        <a:ext cx="10320538" cy="3943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EC25B-992A-4783-8BC3-4E20A1593645}"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98936-1405-43F1-9C32-F90670A60215}" type="slidenum">
              <a:rPr lang="en-US" smtClean="0"/>
              <a:t>‹#›</a:t>
            </a:fld>
            <a:endParaRPr lang="en-US"/>
          </a:p>
        </p:txBody>
      </p:sp>
    </p:spTree>
    <p:extLst>
      <p:ext uri="{BB962C8B-B14F-4D97-AF65-F5344CB8AC3E}">
        <p14:creationId xmlns:p14="http://schemas.microsoft.com/office/powerpoint/2010/main" val="188180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98936-1405-43F1-9C32-F90670A60215}" type="slidenum">
              <a:rPr lang="en-US" smtClean="0"/>
              <a:t>1</a:t>
            </a:fld>
            <a:endParaRPr lang="en-US"/>
          </a:p>
        </p:txBody>
      </p:sp>
    </p:spTree>
    <p:extLst>
      <p:ext uri="{BB962C8B-B14F-4D97-AF65-F5344CB8AC3E}">
        <p14:creationId xmlns:p14="http://schemas.microsoft.com/office/powerpoint/2010/main" val="97943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98936-1405-43F1-9C32-F90670A60215}" type="slidenum">
              <a:rPr lang="en-US" smtClean="0"/>
              <a:t>5</a:t>
            </a:fld>
            <a:endParaRPr lang="en-US"/>
          </a:p>
        </p:txBody>
      </p:sp>
    </p:spTree>
    <p:extLst>
      <p:ext uri="{BB962C8B-B14F-4D97-AF65-F5344CB8AC3E}">
        <p14:creationId xmlns:p14="http://schemas.microsoft.com/office/powerpoint/2010/main" val="276371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 od from meth and opioid mirror each other</a:t>
            </a:r>
          </a:p>
        </p:txBody>
      </p:sp>
      <p:sp>
        <p:nvSpPr>
          <p:cNvPr id="4" name="Slide Number Placeholder 3"/>
          <p:cNvSpPr>
            <a:spLocks noGrp="1"/>
          </p:cNvSpPr>
          <p:nvPr>
            <p:ph type="sldNum" sz="quarter" idx="5"/>
          </p:nvPr>
        </p:nvSpPr>
        <p:spPr/>
        <p:txBody>
          <a:bodyPr/>
          <a:lstStyle/>
          <a:p>
            <a:fld id="{D1098936-1405-43F1-9C32-F90670A60215}" type="slidenum">
              <a:rPr lang="en-US" smtClean="0"/>
              <a:t>7</a:t>
            </a:fld>
            <a:endParaRPr lang="en-US"/>
          </a:p>
        </p:txBody>
      </p:sp>
    </p:spTree>
    <p:extLst>
      <p:ext uri="{BB962C8B-B14F-4D97-AF65-F5344CB8AC3E}">
        <p14:creationId xmlns:p14="http://schemas.microsoft.com/office/powerpoint/2010/main" val="211599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Meth purity, drug cartels, mix with </a:t>
            </a:r>
            <a:r>
              <a:rPr lang="en-US" dirty="0" err="1"/>
              <a:t>fenatnyl</a:t>
            </a:r>
            <a:endParaRPr lang="en-US" dirty="0"/>
          </a:p>
        </p:txBody>
      </p:sp>
      <p:sp>
        <p:nvSpPr>
          <p:cNvPr id="4" name="Slide Number Placeholder 3"/>
          <p:cNvSpPr>
            <a:spLocks noGrp="1"/>
          </p:cNvSpPr>
          <p:nvPr>
            <p:ph type="sldNum" sz="quarter" idx="5"/>
          </p:nvPr>
        </p:nvSpPr>
        <p:spPr/>
        <p:txBody>
          <a:bodyPr/>
          <a:lstStyle/>
          <a:p>
            <a:fld id="{D1098936-1405-43F1-9C32-F90670A60215}" type="slidenum">
              <a:rPr lang="en-US" smtClean="0"/>
              <a:t>8</a:t>
            </a:fld>
            <a:endParaRPr lang="en-US"/>
          </a:p>
        </p:txBody>
      </p:sp>
    </p:spTree>
    <p:extLst>
      <p:ext uri="{BB962C8B-B14F-4D97-AF65-F5344CB8AC3E}">
        <p14:creationId xmlns:p14="http://schemas.microsoft.com/office/powerpoint/2010/main" val="113767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98936-1405-43F1-9C32-F90670A60215}" type="slidenum">
              <a:rPr lang="en-US" smtClean="0"/>
              <a:t>11</a:t>
            </a:fld>
            <a:endParaRPr lang="en-US"/>
          </a:p>
        </p:txBody>
      </p:sp>
    </p:spTree>
    <p:extLst>
      <p:ext uri="{BB962C8B-B14F-4D97-AF65-F5344CB8AC3E}">
        <p14:creationId xmlns:p14="http://schemas.microsoft.com/office/powerpoint/2010/main" val="754735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use in HIV prevention</a:t>
            </a:r>
          </a:p>
        </p:txBody>
      </p:sp>
      <p:sp>
        <p:nvSpPr>
          <p:cNvPr id="4" name="Slide Number Placeholder 3"/>
          <p:cNvSpPr>
            <a:spLocks noGrp="1"/>
          </p:cNvSpPr>
          <p:nvPr>
            <p:ph type="sldNum" sz="quarter" idx="5"/>
          </p:nvPr>
        </p:nvSpPr>
        <p:spPr/>
        <p:txBody>
          <a:bodyPr/>
          <a:lstStyle/>
          <a:p>
            <a:fld id="{D1098936-1405-43F1-9C32-F90670A60215}" type="slidenum">
              <a:rPr lang="en-US" smtClean="0"/>
              <a:t>13</a:t>
            </a:fld>
            <a:endParaRPr lang="en-US"/>
          </a:p>
        </p:txBody>
      </p:sp>
    </p:spTree>
    <p:extLst>
      <p:ext uri="{BB962C8B-B14F-4D97-AF65-F5344CB8AC3E}">
        <p14:creationId xmlns:p14="http://schemas.microsoft.com/office/powerpoint/2010/main" val="392695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98936-1405-43F1-9C32-F90670A60215}" type="slidenum">
              <a:rPr lang="en-US" smtClean="0"/>
              <a:t>14</a:t>
            </a:fld>
            <a:endParaRPr lang="en-US"/>
          </a:p>
        </p:txBody>
      </p:sp>
    </p:spTree>
    <p:extLst>
      <p:ext uri="{BB962C8B-B14F-4D97-AF65-F5344CB8AC3E}">
        <p14:creationId xmlns:p14="http://schemas.microsoft.com/office/powerpoint/2010/main" val="40235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10% of addiction treatment programs use CM per ASAM/AAAP guidelines</a:t>
            </a:r>
          </a:p>
        </p:txBody>
      </p:sp>
      <p:sp>
        <p:nvSpPr>
          <p:cNvPr id="4" name="Slide Number Placeholder 3"/>
          <p:cNvSpPr>
            <a:spLocks noGrp="1"/>
          </p:cNvSpPr>
          <p:nvPr>
            <p:ph type="sldNum" sz="quarter" idx="5"/>
          </p:nvPr>
        </p:nvSpPr>
        <p:spPr/>
        <p:txBody>
          <a:bodyPr/>
          <a:lstStyle/>
          <a:p>
            <a:fld id="{D1098936-1405-43F1-9C32-F90670A60215}" type="slidenum">
              <a:rPr lang="en-US" smtClean="0"/>
              <a:t>24</a:t>
            </a:fld>
            <a:endParaRPr lang="en-US"/>
          </a:p>
        </p:txBody>
      </p:sp>
    </p:spTree>
    <p:extLst>
      <p:ext uri="{BB962C8B-B14F-4D97-AF65-F5344CB8AC3E}">
        <p14:creationId xmlns:p14="http://schemas.microsoft.com/office/powerpoint/2010/main" val="4135567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a:xfrm>
            <a:off x="912628"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31258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a:xfrm>
            <a:off x="912628"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95598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a:xfrm>
            <a:off x="912628"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687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15D9-0AA4-B1EA-5000-FFD2B8D752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8744EB-93C9-1060-C445-ECA86355C2E2}"/>
              </a:ext>
            </a:extLst>
          </p:cNvPr>
          <p:cNvSpPr>
            <a:spLocks noGrp="1"/>
          </p:cNvSpPr>
          <p:nvPr>
            <p:ph type="dt" sz="half" idx="10"/>
          </p:nvPr>
        </p:nvSpPr>
        <p:spPr>
          <a:xfrm>
            <a:off x="912628"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75163254-09B5-6007-F986-00645C91E240}"/>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8CBDC76-9122-5FB0-A205-DF207DD20E19}"/>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4084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2715-4BAF-15DD-C66F-3EE62828B6F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145C572-9E68-44FC-9A88-D7396C7DC73A}"/>
              </a:ext>
            </a:extLst>
          </p:cNvPr>
          <p:cNvSpPr>
            <a:spLocks noGrp="1"/>
          </p:cNvSpPr>
          <p:nvPr>
            <p:ph type="sldNum" sz="quarter" idx="10"/>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436333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E654-367A-8A59-9CF1-2652A9634D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DFBD7E-9C13-B20C-A199-6FE71E0F5A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262C2-DE5C-B9F4-3A45-4940DDD14EC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63A5E4-62C2-E084-B978-E92EB6A59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F5C19-747D-779B-8B7B-F82FBC3B9559}"/>
              </a:ext>
            </a:extLst>
          </p:cNvPr>
          <p:cNvSpPr>
            <a:spLocks noGrp="1"/>
          </p:cNvSpPr>
          <p:nvPr>
            <p:ph type="sldNum" sz="quarter" idx="12"/>
          </p:nvPr>
        </p:nvSpPr>
        <p:spPr/>
        <p:txBody>
          <a:bodyPr/>
          <a:lstStyle/>
          <a:p>
            <a:fld id="{1FC922A8-6228-42AA-B080-5C8E40A675E9}" type="slidenum">
              <a:rPr lang="en-US" smtClean="0"/>
              <a:t>‹#›</a:t>
            </a:fld>
            <a:endParaRPr lang="en-US"/>
          </a:p>
        </p:txBody>
      </p:sp>
    </p:spTree>
    <p:extLst>
      <p:ext uri="{BB962C8B-B14F-4D97-AF65-F5344CB8AC3E}">
        <p14:creationId xmlns:p14="http://schemas.microsoft.com/office/powerpoint/2010/main" val="26495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7585-8AD6-B4DD-E716-25C2773F62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4ABA9-8805-5102-5354-153DAAE585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C3183-16DB-F829-863D-E8C3175C59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892D06-6DC8-8814-F889-8D03F3BA4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2D85B-F07E-DD12-8537-151E59EAD849}"/>
              </a:ext>
            </a:extLst>
          </p:cNvPr>
          <p:cNvSpPr>
            <a:spLocks noGrp="1"/>
          </p:cNvSpPr>
          <p:nvPr>
            <p:ph type="sldNum" sz="quarter" idx="12"/>
          </p:nvPr>
        </p:nvSpPr>
        <p:spPr/>
        <p:txBody>
          <a:bodyPr/>
          <a:lstStyle/>
          <a:p>
            <a:fld id="{1FC922A8-6228-42AA-B080-5C8E40A675E9}" type="slidenum">
              <a:rPr lang="en-US" smtClean="0"/>
              <a:t>‹#›</a:t>
            </a:fld>
            <a:endParaRPr lang="en-US"/>
          </a:p>
        </p:txBody>
      </p:sp>
    </p:spTree>
    <p:extLst>
      <p:ext uri="{BB962C8B-B14F-4D97-AF65-F5344CB8AC3E}">
        <p14:creationId xmlns:p14="http://schemas.microsoft.com/office/powerpoint/2010/main" val="356902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48CC-ACD1-C490-6018-96D890615E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E68B88-05D4-E961-3C40-306A39473A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DB6FE-1AE0-0B2C-C30D-43E1202E39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923396-B416-745C-8421-30CFABEA7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794AD-03C8-DD73-1AA8-60A23506201B}"/>
              </a:ext>
            </a:extLst>
          </p:cNvPr>
          <p:cNvSpPr>
            <a:spLocks noGrp="1"/>
          </p:cNvSpPr>
          <p:nvPr>
            <p:ph type="sldNum" sz="quarter" idx="12"/>
          </p:nvPr>
        </p:nvSpPr>
        <p:spPr/>
        <p:txBody>
          <a:bodyPr/>
          <a:lstStyle/>
          <a:p>
            <a:fld id="{1FC922A8-6228-42AA-B080-5C8E40A675E9}" type="slidenum">
              <a:rPr lang="en-US" smtClean="0"/>
              <a:t>‹#›</a:t>
            </a:fld>
            <a:endParaRPr lang="en-US"/>
          </a:p>
        </p:txBody>
      </p:sp>
    </p:spTree>
    <p:extLst>
      <p:ext uri="{BB962C8B-B14F-4D97-AF65-F5344CB8AC3E}">
        <p14:creationId xmlns:p14="http://schemas.microsoft.com/office/powerpoint/2010/main" val="365898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BC12-9FBB-71C8-DEAF-70EE5B3485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F262D-FD32-E6F1-D44D-B7DF850AF2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9129BD-55C6-EEEB-04AB-955E3A66D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6AAAD9-028A-2BFA-6B71-6BC0460B840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F3EE3BC-2B82-4227-FE29-7E2543310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7182B-18A8-201C-7700-F97471ECA0D2}"/>
              </a:ext>
            </a:extLst>
          </p:cNvPr>
          <p:cNvSpPr>
            <a:spLocks noGrp="1"/>
          </p:cNvSpPr>
          <p:nvPr>
            <p:ph type="sldNum" sz="quarter" idx="12"/>
          </p:nvPr>
        </p:nvSpPr>
        <p:spPr/>
        <p:txBody>
          <a:bodyPr/>
          <a:lstStyle/>
          <a:p>
            <a:fld id="{1FC922A8-6228-42AA-B080-5C8E40A675E9}" type="slidenum">
              <a:rPr lang="en-US" smtClean="0"/>
              <a:t>‹#›</a:t>
            </a:fld>
            <a:endParaRPr lang="en-US"/>
          </a:p>
        </p:txBody>
      </p:sp>
    </p:spTree>
    <p:extLst>
      <p:ext uri="{BB962C8B-B14F-4D97-AF65-F5344CB8AC3E}">
        <p14:creationId xmlns:p14="http://schemas.microsoft.com/office/powerpoint/2010/main" val="3534863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0D53-BC30-75B9-E052-882E43983A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42F6FB-CF33-0927-DD08-171AEC7A88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C45FB-4A7E-67B3-CB04-DD91B9A76C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EFFC62-B9FA-2460-A83F-1983D9893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3495DE-DCB4-936B-5225-5F698618C0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D5A44B-C302-3C4D-E6B5-D05267A5EC2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E3ABBD1-EAC2-4A67-FB9A-2608B22680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070705-7AF8-FD19-4DC8-008C8080D9DF}"/>
              </a:ext>
            </a:extLst>
          </p:cNvPr>
          <p:cNvSpPr>
            <a:spLocks noGrp="1"/>
          </p:cNvSpPr>
          <p:nvPr>
            <p:ph type="sldNum" sz="quarter" idx="12"/>
          </p:nvPr>
        </p:nvSpPr>
        <p:spPr/>
        <p:txBody>
          <a:bodyPr/>
          <a:lstStyle/>
          <a:p>
            <a:fld id="{1FC922A8-6228-42AA-B080-5C8E40A675E9}" type="slidenum">
              <a:rPr lang="en-US" smtClean="0"/>
              <a:t>‹#›</a:t>
            </a:fld>
            <a:endParaRPr lang="en-US"/>
          </a:p>
        </p:txBody>
      </p:sp>
    </p:spTree>
    <p:extLst>
      <p:ext uri="{BB962C8B-B14F-4D97-AF65-F5344CB8AC3E}">
        <p14:creationId xmlns:p14="http://schemas.microsoft.com/office/powerpoint/2010/main" val="3616373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19F6-5C54-C150-04E2-49EB420BF4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616A7-6C02-5534-0FFC-AED12F9F9D7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F32DC62-C30C-6281-E25B-045C5E9831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227F13-0B93-FF27-09CC-0F745225380E}"/>
              </a:ext>
            </a:extLst>
          </p:cNvPr>
          <p:cNvSpPr>
            <a:spLocks noGrp="1"/>
          </p:cNvSpPr>
          <p:nvPr>
            <p:ph type="sldNum" sz="quarter" idx="12"/>
          </p:nvPr>
        </p:nvSpPr>
        <p:spPr/>
        <p:txBody>
          <a:bodyPr/>
          <a:lstStyle/>
          <a:p>
            <a:fld id="{1FC922A8-6228-42AA-B080-5C8E40A675E9}" type="slidenum">
              <a:rPr lang="en-US" smtClean="0"/>
              <a:t>‹#›</a:t>
            </a:fld>
            <a:endParaRPr lang="en-US"/>
          </a:p>
        </p:txBody>
      </p:sp>
    </p:spTree>
    <p:extLst>
      <p:ext uri="{BB962C8B-B14F-4D97-AF65-F5344CB8AC3E}">
        <p14:creationId xmlns:p14="http://schemas.microsoft.com/office/powerpoint/2010/main" val="170559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3B11BFB-DB0C-91C1-EE23-D1A4174E188D}"/>
              </a:ext>
            </a:extLst>
          </p:cNvPr>
          <p:cNvSpPr>
            <a:spLocks noGrp="1"/>
          </p:cNvSpPr>
          <p:nvPr>
            <p:ph type="sldNum" sz="quarter" idx="10"/>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527169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0E9AC-6CFB-FD2B-ACDD-83DE1919157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87583D0-AAED-A072-3FB6-AF3DA4548E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7347CC-D66E-7BED-6819-678E415E147D}"/>
              </a:ext>
            </a:extLst>
          </p:cNvPr>
          <p:cNvSpPr>
            <a:spLocks noGrp="1"/>
          </p:cNvSpPr>
          <p:nvPr>
            <p:ph type="sldNum" sz="quarter" idx="12"/>
          </p:nvPr>
        </p:nvSpPr>
        <p:spPr/>
        <p:txBody>
          <a:bodyPr/>
          <a:lstStyle/>
          <a:p>
            <a:fld id="{1FC922A8-6228-42AA-B080-5C8E40A675E9}" type="slidenum">
              <a:rPr lang="en-US" smtClean="0"/>
              <a:t>‹#›</a:t>
            </a:fld>
            <a:endParaRPr lang="en-US"/>
          </a:p>
        </p:txBody>
      </p:sp>
    </p:spTree>
    <p:extLst>
      <p:ext uri="{BB962C8B-B14F-4D97-AF65-F5344CB8AC3E}">
        <p14:creationId xmlns:p14="http://schemas.microsoft.com/office/powerpoint/2010/main" val="978848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9FFD-0ECE-2784-EBF5-DEEB52520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1852EE-1D6C-D4A4-3868-4F89BF8B3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BF823-2661-E2A5-82DA-B05D1E5A1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45893-7DF3-7D5D-03F0-D7DC2698D9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D686CA9-8E2F-D53B-A61E-B3A6F0F5B2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D57B9-5535-C03C-47C8-C3416227B1B6}"/>
              </a:ext>
            </a:extLst>
          </p:cNvPr>
          <p:cNvSpPr>
            <a:spLocks noGrp="1"/>
          </p:cNvSpPr>
          <p:nvPr>
            <p:ph type="sldNum" sz="quarter" idx="12"/>
          </p:nvPr>
        </p:nvSpPr>
        <p:spPr/>
        <p:txBody>
          <a:bodyPr/>
          <a:lstStyle/>
          <a:p>
            <a:fld id="{1FC922A8-6228-42AA-B080-5C8E40A675E9}" type="slidenum">
              <a:rPr lang="en-US" smtClean="0"/>
              <a:t>‹#›</a:t>
            </a:fld>
            <a:endParaRPr lang="en-US"/>
          </a:p>
        </p:txBody>
      </p:sp>
    </p:spTree>
    <p:extLst>
      <p:ext uri="{BB962C8B-B14F-4D97-AF65-F5344CB8AC3E}">
        <p14:creationId xmlns:p14="http://schemas.microsoft.com/office/powerpoint/2010/main" val="2759741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9CA8-3C0A-011A-D73C-E84C3DD72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7319D9-2915-F466-49AA-A994ACC63F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5AED45-D70A-1BAE-50CA-2011B7434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AA7FA-5919-AF64-CBAC-F877283925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C32BAEC-2909-C0BB-4AAD-09A046C06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9E9CB-2FAC-9FEF-8B18-01C50F143583}"/>
              </a:ext>
            </a:extLst>
          </p:cNvPr>
          <p:cNvSpPr>
            <a:spLocks noGrp="1"/>
          </p:cNvSpPr>
          <p:nvPr>
            <p:ph type="sldNum" sz="quarter" idx="12"/>
          </p:nvPr>
        </p:nvSpPr>
        <p:spPr/>
        <p:txBody>
          <a:bodyPr/>
          <a:lstStyle/>
          <a:p>
            <a:fld id="{1FC922A8-6228-42AA-B080-5C8E40A675E9}" type="slidenum">
              <a:rPr lang="en-US" smtClean="0"/>
              <a:t>‹#›</a:t>
            </a:fld>
            <a:endParaRPr lang="en-US"/>
          </a:p>
        </p:txBody>
      </p:sp>
    </p:spTree>
    <p:extLst>
      <p:ext uri="{BB962C8B-B14F-4D97-AF65-F5344CB8AC3E}">
        <p14:creationId xmlns:p14="http://schemas.microsoft.com/office/powerpoint/2010/main" val="510600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68CE-D3B7-AA8A-F09B-10E149E3C4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6D585B-DC9D-E46C-9FA4-943E66A46A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26D2A-75D9-C3F6-0A9D-85392F88B3A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DAE04C1-02A2-15FA-18B5-4FB0A20D3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811C0-B57F-51B7-A718-BF5BB214CEA5}"/>
              </a:ext>
            </a:extLst>
          </p:cNvPr>
          <p:cNvSpPr>
            <a:spLocks noGrp="1"/>
          </p:cNvSpPr>
          <p:nvPr>
            <p:ph type="sldNum" sz="quarter" idx="12"/>
          </p:nvPr>
        </p:nvSpPr>
        <p:spPr/>
        <p:txBody>
          <a:bodyPr/>
          <a:lstStyle/>
          <a:p>
            <a:fld id="{1FC922A8-6228-42AA-B080-5C8E40A675E9}" type="slidenum">
              <a:rPr lang="en-US" smtClean="0"/>
              <a:t>‹#›</a:t>
            </a:fld>
            <a:endParaRPr lang="en-US"/>
          </a:p>
        </p:txBody>
      </p:sp>
    </p:spTree>
    <p:extLst>
      <p:ext uri="{BB962C8B-B14F-4D97-AF65-F5344CB8AC3E}">
        <p14:creationId xmlns:p14="http://schemas.microsoft.com/office/powerpoint/2010/main" val="455384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8877A-17EE-783E-1312-B6A37CDEE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42D7FF-26AA-A27B-BAB7-FF245BBBFF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B72D8-FE2B-8C3B-967F-79174769A3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5487A2C-9708-1088-BFC1-665D106DF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288B1-A82D-3F72-6C64-38DA124DB155}"/>
              </a:ext>
            </a:extLst>
          </p:cNvPr>
          <p:cNvSpPr>
            <a:spLocks noGrp="1"/>
          </p:cNvSpPr>
          <p:nvPr>
            <p:ph type="sldNum" sz="quarter" idx="12"/>
          </p:nvPr>
        </p:nvSpPr>
        <p:spPr/>
        <p:txBody>
          <a:bodyPr/>
          <a:lstStyle/>
          <a:p>
            <a:fld id="{1FC922A8-6228-42AA-B080-5C8E40A675E9}" type="slidenum">
              <a:rPr lang="en-US" smtClean="0"/>
              <a:t>‹#›</a:t>
            </a:fld>
            <a:endParaRPr lang="en-US"/>
          </a:p>
        </p:txBody>
      </p:sp>
    </p:spTree>
    <p:extLst>
      <p:ext uri="{BB962C8B-B14F-4D97-AF65-F5344CB8AC3E}">
        <p14:creationId xmlns:p14="http://schemas.microsoft.com/office/powerpoint/2010/main" val="2664085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289E-6783-B237-4204-43777E585E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63A0F0-CBB7-FC88-632C-A59686E53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182891-2315-5647-D6E3-6F0BBD27211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398BA8-9695-73FE-ADB3-993CEA486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DDCA3-7715-5C38-CEBD-3247532B3854}"/>
              </a:ext>
            </a:extLst>
          </p:cNvPr>
          <p:cNvSpPr>
            <a:spLocks noGrp="1"/>
          </p:cNvSpPr>
          <p:nvPr>
            <p:ph type="sldNum" sz="quarter" idx="12"/>
          </p:nvPr>
        </p:nvSpPr>
        <p:spPr/>
        <p:txBody>
          <a:bodyPr/>
          <a:lstStyle/>
          <a:p>
            <a:fld id="{5F2917B5-5370-4B06-8BF0-2A7A861742A6}" type="slidenum">
              <a:rPr lang="en-US" smtClean="0"/>
              <a:t>‹#›</a:t>
            </a:fld>
            <a:endParaRPr lang="en-US"/>
          </a:p>
        </p:txBody>
      </p:sp>
    </p:spTree>
    <p:extLst>
      <p:ext uri="{BB962C8B-B14F-4D97-AF65-F5344CB8AC3E}">
        <p14:creationId xmlns:p14="http://schemas.microsoft.com/office/powerpoint/2010/main" val="3527926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EC22-B62F-DEE2-D2C9-893C06F219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7351A-3533-5136-6FCD-82C2366692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E815C-E489-5B35-0797-75DA902C496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531F50D-8E4F-C2DC-1095-9877942A8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5540E-B442-CEA5-E924-269FB284A552}"/>
              </a:ext>
            </a:extLst>
          </p:cNvPr>
          <p:cNvSpPr>
            <a:spLocks noGrp="1"/>
          </p:cNvSpPr>
          <p:nvPr>
            <p:ph type="sldNum" sz="quarter" idx="12"/>
          </p:nvPr>
        </p:nvSpPr>
        <p:spPr/>
        <p:txBody>
          <a:bodyPr/>
          <a:lstStyle/>
          <a:p>
            <a:fld id="{5F2917B5-5370-4B06-8BF0-2A7A861742A6}" type="slidenum">
              <a:rPr lang="en-US" smtClean="0"/>
              <a:t>‹#›</a:t>
            </a:fld>
            <a:endParaRPr lang="en-US"/>
          </a:p>
        </p:txBody>
      </p:sp>
    </p:spTree>
    <p:extLst>
      <p:ext uri="{BB962C8B-B14F-4D97-AF65-F5344CB8AC3E}">
        <p14:creationId xmlns:p14="http://schemas.microsoft.com/office/powerpoint/2010/main" val="3981915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484E-A3E4-818C-73C7-2FFD98FF2A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A29A0C-F21F-28ED-CC71-EC073474D7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30B887-5621-25D3-0A5B-E58ECA7B0A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37334E-F9B7-ED0E-E564-DC6232CB4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19133-58BE-051C-1C29-E781B3E41CCD}"/>
              </a:ext>
            </a:extLst>
          </p:cNvPr>
          <p:cNvSpPr>
            <a:spLocks noGrp="1"/>
          </p:cNvSpPr>
          <p:nvPr>
            <p:ph type="sldNum" sz="quarter" idx="12"/>
          </p:nvPr>
        </p:nvSpPr>
        <p:spPr/>
        <p:txBody>
          <a:bodyPr/>
          <a:lstStyle/>
          <a:p>
            <a:fld id="{5F2917B5-5370-4B06-8BF0-2A7A861742A6}" type="slidenum">
              <a:rPr lang="en-US" smtClean="0"/>
              <a:t>‹#›</a:t>
            </a:fld>
            <a:endParaRPr lang="en-US"/>
          </a:p>
        </p:txBody>
      </p:sp>
    </p:spTree>
    <p:extLst>
      <p:ext uri="{BB962C8B-B14F-4D97-AF65-F5344CB8AC3E}">
        <p14:creationId xmlns:p14="http://schemas.microsoft.com/office/powerpoint/2010/main" val="4159649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7083-88D7-8978-B8F6-C1DB288C7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8DACB-A7E8-3D06-8AC5-6F3FED0C82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8118B4-E616-954A-F199-BDA3FAAA6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683FE9-8B2A-0BD7-F29F-A6345A24A10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D87340D-0445-4CEA-55AB-6E340A59E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83D29-C39D-DEB6-7D1C-E76CDCADF385}"/>
              </a:ext>
            </a:extLst>
          </p:cNvPr>
          <p:cNvSpPr>
            <a:spLocks noGrp="1"/>
          </p:cNvSpPr>
          <p:nvPr>
            <p:ph type="sldNum" sz="quarter" idx="12"/>
          </p:nvPr>
        </p:nvSpPr>
        <p:spPr/>
        <p:txBody>
          <a:bodyPr/>
          <a:lstStyle/>
          <a:p>
            <a:fld id="{5F2917B5-5370-4B06-8BF0-2A7A861742A6}" type="slidenum">
              <a:rPr lang="en-US" smtClean="0"/>
              <a:t>‹#›</a:t>
            </a:fld>
            <a:endParaRPr lang="en-US"/>
          </a:p>
        </p:txBody>
      </p:sp>
    </p:spTree>
    <p:extLst>
      <p:ext uri="{BB962C8B-B14F-4D97-AF65-F5344CB8AC3E}">
        <p14:creationId xmlns:p14="http://schemas.microsoft.com/office/powerpoint/2010/main" val="3058286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0F2B-11F5-AFE2-E4BF-70BA8570EA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36D69-0AD3-C1E8-22CE-597994542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418AA2-DDE8-59BF-2D2B-80B8E28B42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D5A65A-AC89-B34A-BCD5-AC569BD86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ACE489-DE93-7628-125B-58B77BF7C5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D843DB-67AB-D788-E582-AA31F9ECF48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4186A00-2DE8-A250-2FBB-7B768EDFEA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9B8B10-15B5-6523-2512-306057181DD8}"/>
              </a:ext>
            </a:extLst>
          </p:cNvPr>
          <p:cNvSpPr>
            <a:spLocks noGrp="1"/>
          </p:cNvSpPr>
          <p:nvPr>
            <p:ph type="sldNum" sz="quarter" idx="12"/>
          </p:nvPr>
        </p:nvSpPr>
        <p:spPr/>
        <p:txBody>
          <a:bodyPr/>
          <a:lstStyle/>
          <a:p>
            <a:fld id="{5F2917B5-5370-4B06-8BF0-2A7A861742A6}" type="slidenum">
              <a:rPr lang="en-US" smtClean="0"/>
              <a:t>‹#›</a:t>
            </a:fld>
            <a:endParaRPr lang="en-US"/>
          </a:p>
        </p:txBody>
      </p:sp>
    </p:spTree>
    <p:extLst>
      <p:ext uri="{BB962C8B-B14F-4D97-AF65-F5344CB8AC3E}">
        <p14:creationId xmlns:p14="http://schemas.microsoft.com/office/powerpoint/2010/main" val="186928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a:xfrm>
            <a:off x="912628"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451174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5D86-85DF-15EE-6A0F-FCFAE7C67C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BF67B4-D135-0451-1C83-BDD869C6F4B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931CE46-1EC2-ED7A-0C49-9F768D7934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35C58-18A2-9B32-B823-11B796F11F92}"/>
              </a:ext>
            </a:extLst>
          </p:cNvPr>
          <p:cNvSpPr>
            <a:spLocks noGrp="1"/>
          </p:cNvSpPr>
          <p:nvPr>
            <p:ph type="sldNum" sz="quarter" idx="12"/>
          </p:nvPr>
        </p:nvSpPr>
        <p:spPr/>
        <p:txBody>
          <a:bodyPr/>
          <a:lstStyle/>
          <a:p>
            <a:fld id="{5F2917B5-5370-4B06-8BF0-2A7A861742A6}" type="slidenum">
              <a:rPr lang="en-US" smtClean="0"/>
              <a:t>‹#›</a:t>
            </a:fld>
            <a:endParaRPr lang="en-US"/>
          </a:p>
        </p:txBody>
      </p:sp>
    </p:spTree>
    <p:extLst>
      <p:ext uri="{BB962C8B-B14F-4D97-AF65-F5344CB8AC3E}">
        <p14:creationId xmlns:p14="http://schemas.microsoft.com/office/powerpoint/2010/main" val="282591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B7C013-4907-7DDD-649D-6EDDA79CD23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3166D7B-D862-064E-732B-8147E6E0C6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AEF1CF-73FD-3623-177B-1526E1C57B5A}"/>
              </a:ext>
            </a:extLst>
          </p:cNvPr>
          <p:cNvSpPr>
            <a:spLocks noGrp="1"/>
          </p:cNvSpPr>
          <p:nvPr>
            <p:ph type="sldNum" sz="quarter" idx="12"/>
          </p:nvPr>
        </p:nvSpPr>
        <p:spPr/>
        <p:txBody>
          <a:bodyPr/>
          <a:lstStyle/>
          <a:p>
            <a:fld id="{5F2917B5-5370-4B06-8BF0-2A7A861742A6}" type="slidenum">
              <a:rPr lang="en-US" smtClean="0"/>
              <a:t>‹#›</a:t>
            </a:fld>
            <a:endParaRPr lang="en-US"/>
          </a:p>
        </p:txBody>
      </p:sp>
    </p:spTree>
    <p:extLst>
      <p:ext uri="{BB962C8B-B14F-4D97-AF65-F5344CB8AC3E}">
        <p14:creationId xmlns:p14="http://schemas.microsoft.com/office/powerpoint/2010/main" val="2150261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3E4D-3DE9-9BE6-6232-7AAFB30CA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FCDDE7-024E-5093-5DD4-584E1CDBA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1C3FC8-252A-BEE7-2A42-22C3E1DCD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A4C24-FFEA-2D97-5970-45B69D72DD7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263EE13-2A34-348C-672B-37686ADC85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EECBB-F9FF-70F0-A752-DC55800E95F9}"/>
              </a:ext>
            </a:extLst>
          </p:cNvPr>
          <p:cNvSpPr>
            <a:spLocks noGrp="1"/>
          </p:cNvSpPr>
          <p:nvPr>
            <p:ph type="sldNum" sz="quarter" idx="12"/>
          </p:nvPr>
        </p:nvSpPr>
        <p:spPr/>
        <p:txBody>
          <a:bodyPr/>
          <a:lstStyle/>
          <a:p>
            <a:fld id="{5F2917B5-5370-4B06-8BF0-2A7A861742A6}" type="slidenum">
              <a:rPr lang="en-US" smtClean="0"/>
              <a:t>‹#›</a:t>
            </a:fld>
            <a:endParaRPr lang="en-US"/>
          </a:p>
        </p:txBody>
      </p:sp>
    </p:spTree>
    <p:extLst>
      <p:ext uri="{BB962C8B-B14F-4D97-AF65-F5344CB8AC3E}">
        <p14:creationId xmlns:p14="http://schemas.microsoft.com/office/powerpoint/2010/main" val="3451211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646F-8389-4158-FA65-507692042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18B74E-CA37-05AE-B06E-A75C4EF730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3C091A-6830-ECAE-E651-481FE9FB8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8C693-1740-B892-7367-92A485D304F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6C9AA34-C5AA-7622-F1C6-22CEAF812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5CB73E-C88A-2E61-645D-52C1C5769666}"/>
              </a:ext>
            </a:extLst>
          </p:cNvPr>
          <p:cNvSpPr>
            <a:spLocks noGrp="1"/>
          </p:cNvSpPr>
          <p:nvPr>
            <p:ph type="sldNum" sz="quarter" idx="12"/>
          </p:nvPr>
        </p:nvSpPr>
        <p:spPr/>
        <p:txBody>
          <a:bodyPr/>
          <a:lstStyle/>
          <a:p>
            <a:fld id="{5F2917B5-5370-4B06-8BF0-2A7A861742A6}" type="slidenum">
              <a:rPr lang="en-US" smtClean="0"/>
              <a:t>‹#›</a:t>
            </a:fld>
            <a:endParaRPr lang="en-US"/>
          </a:p>
        </p:txBody>
      </p:sp>
    </p:spTree>
    <p:extLst>
      <p:ext uri="{BB962C8B-B14F-4D97-AF65-F5344CB8AC3E}">
        <p14:creationId xmlns:p14="http://schemas.microsoft.com/office/powerpoint/2010/main" val="2531382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49C2-B93F-E878-875B-D8DB9EF67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3D9DE2-FF8E-0EB0-A5C6-3D3A4FED31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667D9-4C88-DCF1-F48D-F840A5563B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2526096-70BD-4E65-1E40-22E614B7C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C9D99-54D5-0A21-BEB3-7FDA6203B87D}"/>
              </a:ext>
            </a:extLst>
          </p:cNvPr>
          <p:cNvSpPr>
            <a:spLocks noGrp="1"/>
          </p:cNvSpPr>
          <p:nvPr>
            <p:ph type="sldNum" sz="quarter" idx="12"/>
          </p:nvPr>
        </p:nvSpPr>
        <p:spPr/>
        <p:txBody>
          <a:bodyPr/>
          <a:lstStyle/>
          <a:p>
            <a:fld id="{5F2917B5-5370-4B06-8BF0-2A7A861742A6}" type="slidenum">
              <a:rPr lang="en-US" smtClean="0"/>
              <a:t>‹#›</a:t>
            </a:fld>
            <a:endParaRPr lang="en-US"/>
          </a:p>
        </p:txBody>
      </p:sp>
    </p:spTree>
    <p:extLst>
      <p:ext uri="{BB962C8B-B14F-4D97-AF65-F5344CB8AC3E}">
        <p14:creationId xmlns:p14="http://schemas.microsoft.com/office/powerpoint/2010/main" val="3968828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FD5B26-CD2B-310C-3F5B-B1AB159865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CA4D1A-B5CB-3107-A5A4-E00941EDE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58E85-421B-8E5C-8A6E-2F29435840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F450F8-123E-6C18-AF75-3AE57C611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AA2E9-B6D3-8D98-2812-70970D718792}"/>
              </a:ext>
            </a:extLst>
          </p:cNvPr>
          <p:cNvSpPr>
            <a:spLocks noGrp="1"/>
          </p:cNvSpPr>
          <p:nvPr>
            <p:ph type="sldNum" sz="quarter" idx="12"/>
          </p:nvPr>
        </p:nvSpPr>
        <p:spPr/>
        <p:txBody>
          <a:bodyPr/>
          <a:lstStyle/>
          <a:p>
            <a:fld id="{5F2917B5-5370-4B06-8BF0-2A7A861742A6}" type="slidenum">
              <a:rPr lang="en-US" smtClean="0"/>
              <a:t>‹#›</a:t>
            </a:fld>
            <a:endParaRPr lang="en-US"/>
          </a:p>
        </p:txBody>
      </p:sp>
    </p:spTree>
    <p:extLst>
      <p:ext uri="{BB962C8B-B14F-4D97-AF65-F5344CB8AC3E}">
        <p14:creationId xmlns:p14="http://schemas.microsoft.com/office/powerpoint/2010/main" val="2126008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2F36-0F06-0408-6E4F-A129DD9A2C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96707F-E49A-FF45-202F-3CA19664B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E9C926-64D3-173D-4B59-229C1C1FB79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F977C9-5B00-464C-560D-C0F4A9211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B8A50-00E6-129D-1A60-93F0543F02CA}"/>
              </a:ext>
            </a:extLst>
          </p:cNvPr>
          <p:cNvSpPr>
            <a:spLocks noGrp="1"/>
          </p:cNvSpPr>
          <p:nvPr>
            <p:ph type="sldNum" sz="quarter" idx="12"/>
          </p:nvPr>
        </p:nvSpPr>
        <p:spPr/>
        <p:txBody>
          <a:bodyPr/>
          <a:lstStyle/>
          <a:p>
            <a:fld id="{043061A9-DC2C-4E09-9176-756DB9864418}" type="slidenum">
              <a:rPr lang="en-US" smtClean="0"/>
              <a:t>‹#›</a:t>
            </a:fld>
            <a:endParaRPr lang="en-US"/>
          </a:p>
        </p:txBody>
      </p:sp>
    </p:spTree>
    <p:extLst>
      <p:ext uri="{BB962C8B-B14F-4D97-AF65-F5344CB8AC3E}">
        <p14:creationId xmlns:p14="http://schemas.microsoft.com/office/powerpoint/2010/main" val="2143516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3C0F-F47A-C9C1-F3F3-35848F179C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5930A-064C-00B6-E383-00B48AF6F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7B9F4-96FB-CA7B-2F81-68524990A3A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8F6036-6E71-EA9C-C28D-7A78B2E75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33ACD-8325-05C7-394B-581D11313569}"/>
              </a:ext>
            </a:extLst>
          </p:cNvPr>
          <p:cNvSpPr>
            <a:spLocks noGrp="1"/>
          </p:cNvSpPr>
          <p:nvPr>
            <p:ph type="sldNum" sz="quarter" idx="12"/>
          </p:nvPr>
        </p:nvSpPr>
        <p:spPr/>
        <p:txBody>
          <a:bodyPr/>
          <a:lstStyle/>
          <a:p>
            <a:fld id="{043061A9-DC2C-4E09-9176-756DB9864418}" type="slidenum">
              <a:rPr lang="en-US" smtClean="0"/>
              <a:t>‹#›</a:t>
            </a:fld>
            <a:endParaRPr lang="en-US"/>
          </a:p>
        </p:txBody>
      </p:sp>
    </p:spTree>
    <p:extLst>
      <p:ext uri="{BB962C8B-B14F-4D97-AF65-F5344CB8AC3E}">
        <p14:creationId xmlns:p14="http://schemas.microsoft.com/office/powerpoint/2010/main" val="3151854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74E8-4466-C9F5-5259-85FB77DDD5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62FD95-B36F-F954-E73F-3CCA389E76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A530E4-B2D4-A9C8-90E9-0B18B7881EB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D7D34B3-5056-8EEF-AF8F-F6DD90954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959D4-F98C-7A2B-C13A-9B013BA16008}"/>
              </a:ext>
            </a:extLst>
          </p:cNvPr>
          <p:cNvSpPr>
            <a:spLocks noGrp="1"/>
          </p:cNvSpPr>
          <p:nvPr>
            <p:ph type="sldNum" sz="quarter" idx="12"/>
          </p:nvPr>
        </p:nvSpPr>
        <p:spPr/>
        <p:txBody>
          <a:bodyPr/>
          <a:lstStyle/>
          <a:p>
            <a:fld id="{043061A9-DC2C-4E09-9176-756DB9864418}" type="slidenum">
              <a:rPr lang="en-US" smtClean="0"/>
              <a:t>‹#›</a:t>
            </a:fld>
            <a:endParaRPr lang="en-US"/>
          </a:p>
        </p:txBody>
      </p:sp>
    </p:spTree>
    <p:extLst>
      <p:ext uri="{BB962C8B-B14F-4D97-AF65-F5344CB8AC3E}">
        <p14:creationId xmlns:p14="http://schemas.microsoft.com/office/powerpoint/2010/main" val="345366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164C-4ABB-77A6-6769-F6ED6671A2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5CB2C-350E-917D-728C-D7DF8FB52B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58811E-4B55-5BD7-683F-4CD4262304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3818FF-E4B9-1D36-53FC-DF40FECDB62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EF0907C-C87D-1465-63B3-6E683F180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06A16-23B1-10F1-A2F2-2A36913928A3}"/>
              </a:ext>
            </a:extLst>
          </p:cNvPr>
          <p:cNvSpPr>
            <a:spLocks noGrp="1"/>
          </p:cNvSpPr>
          <p:nvPr>
            <p:ph type="sldNum" sz="quarter" idx="12"/>
          </p:nvPr>
        </p:nvSpPr>
        <p:spPr/>
        <p:txBody>
          <a:bodyPr/>
          <a:lstStyle/>
          <a:p>
            <a:fld id="{043061A9-DC2C-4E09-9176-756DB9864418}" type="slidenum">
              <a:rPr lang="en-US" smtClean="0"/>
              <a:t>‹#›</a:t>
            </a:fld>
            <a:endParaRPr lang="en-US"/>
          </a:p>
        </p:txBody>
      </p:sp>
    </p:spTree>
    <p:extLst>
      <p:ext uri="{BB962C8B-B14F-4D97-AF65-F5344CB8AC3E}">
        <p14:creationId xmlns:p14="http://schemas.microsoft.com/office/powerpoint/2010/main" val="114394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a:xfrm>
            <a:off x="912628"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376697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4FCD-1F7E-55EA-6E99-5F6ED4DC1A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984F44-D332-E901-4ACC-9E6375533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650243-5850-A57C-AF2D-65ACE9704F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ED8B30-7335-D83A-694E-5AE7A0B11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D54F5B-F4C4-BC0F-3D84-574065D602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EAEAF7-26AC-3722-19DC-A4BB3AD6F81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36854D1-E483-E4E0-18B1-73E7B5261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989EB3-9018-81DC-AB18-05D45FD2F706}"/>
              </a:ext>
            </a:extLst>
          </p:cNvPr>
          <p:cNvSpPr>
            <a:spLocks noGrp="1"/>
          </p:cNvSpPr>
          <p:nvPr>
            <p:ph type="sldNum" sz="quarter" idx="12"/>
          </p:nvPr>
        </p:nvSpPr>
        <p:spPr/>
        <p:txBody>
          <a:bodyPr/>
          <a:lstStyle/>
          <a:p>
            <a:fld id="{043061A9-DC2C-4E09-9176-756DB9864418}" type="slidenum">
              <a:rPr lang="en-US" smtClean="0"/>
              <a:t>‹#›</a:t>
            </a:fld>
            <a:endParaRPr lang="en-US"/>
          </a:p>
        </p:txBody>
      </p:sp>
    </p:spTree>
    <p:extLst>
      <p:ext uri="{BB962C8B-B14F-4D97-AF65-F5344CB8AC3E}">
        <p14:creationId xmlns:p14="http://schemas.microsoft.com/office/powerpoint/2010/main" val="2144402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3A87-F704-F752-78F5-D166A2E4AC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FFCAD2-EB20-6E3F-B2A9-D72F30DE4FD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E120F68-2946-17E8-7660-7DAD2EC1B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B81EFC-3731-A843-9AF0-855190DCDA75}"/>
              </a:ext>
            </a:extLst>
          </p:cNvPr>
          <p:cNvSpPr>
            <a:spLocks noGrp="1"/>
          </p:cNvSpPr>
          <p:nvPr>
            <p:ph type="sldNum" sz="quarter" idx="12"/>
          </p:nvPr>
        </p:nvSpPr>
        <p:spPr/>
        <p:txBody>
          <a:bodyPr/>
          <a:lstStyle/>
          <a:p>
            <a:fld id="{043061A9-DC2C-4E09-9176-756DB9864418}" type="slidenum">
              <a:rPr lang="en-US" smtClean="0"/>
              <a:t>‹#›</a:t>
            </a:fld>
            <a:endParaRPr lang="en-US"/>
          </a:p>
        </p:txBody>
      </p:sp>
    </p:spTree>
    <p:extLst>
      <p:ext uri="{BB962C8B-B14F-4D97-AF65-F5344CB8AC3E}">
        <p14:creationId xmlns:p14="http://schemas.microsoft.com/office/powerpoint/2010/main" val="3038648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7E9447-CC99-8D8F-8053-FD2D85A5B77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46857A9-297F-C434-3925-ADFC38D4C4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F6839C-5392-1BAC-6D21-85145C046C77}"/>
              </a:ext>
            </a:extLst>
          </p:cNvPr>
          <p:cNvSpPr>
            <a:spLocks noGrp="1"/>
          </p:cNvSpPr>
          <p:nvPr>
            <p:ph type="sldNum" sz="quarter" idx="12"/>
          </p:nvPr>
        </p:nvSpPr>
        <p:spPr/>
        <p:txBody>
          <a:bodyPr/>
          <a:lstStyle/>
          <a:p>
            <a:fld id="{043061A9-DC2C-4E09-9176-756DB9864418}" type="slidenum">
              <a:rPr lang="en-US" smtClean="0"/>
              <a:t>‹#›</a:t>
            </a:fld>
            <a:endParaRPr lang="en-US"/>
          </a:p>
        </p:txBody>
      </p:sp>
    </p:spTree>
    <p:extLst>
      <p:ext uri="{BB962C8B-B14F-4D97-AF65-F5344CB8AC3E}">
        <p14:creationId xmlns:p14="http://schemas.microsoft.com/office/powerpoint/2010/main" val="3035926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5E6C-AE1E-EB69-201D-AF6445A7E1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7FA59C-192B-8D32-950D-AFC00BA8B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A69F9E-E4EA-0637-A8AC-A4BB40D58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79AD3-37CF-5525-D824-B0334F92B3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7D02AB3-85A9-6F3C-6603-BB2AF3DF22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A5B4C8-43DF-29D7-79D7-13893756BEF0}"/>
              </a:ext>
            </a:extLst>
          </p:cNvPr>
          <p:cNvSpPr>
            <a:spLocks noGrp="1"/>
          </p:cNvSpPr>
          <p:nvPr>
            <p:ph type="sldNum" sz="quarter" idx="12"/>
          </p:nvPr>
        </p:nvSpPr>
        <p:spPr/>
        <p:txBody>
          <a:bodyPr/>
          <a:lstStyle/>
          <a:p>
            <a:fld id="{043061A9-DC2C-4E09-9176-756DB9864418}" type="slidenum">
              <a:rPr lang="en-US" smtClean="0"/>
              <a:t>‹#›</a:t>
            </a:fld>
            <a:endParaRPr lang="en-US"/>
          </a:p>
        </p:txBody>
      </p:sp>
    </p:spTree>
    <p:extLst>
      <p:ext uri="{BB962C8B-B14F-4D97-AF65-F5344CB8AC3E}">
        <p14:creationId xmlns:p14="http://schemas.microsoft.com/office/powerpoint/2010/main" val="343464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7174-5253-D085-8E37-C21FAEA4D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299EBB-8696-7C1A-C748-E1E7B14C4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28A7C6-E923-4ACB-49B6-7B4168DF2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AE891-7C97-516E-5EFD-D5FDDD07FC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BA07655-7C76-A99D-FC8B-4714344C6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E4126-1CD7-69A7-DE96-86FC22902B6A}"/>
              </a:ext>
            </a:extLst>
          </p:cNvPr>
          <p:cNvSpPr>
            <a:spLocks noGrp="1"/>
          </p:cNvSpPr>
          <p:nvPr>
            <p:ph type="sldNum" sz="quarter" idx="12"/>
          </p:nvPr>
        </p:nvSpPr>
        <p:spPr/>
        <p:txBody>
          <a:bodyPr/>
          <a:lstStyle/>
          <a:p>
            <a:fld id="{043061A9-DC2C-4E09-9176-756DB9864418}" type="slidenum">
              <a:rPr lang="en-US" smtClean="0"/>
              <a:t>‹#›</a:t>
            </a:fld>
            <a:endParaRPr lang="en-US"/>
          </a:p>
        </p:txBody>
      </p:sp>
    </p:spTree>
    <p:extLst>
      <p:ext uri="{BB962C8B-B14F-4D97-AF65-F5344CB8AC3E}">
        <p14:creationId xmlns:p14="http://schemas.microsoft.com/office/powerpoint/2010/main" val="2339419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990A-7525-CB80-3BA9-062E1A5F8F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791BB6-BEED-F0E3-BCDA-9461061397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6105C-470D-8787-F522-C5EBCE9E830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F51AE50-5159-FF72-B63B-F9ADDBE8B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757AD-9467-29E7-4755-04F66AD1334D}"/>
              </a:ext>
            </a:extLst>
          </p:cNvPr>
          <p:cNvSpPr>
            <a:spLocks noGrp="1"/>
          </p:cNvSpPr>
          <p:nvPr>
            <p:ph type="sldNum" sz="quarter" idx="12"/>
          </p:nvPr>
        </p:nvSpPr>
        <p:spPr/>
        <p:txBody>
          <a:bodyPr/>
          <a:lstStyle/>
          <a:p>
            <a:fld id="{043061A9-DC2C-4E09-9176-756DB9864418}" type="slidenum">
              <a:rPr lang="en-US" smtClean="0"/>
              <a:t>‹#›</a:t>
            </a:fld>
            <a:endParaRPr lang="en-US"/>
          </a:p>
        </p:txBody>
      </p:sp>
    </p:spTree>
    <p:extLst>
      <p:ext uri="{BB962C8B-B14F-4D97-AF65-F5344CB8AC3E}">
        <p14:creationId xmlns:p14="http://schemas.microsoft.com/office/powerpoint/2010/main" val="1197371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7130CE-8AAD-52AA-2883-9D8958FF5B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77486-143D-393D-CA63-B83094885E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64F4F-330C-6451-DEA0-FA7C4F79372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D74A17F-0853-F965-CB11-60CFB6A5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2A02F-E77E-7BC5-BC63-FEADDCF7DB54}"/>
              </a:ext>
            </a:extLst>
          </p:cNvPr>
          <p:cNvSpPr>
            <a:spLocks noGrp="1"/>
          </p:cNvSpPr>
          <p:nvPr>
            <p:ph type="sldNum" sz="quarter" idx="12"/>
          </p:nvPr>
        </p:nvSpPr>
        <p:spPr/>
        <p:txBody>
          <a:bodyPr/>
          <a:lstStyle/>
          <a:p>
            <a:fld id="{043061A9-DC2C-4E09-9176-756DB9864418}" type="slidenum">
              <a:rPr lang="en-US" smtClean="0"/>
              <a:t>‹#›</a:t>
            </a:fld>
            <a:endParaRPr lang="en-US"/>
          </a:p>
        </p:txBody>
      </p:sp>
    </p:spTree>
    <p:extLst>
      <p:ext uri="{BB962C8B-B14F-4D97-AF65-F5344CB8AC3E}">
        <p14:creationId xmlns:p14="http://schemas.microsoft.com/office/powerpoint/2010/main" val="4079717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BDA-BB30-C86A-C938-7F4A3657EB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9C1EB8-D0BD-C428-F9F9-302E138920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81A8D-BE07-2795-DBB5-AE98DF9A85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5186EC-4D84-85BB-3FDF-51AF884EF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09B68-E751-4FBA-333C-8BD0AAF28CA9}"/>
              </a:ext>
            </a:extLst>
          </p:cNvPr>
          <p:cNvSpPr>
            <a:spLocks noGrp="1"/>
          </p:cNvSpPr>
          <p:nvPr>
            <p:ph type="sldNum" sz="quarter" idx="12"/>
          </p:nvPr>
        </p:nvSpPr>
        <p:spPr/>
        <p:txBody>
          <a:bodyPr/>
          <a:lstStyle/>
          <a:p>
            <a:fld id="{296E7CFD-CFA1-46F4-A7D8-E0450198D9F1}" type="slidenum">
              <a:rPr lang="en-US" smtClean="0"/>
              <a:t>‹#›</a:t>
            </a:fld>
            <a:endParaRPr lang="en-US"/>
          </a:p>
        </p:txBody>
      </p:sp>
    </p:spTree>
    <p:extLst>
      <p:ext uri="{BB962C8B-B14F-4D97-AF65-F5344CB8AC3E}">
        <p14:creationId xmlns:p14="http://schemas.microsoft.com/office/powerpoint/2010/main" val="664594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258E-3DE3-C9DB-08B8-EBB8869FB5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C74F92-154F-C0D1-1E26-F2CF47B1C3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2DD35-47E7-3CD0-0392-180E736D3C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D1038C2-5526-3972-1441-1A02499D0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58C70-B548-5585-DDDD-95235CE6984D}"/>
              </a:ext>
            </a:extLst>
          </p:cNvPr>
          <p:cNvSpPr>
            <a:spLocks noGrp="1"/>
          </p:cNvSpPr>
          <p:nvPr>
            <p:ph type="sldNum" sz="quarter" idx="12"/>
          </p:nvPr>
        </p:nvSpPr>
        <p:spPr/>
        <p:txBody>
          <a:bodyPr/>
          <a:lstStyle/>
          <a:p>
            <a:fld id="{296E7CFD-CFA1-46F4-A7D8-E0450198D9F1}" type="slidenum">
              <a:rPr lang="en-US" smtClean="0"/>
              <a:t>‹#›</a:t>
            </a:fld>
            <a:endParaRPr lang="en-US"/>
          </a:p>
        </p:txBody>
      </p:sp>
    </p:spTree>
    <p:extLst>
      <p:ext uri="{BB962C8B-B14F-4D97-AF65-F5344CB8AC3E}">
        <p14:creationId xmlns:p14="http://schemas.microsoft.com/office/powerpoint/2010/main" val="3954907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DED1-09CD-BF93-FD1A-50BDE00AA3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06DA64-D834-7312-4201-20CB375A35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1D581A-5744-3E88-2DF4-19C6F4BEDF1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3B250CC-DE2C-61F8-A2A0-25524F2A4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1BFEA-6AFE-E5CC-55CE-14AC1329C0DB}"/>
              </a:ext>
            </a:extLst>
          </p:cNvPr>
          <p:cNvSpPr>
            <a:spLocks noGrp="1"/>
          </p:cNvSpPr>
          <p:nvPr>
            <p:ph type="sldNum" sz="quarter" idx="12"/>
          </p:nvPr>
        </p:nvSpPr>
        <p:spPr/>
        <p:txBody>
          <a:bodyPr/>
          <a:lstStyle/>
          <a:p>
            <a:fld id="{296E7CFD-CFA1-46F4-A7D8-E0450198D9F1}" type="slidenum">
              <a:rPr lang="en-US" smtClean="0"/>
              <a:t>‹#›</a:t>
            </a:fld>
            <a:endParaRPr lang="en-US"/>
          </a:p>
        </p:txBody>
      </p:sp>
    </p:spTree>
    <p:extLst>
      <p:ext uri="{BB962C8B-B14F-4D97-AF65-F5344CB8AC3E}">
        <p14:creationId xmlns:p14="http://schemas.microsoft.com/office/powerpoint/2010/main" val="219719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a:xfrm>
            <a:off x="912628"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9181620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B0E2-8351-5CB6-7A37-44A5F7ED70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98537C-43D7-BE12-5834-B66BA44188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D16F7C-D6DA-DF79-1941-678A3501D5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296F49-D2BE-F998-3441-4599D97263F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77A5E6F-4BAC-6943-74E4-4E56CB219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EDF1B-4FEB-7BE8-0A87-11A05E3A6DAB}"/>
              </a:ext>
            </a:extLst>
          </p:cNvPr>
          <p:cNvSpPr>
            <a:spLocks noGrp="1"/>
          </p:cNvSpPr>
          <p:nvPr>
            <p:ph type="sldNum" sz="quarter" idx="12"/>
          </p:nvPr>
        </p:nvSpPr>
        <p:spPr/>
        <p:txBody>
          <a:bodyPr/>
          <a:lstStyle/>
          <a:p>
            <a:fld id="{296E7CFD-CFA1-46F4-A7D8-E0450198D9F1}" type="slidenum">
              <a:rPr lang="en-US" smtClean="0"/>
              <a:t>‹#›</a:t>
            </a:fld>
            <a:endParaRPr lang="en-US"/>
          </a:p>
        </p:txBody>
      </p:sp>
    </p:spTree>
    <p:extLst>
      <p:ext uri="{BB962C8B-B14F-4D97-AF65-F5344CB8AC3E}">
        <p14:creationId xmlns:p14="http://schemas.microsoft.com/office/powerpoint/2010/main" val="4207129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0DB4-84FA-1964-F121-7916B5635C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C72C21-8183-FDC6-2205-BB516D61F5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EFD61-E2D3-D322-6232-4C3B7F2E2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00D5D-DFFC-59A8-EBFD-BD4A1C421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0B88AA-EA16-B23F-F2A9-D53C81914B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10A68B-F621-D313-BAE3-206A6D0B936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27BD807-A49B-21C1-90E1-CDA7E8B4B1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481FB1-3F63-C7E8-031E-B00F0EF0D0EF}"/>
              </a:ext>
            </a:extLst>
          </p:cNvPr>
          <p:cNvSpPr>
            <a:spLocks noGrp="1"/>
          </p:cNvSpPr>
          <p:nvPr>
            <p:ph type="sldNum" sz="quarter" idx="12"/>
          </p:nvPr>
        </p:nvSpPr>
        <p:spPr/>
        <p:txBody>
          <a:bodyPr/>
          <a:lstStyle/>
          <a:p>
            <a:fld id="{296E7CFD-CFA1-46F4-A7D8-E0450198D9F1}" type="slidenum">
              <a:rPr lang="en-US" smtClean="0"/>
              <a:t>‹#›</a:t>
            </a:fld>
            <a:endParaRPr lang="en-US"/>
          </a:p>
        </p:txBody>
      </p:sp>
    </p:spTree>
    <p:extLst>
      <p:ext uri="{BB962C8B-B14F-4D97-AF65-F5344CB8AC3E}">
        <p14:creationId xmlns:p14="http://schemas.microsoft.com/office/powerpoint/2010/main" val="3119714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D994-B5C3-50D9-3FF1-5D7ABF191C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A64741-965A-8F34-021D-A79C91B7CD0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2CF3239-A669-785E-7666-8309B1A64E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013111-DDA3-0574-455D-48032E2D16E4}"/>
              </a:ext>
            </a:extLst>
          </p:cNvPr>
          <p:cNvSpPr>
            <a:spLocks noGrp="1"/>
          </p:cNvSpPr>
          <p:nvPr>
            <p:ph type="sldNum" sz="quarter" idx="12"/>
          </p:nvPr>
        </p:nvSpPr>
        <p:spPr/>
        <p:txBody>
          <a:bodyPr/>
          <a:lstStyle/>
          <a:p>
            <a:fld id="{296E7CFD-CFA1-46F4-A7D8-E0450198D9F1}" type="slidenum">
              <a:rPr lang="en-US" smtClean="0"/>
              <a:t>‹#›</a:t>
            </a:fld>
            <a:endParaRPr lang="en-US"/>
          </a:p>
        </p:txBody>
      </p:sp>
    </p:spTree>
    <p:extLst>
      <p:ext uri="{BB962C8B-B14F-4D97-AF65-F5344CB8AC3E}">
        <p14:creationId xmlns:p14="http://schemas.microsoft.com/office/powerpoint/2010/main" val="3348866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453D7B-114A-DE0E-C1D0-538749881F3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9088A81-1AA5-5C56-2617-5780E243B8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38997-38F8-2FCE-82C2-C732276E1C41}"/>
              </a:ext>
            </a:extLst>
          </p:cNvPr>
          <p:cNvSpPr>
            <a:spLocks noGrp="1"/>
          </p:cNvSpPr>
          <p:nvPr>
            <p:ph type="sldNum" sz="quarter" idx="12"/>
          </p:nvPr>
        </p:nvSpPr>
        <p:spPr/>
        <p:txBody>
          <a:bodyPr/>
          <a:lstStyle/>
          <a:p>
            <a:fld id="{296E7CFD-CFA1-46F4-A7D8-E0450198D9F1}" type="slidenum">
              <a:rPr lang="en-US" smtClean="0"/>
              <a:t>‹#›</a:t>
            </a:fld>
            <a:endParaRPr lang="en-US"/>
          </a:p>
        </p:txBody>
      </p:sp>
    </p:spTree>
    <p:extLst>
      <p:ext uri="{BB962C8B-B14F-4D97-AF65-F5344CB8AC3E}">
        <p14:creationId xmlns:p14="http://schemas.microsoft.com/office/powerpoint/2010/main" val="981036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818F-E205-3DA4-A448-9994CDA60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2A039C-7CCD-59E9-A007-46ADAF1AE0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D80B52-E882-D72E-BCF8-91A4146BF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E38253-05A3-DCAF-CAD1-B9423CAE85B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907C0FC-E69F-6970-27F0-F2B62BEDFC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58D7A-848C-7D8C-2FA9-3B6B858A051F}"/>
              </a:ext>
            </a:extLst>
          </p:cNvPr>
          <p:cNvSpPr>
            <a:spLocks noGrp="1"/>
          </p:cNvSpPr>
          <p:nvPr>
            <p:ph type="sldNum" sz="quarter" idx="12"/>
          </p:nvPr>
        </p:nvSpPr>
        <p:spPr/>
        <p:txBody>
          <a:bodyPr/>
          <a:lstStyle/>
          <a:p>
            <a:fld id="{296E7CFD-CFA1-46F4-A7D8-E0450198D9F1}" type="slidenum">
              <a:rPr lang="en-US" smtClean="0"/>
              <a:t>‹#›</a:t>
            </a:fld>
            <a:endParaRPr lang="en-US"/>
          </a:p>
        </p:txBody>
      </p:sp>
    </p:spTree>
    <p:extLst>
      <p:ext uri="{BB962C8B-B14F-4D97-AF65-F5344CB8AC3E}">
        <p14:creationId xmlns:p14="http://schemas.microsoft.com/office/powerpoint/2010/main" val="3052709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9836-5D63-F10E-E664-3EF7998A6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2551A6-840B-9722-FDF7-4E4B2384B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93B42A-A375-8DDF-29D8-A2268DCC5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E2590F-C774-8A8B-05A7-1CCD1B5F6FD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49B184-5300-BD27-FF8E-BDD2FB048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7BDC98-7D47-E522-8FEE-DDDFD701EF3E}"/>
              </a:ext>
            </a:extLst>
          </p:cNvPr>
          <p:cNvSpPr>
            <a:spLocks noGrp="1"/>
          </p:cNvSpPr>
          <p:nvPr>
            <p:ph type="sldNum" sz="quarter" idx="12"/>
          </p:nvPr>
        </p:nvSpPr>
        <p:spPr/>
        <p:txBody>
          <a:bodyPr/>
          <a:lstStyle/>
          <a:p>
            <a:fld id="{296E7CFD-CFA1-46F4-A7D8-E0450198D9F1}" type="slidenum">
              <a:rPr lang="en-US" smtClean="0"/>
              <a:t>‹#›</a:t>
            </a:fld>
            <a:endParaRPr lang="en-US"/>
          </a:p>
        </p:txBody>
      </p:sp>
    </p:spTree>
    <p:extLst>
      <p:ext uri="{BB962C8B-B14F-4D97-AF65-F5344CB8AC3E}">
        <p14:creationId xmlns:p14="http://schemas.microsoft.com/office/powerpoint/2010/main" val="41928543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8362-303C-66FD-4FC9-4DD436F2A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7A4CE7-4B9D-0721-C467-2FD331156A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D68B3-258C-7776-14C9-7316748DCE1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4E0CE4-A1CB-2F6F-3755-7FC3351A0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5DE2F-7884-4E36-B235-F1617E6D1025}"/>
              </a:ext>
            </a:extLst>
          </p:cNvPr>
          <p:cNvSpPr>
            <a:spLocks noGrp="1"/>
          </p:cNvSpPr>
          <p:nvPr>
            <p:ph type="sldNum" sz="quarter" idx="12"/>
          </p:nvPr>
        </p:nvSpPr>
        <p:spPr/>
        <p:txBody>
          <a:bodyPr/>
          <a:lstStyle/>
          <a:p>
            <a:fld id="{296E7CFD-CFA1-46F4-A7D8-E0450198D9F1}" type="slidenum">
              <a:rPr lang="en-US" smtClean="0"/>
              <a:t>‹#›</a:t>
            </a:fld>
            <a:endParaRPr lang="en-US"/>
          </a:p>
        </p:txBody>
      </p:sp>
    </p:spTree>
    <p:extLst>
      <p:ext uri="{BB962C8B-B14F-4D97-AF65-F5344CB8AC3E}">
        <p14:creationId xmlns:p14="http://schemas.microsoft.com/office/powerpoint/2010/main" val="38248569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613B6E-5715-FE6F-514D-9526FCA432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40B35A-4B01-8EFC-55F3-E1BCE6015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D6EF04-2F6B-75FE-AF7F-EDB070E6E28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4EE126-1885-C609-3DF8-97B55DF7B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0DF34-735A-0810-4B1B-32CF0C193C90}"/>
              </a:ext>
            </a:extLst>
          </p:cNvPr>
          <p:cNvSpPr>
            <a:spLocks noGrp="1"/>
          </p:cNvSpPr>
          <p:nvPr>
            <p:ph type="sldNum" sz="quarter" idx="12"/>
          </p:nvPr>
        </p:nvSpPr>
        <p:spPr/>
        <p:txBody>
          <a:bodyPr/>
          <a:lstStyle/>
          <a:p>
            <a:fld id="{296E7CFD-CFA1-46F4-A7D8-E0450198D9F1}" type="slidenum">
              <a:rPr lang="en-US" smtClean="0"/>
              <a:t>‹#›</a:t>
            </a:fld>
            <a:endParaRPr lang="en-US"/>
          </a:p>
        </p:txBody>
      </p:sp>
    </p:spTree>
    <p:extLst>
      <p:ext uri="{BB962C8B-B14F-4D97-AF65-F5344CB8AC3E}">
        <p14:creationId xmlns:p14="http://schemas.microsoft.com/office/powerpoint/2010/main" val="247054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a:xfrm>
            <a:off x="912628"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29477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a:xfrm>
            <a:off x="912628"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9679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a:xfrm>
            <a:off x="912628"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0773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a:xfrm>
            <a:off x="912628"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1334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9000">
              <a:schemeClr val="accent4"/>
            </a:gs>
            <a:gs pos="100000">
              <a:schemeClr val="accent1">
                <a:lumMod val="45000"/>
                <a:lumOff val="55000"/>
              </a:schemeClr>
            </a:gs>
            <a:gs pos="100000">
              <a:srgbClr val="AEDC9E"/>
            </a:gs>
            <a:gs pos="100000">
              <a:schemeClr val="accent1">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75318"/>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1" r:id="rId7"/>
    <p:sldLayoutId id="2147483742" r:id="rId8"/>
    <p:sldLayoutId id="2147483743" r:id="rId9"/>
    <p:sldLayoutId id="2147483744" r:id="rId10"/>
    <p:sldLayoutId id="2147483746" r:id="rId11"/>
    <p:sldLayoutId id="2147483765" r:id="rId12"/>
    <p:sldLayoutId id="2147483766" r:id="rId13"/>
  </p:sldLayoutIdLst>
  <p:hf sldNum="0"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9000">
              <a:schemeClr val="accent4"/>
            </a:gs>
            <a:gs pos="100000">
              <a:schemeClr val="accent1">
                <a:lumMod val="45000"/>
                <a:lumOff val="55000"/>
              </a:schemeClr>
            </a:gs>
            <a:gs pos="100000">
              <a:srgbClr val="AEDC9E"/>
            </a:gs>
            <a:gs pos="100000">
              <a:schemeClr val="accent1">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EC189A-EC21-DD0F-510F-12AB08A03D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1B2E52-317E-9878-7591-C6958951BB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D8ED6-931F-188B-EDCB-1A3530984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3126F852-81E0-DF99-72F9-7C2DD9A88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8344B4-E9CC-3D66-F631-F069AF20E9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C922A8-6228-42AA-B080-5C8E40A675E9}" type="slidenum">
              <a:rPr lang="en-US" smtClean="0"/>
              <a:t>‹#›</a:t>
            </a:fld>
            <a:endParaRPr lang="en-US"/>
          </a:p>
        </p:txBody>
      </p:sp>
    </p:spTree>
    <p:extLst>
      <p:ext uri="{BB962C8B-B14F-4D97-AF65-F5344CB8AC3E}">
        <p14:creationId xmlns:p14="http://schemas.microsoft.com/office/powerpoint/2010/main" val="1319924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9000">
              <a:schemeClr val="accent4"/>
            </a:gs>
            <a:gs pos="100000">
              <a:schemeClr val="accent1">
                <a:lumMod val="45000"/>
                <a:lumOff val="55000"/>
              </a:schemeClr>
            </a:gs>
            <a:gs pos="100000">
              <a:srgbClr val="AEDC9E"/>
            </a:gs>
            <a:gs pos="100000">
              <a:schemeClr val="accent1">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4ED57F-1794-DD94-4CFC-D9C7E5860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C2DAF3-47F8-809E-B5C3-28ADCCCB42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AF977-480E-D251-0625-061D387ED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BB6A3B57-FDA8-D755-CA1B-634D8989B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85AABCD-BF7F-1806-C9B6-49AED2F2BB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917B5-5370-4B06-8BF0-2A7A861742A6}" type="slidenum">
              <a:rPr lang="en-US" smtClean="0"/>
              <a:t>‹#›</a:t>
            </a:fld>
            <a:endParaRPr lang="en-US"/>
          </a:p>
        </p:txBody>
      </p:sp>
    </p:spTree>
    <p:extLst>
      <p:ext uri="{BB962C8B-B14F-4D97-AF65-F5344CB8AC3E}">
        <p14:creationId xmlns:p14="http://schemas.microsoft.com/office/powerpoint/2010/main" val="358597011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9000">
              <a:schemeClr val="accent4"/>
            </a:gs>
            <a:gs pos="100000">
              <a:schemeClr val="accent1">
                <a:lumMod val="45000"/>
                <a:lumOff val="55000"/>
              </a:schemeClr>
            </a:gs>
            <a:gs pos="100000">
              <a:srgbClr val="AEDC9E"/>
            </a:gs>
            <a:gs pos="100000">
              <a:schemeClr val="accent1">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0CD5F-FC6B-6B16-ADA2-527A52F94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E14F63-F93A-7F86-6D6E-1D7F54811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542C4-C33B-57DB-1C04-A7687F2BD9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809553F1-396E-9FFA-1258-7216D9887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23D531-6A9E-2D34-8EB7-89B72F65F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3061A9-DC2C-4E09-9176-756DB9864418}" type="slidenum">
              <a:rPr lang="en-US" smtClean="0"/>
              <a:t>‹#›</a:t>
            </a:fld>
            <a:endParaRPr lang="en-US"/>
          </a:p>
        </p:txBody>
      </p:sp>
    </p:spTree>
    <p:extLst>
      <p:ext uri="{BB962C8B-B14F-4D97-AF65-F5344CB8AC3E}">
        <p14:creationId xmlns:p14="http://schemas.microsoft.com/office/powerpoint/2010/main" val="107121242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9000">
              <a:schemeClr val="accent4"/>
            </a:gs>
            <a:gs pos="100000">
              <a:schemeClr val="accent1">
                <a:lumMod val="45000"/>
                <a:lumOff val="55000"/>
              </a:schemeClr>
            </a:gs>
            <a:gs pos="100000">
              <a:srgbClr val="AEDC9E"/>
            </a:gs>
            <a:gs pos="100000">
              <a:schemeClr val="accent1">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1DCD2C-F7C2-15DB-4A2C-0B1ACEE94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262D77-9433-331C-85D2-F22F57145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EE4E6-4B8A-C613-F135-807841E1F9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CDD3A039-C909-9CEF-427B-6E02930A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DA1758B-2C0B-3C71-469E-0B2129B567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6E7CFD-CFA1-46F4-A7D8-E0450198D9F1}" type="slidenum">
              <a:rPr lang="en-US" smtClean="0"/>
              <a:t>‹#›</a:t>
            </a:fld>
            <a:endParaRPr lang="en-US"/>
          </a:p>
        </p:txBody>
      </p:sp>
    </p:spTree>
    <p:extLst>
      <p:ext uri="{BB962C8B-B14F-4D97-AF65-F5344CB8AC3E}">
        <p14:creationId xmlns:p14="http://schemas.microsoft.com/office/powerpoint/2010/main" val="351398420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learning.asam.org/stimulants-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Close-up of plant leaves">
            <a:extLst>
              <a:ext uri="{FF2B5EF4-FFF2-40B4-BE49-F238E27FC236}">
                <a16:creationId xmlns:a16="http://schemas.microsoft.com/office/drawing/2014/main" id="{E6372045-F76E-673E-193A-081A4CD87F67}"/>
              </a:ext>
            </a:extLst>
          </p:cNvPr>
          <p:cNvPicPr>
            <a:picLocks noChangeAspect="1"/>
          </p:cNvPicPr>
          <p:nvPr/>
        </p:nvPicPr>
        <p:blipFill rotWithShape="1">
          <a:blip r:embed="rId3"/>
          <a:srcRect t="7802" b="7802"/>
          <a:stretch/>
        </p:blipFill>
        <p:spPr>
          <a:xfrm>
            <a:off x="1" y="10"/>
            <a:ext cx="12192000" cy="6857990"/>
          </a:xfrm>
          <a:prstGeom prst="rect">
            <a:avLst/>
          </a:prstGeom>
        </p:spPr>
      </p:pic>
      <p:sp>
        <p:nvSpPr>
          <p:cNvPr id="2" name="Title 1">
            <a:extLst>
              <a:ext uri="{FF2B5EF4-FFF2-40B4-BE49-F238E27FC236}">
                <a16:creationId xmlns:a16="http://schemas.microsoft.com/office/drawing/2014/main" id="{CED3CA8B-7927-90C6-404D-1B937B676486}"/>
              </a:ext>
            </a:extLst>
          </p:cNvPr>
          <p:cNvSpPr>
            <a:spLocks noGrp="1"/>
          </p:cNvSpPr>
          <p:nvPr>
            <p:ph type="ctrTitle"/>
          </p:nvPr>
        </p:nvSpPr>
        <p:spPr/>
        <p:txBody>
          <a:bodyPr anchor="t">
            <a:normAutofit/>
          </a:bodyPr>
          <a:lstStyle/>
          <a:p>
            <a:pPr>
              <a:lnSpc>
                <a:spcPct val="90000"/>
              </a:lnSpc>
            </a:pPr>
            <a:r>
              <a:rPr lang="en-US" sz="3200" b="1" dirty="0">
                <a:solidFill>
                  <a:schemeClr val="bg1"/>
                </a:solidFill>
                <a:latin typeface="Century Gothic"/>
                <a:ea typeface="Times New Roman" panose="02020603050405020304" pitchFamily="18" charset="0"/>
              </a:rPr>
              <a:t>Implementing Contingency Management for Patients with Substance Use Disorder</a:t>
            </a:r>
            <a:r>
              <a:rPr lang="en-US" sz="3200" b="1" dirty="0">
                <a:solidFill>
                  <a:schemeClr val="bg1"/>
                </a:solidFill>
                <a:effectLst/>
                <a:latin typeface="Century Gothic"/>
                <a:ea typeface="Times New Roman" panose="02020603050405020304" pitchFamily="18" charset="0"/>
              </a:rPr>
              <a:t>s</a:t>
            </a:r>
            <a:br>
              <a:rPr lang="en-US" sz="3200" b="1" dirty="0">
                <a:solidFill>
                  <a:schemeClr val="bg1"/>
                </a:solidFill>
                <a:effectLst/>
                <a:latin typeface="Century Gothic"/>
                <a:ea typeface="Times New Roman" panose="02020603050405020304" pitchFamily="18" charset="0"/>
              </a:rPr>
            </a:br>
            <a:endParaRPr lang="en-US" sz="3100"/>
          </a:p>
        </p:txBody>
      </p:sp>
      <p:sp>
        <p:nvSpPr>
          <p:cNvPr id="4" name="Subtitle 3">
            <a:extLst>
              <a:ext uri="{FF2B5EF4-FFF2-40B4-BE49-F238E27FC236}">
                <a16:creationId xmlns:a16="http://schemas.microsoft.com/office/drawing/2014/main" id="{9B04922F-BC20-FF3A-0051-3970593C68EC}"/>
              </a:ext>
            </a:extLst>
          </p:cNvPr>
          <p:cNvSpPr>
            <a:spLocks noGrp="1"/>
          </p:cNvSpPr>
          <p:nvPr>
            <p:ph type="subTitle" idx="1"/>
          </p:nvPr>
        </p:nvSpPr>
        <p:spPr/>
        <p:txBody>
          <a:bodyPr vert="horz" lIns="91440" tIns="45720" rIns="91440" bIns="45720" rtlCol="0" anchor="t">
            <a:normAutofit/>
          </a:bodyPr>
          <a:lstStyle/>
          <a:p>
            <a:r>
              <a:rPr lang="en-US" dirty="0">
                <a:solidFill>
                  <a:schemeClr val="bg1"/>
                </a:solidFill>
              </a:rPr>
              <a:t>Experience at a Federally Qualified Health Center</a:t>
            </a:r>
          </a:p>
        </p:txBody>
      </p:sp>
    </p:spTree>
    <p:extLst>
      <p:ext uri="{BB962C8B-B14F-4D97-AF65-F5344CB8AC3E}">
        <p14:creationId xmlns:p14="http://schemas.microsoft.com/office/powerpoint/2010/main" val="630500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F829-423A-E3D4-31BA-3DD12883E5C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6CA07B8-9682-A9DB-3E48-D2400EA3BC01}"/>
              </a:ext>
            </a:extLst>
          </p:cNvPr>
          <p:cNvPicPr>
            <a:picLocks noGrp="1" noChangeAspect="1"/>
          </p:cNvPicPr>
          <p:nvPr>
            <p:ph idx="1"/>
          </p:nvPr>
        </p:nvPicPr>
        <p:blipFill>
          <a:blip r:embed="rId2"/>
          <a:stretch>
            <a:fillRect/>
          </a:stretch>
        </p:blipFill>
        <p:spPr>
          <a:xfrm>
            <a:off x="1015067" y="533859"/>
            <a:ext cx="10437544" cy="5402768"/>
          </a:xfrm>
        </p:spPr>
      </p:pic>
      <p:sp>
        <p:nvSpPr>
          <p:cNvPr id="7" name="TextBox 6">
            <a:extLst>
              <a:ext uri="{FF2B5EF4-FFF2-40B4-BE49-F238E27FC236}">
                <a16:creationId xmlns:a16="http://schemas.microsoft.com/office/drawing/2014/main" id="{756643E4-9031-FD9D-E35E-9655C7740F36}"/>
              </a:ext>
            </a:extLst>
          </p:cNvPr>
          <p:cNvSpPr txBox="1"/>
          <p:nvPr/>
        </p:nvSpPr>
        <p:spPr>
          <a:xfrm>
            <a:off x="6500294" y="6310429"/>
            <a:ext cx="6094378" cy="307777"/>
          </a:xfrm>
          <a:prstGeom prst="rect">
            <a:avLst/>
          </a:prstGeom>
          <a:noFill/>
        </p:spPr>
        <p:txBody>
          <a:bodyPr wrap="square">
            <a:spAutoFit/>
          </a:bodyPr>
          <a:lstStyle/>
          <a:p>
            <a:r>
              <a:rPr lang="en-US" sz="1400" dirty="0"/>
              <a:t>https://www.cdc.gov/nchs/nvss/vsrr/drug-overdose-data.htm</a:t>
            </a:r>
          </a:p>
        </p:txBody>
      </p:sp>
    </p:spTree>
    <p:extLst>
      <p:ext uri="{BB962C8B-B14F-4D97-AF65-F5344CB8AC3E}">
        <p14:creationId xmlns:p14="http://schemas.microsoft.com/office/powerpoint/2010/main" val="350035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296FD0-972E-1B9E-301A-0D7085489840}"/>
              </a:ext>
            </a:extLst>
          </p:cNvPr>
          <p:cNvPicPr>
            <a:picLocks noChangeAspect="1"/>
          </p:cNvPicPr>
          <p:nvPr/>
        </p:nvPicPr>
        <p:blipFill rotWithShape="1">
          <a:blip r:embed="rId3">
            <a:alphaModFix amt="40000"/>
          </a:blip>
          <a:srcRect l="23561" r="2721" b="1"/>
          <a:stretch/>
        </p:blipFill>
        <p:spPr>
          <a:xfrm>
            <a:off x="2553" y="10"/>
            <a:ext cx="7807947" cy="6857990"/>
          </a:xfrm>
          <a:prstGeom prst="rect">
            <a:avLst/>
          </a:prstGeom>
          <a:noFill/>
        </p:spPr>
      </p:pic>
      <p:sp>
        <p:nvSpPr>
          <p:cNvPr id="13" name="Title 1">
            <a:extLst>
              <a:ext uri="{FF2B5EF4-FFF2-40B4-BE49-F238E27FC236}">
                <a16:creationId xmlns:a16="http://schemas.microsoft.com/office/drawing/2014/main" id="{D9863FC6-2C38-42F8-93AA-437EC50E005C}"/>
              </a:ext>
            </a:extLst>
          </p:cNvPr>
          <p:cNvSpPr>
            <a:spLocks noGrp="1"/>
          </p:cNvSpPr>
          <p:nvPr>
            <p:ph type="title"/>
          </p:nvPr>
        </p:nvSpPr>
        <p:spPr>
          <a:xfrm>
            <a:off x="7169507" y="-1848255"/>
            <a:ext cx="5181600" cy="4111315"/>
          </a:xfrm>
        </p:spPr>
        <p:txBody>
          <a:bodyPr vert="horz" lIns="91440" tIns="45720" rIns="91440" bIns="45720" rtlCol="0" anchor="b">
            <a:normAutofit/>
          </a:bodyPr>
          <a:lstStyle/>
          <a:p>
            <a:pPr>
              <a:lnSpc>
                <a:spcPct val="90000"/>
              </a:lnSpc>
            </a:pPr>
            <a:r>
              <a:rPr lang="en-US" sz="2800" b="1" kern="1200" dirty="0">
                <a:solidFill>
                  <a:srgbClr val="FFFFFF"/>
                </a:solidFill>
                <a:latin typeface="+mj-lt"/>
                <a:ea typeface="+mj-ea"/>
                <a:cs typeface="+mj-cs"/>
              </a:rPr>
              <a:t>Something positive?</a:t>
            </a:r>
            <a:br>
              <a:rPr lang="en-US" sz="2800" b="1" kern="1200" dirty="0">
                <a:solidFill>
                  <a:srgbClr val="FFFFFF"/>
                </a:solidFill>
                <a:latin typeface="+mj-lt"/>
                <a:ea typeface="+mj-ea"/>
                <a:cs typeface="+mj-cs"/>
              </a:rPr>
            </a:br>
            <a:r>
              <a:rPr lang="en-US" sz="2800" b="1" i="0" kern="1200" dirty="0">
                <a:solidFill>
                  <a:srgbClr val="FFFFFF"/>
                </a:solidFill>
                <a:effectLst/>
                <a:latin typeface="+mj-lt"/>
                <a:ea typeface="+mj-ea"/>
                <a:cs typeface="+mj-cs"/>
              </a:rPr>
              <a:t>Methamphetamines: Trends in 12 Month Prevalence of Use in Grades 8, 10, and 12</a:t>
            </a:r>
            <a:br>
              <a:rPr lang="en-US" sz="2800" b="1" i="0" kern="1200" dirty="0">
                <a:solidFill>
                  <a:srgbClr val="FFFFFF"/>
                </a:solidFill>
                <a:effectLst/>
                <a:latin typeface="+mj-lt"/>
                <a:ea typeface="+mj-ea"/>
                <a:cs typeface="+mj-cs"/>
              </a:rPr>
            </a:br>
            <a:endParaRPr lang="en-US" sz="2800" b="1" kern="1200" dirty="0">
              <a:solidFill>
                <a:srgbClr val="FFFFFF"/>
              </a:solidFill>
              <a:latin typeface="+mj-lt"/>
              <a:ea typeface="+mj-ea"/>
              <a:cs typeface="+mj-cs"/>
            </a:endParaRPr>
          </a:p>
        </p:txBody>
      </p:sp>
      <p:sp>
        <p:nvSpPr>
          <p:cNvPr id="11" name="TextBox 10">
            <a:extLst>
              <a:ext uri="{FF2B5EF4-FFF2-40B4-BE49-F238E27FC236}">
                <a16:creationId xmlns:a16="http://schemas.microsoft.com/office/drawing/2014/main" id="{9953AB39-2A98-38F2-B00A-C754B85F4DB5}"/>
              </a:ext>
            </a:extLst>
          </p:cNvPr>
          <p:cNvSpPr txBox="1"/>
          <p:nvPr/>
        </p:nvSpPr>
        <p:spPr>
          <a:xfrm>
            <a:off x="5399945" y="6157523"/>
            <a:ext cx="6792055" cy="4939965"/>
          </a:xfrm>
        </p:spPr>
        <p:txBody>
          <a:bodyPr vert="horz" lIns="91440" tIns="45720" rIns="91440" bIns="45720" rtlCol="0">
            <a:normAutofit/>
          </a:bodyPr>
          <a:lstStyle/>
          <a:p>
            <a:pPr marL="228600" indent="-228600">
              <a:lnSpc>
                <a:spcPct val="120000"/>
              </a:lnSpc>
              <a:spcBef>
                <a:spcPts val="1000"/>
              </a:spcBef>
              <a:buSzPct val="87000"/>
              <a:buFont typeface="Arial" panose="020B0604020202020204" pitchFamily="34" charset="0"/>
              <a:buChar char="•"/>
            </a:pPr>
            <a:r>
              <a:rPr lang="en-US" sz="1200" dirty="0"/>
              <a:t>https://monitoringthefuture.org/data/Prevalence2021/Methamphetamines.htm</a:t>
            </a:r>
          </a:p>
        </p:txBody>
      </p:sp>
      <p:sp>
        <p:nvSpPr>
          <p:cNvPr id="17" name="Slide Number Placeholder 5">
            <a:extLst>
              <a:ext uri="{FF2B5EF4-FFF2-40B4-BE49-F238E27FC236}">
                <a16:creationId xmlns:a16="http://schemas.microsoft.com/office/drawing/2014/main" id="{6655804F-C9A4-4833-A326-0E7847EB1F32}"/>
              </a:ext>
            </a:extLst>
          </p:cNvPr>
          <p:cNvSpPr>
            <a:spLocks noGrp="1"/>
          </p:cNvSpPr>
          <p:nvPr>
            <p:ph type="sldNum" sz="quarter" idx="10"/>
          </p:nvPr>
        </p:nvSpPr>
        <p:spPr>
          <a:xfrm>
            <a:off x="10807995" y="6356350"/>
            <a:ext cx="723014" cy="365125"/>
          </a:xfrm>
        </p:spPr>
        <p:txBody>
          <a:bodyPr vert="horz" lIns="91440" tIns="45720" rIns="91440" bIns="45720" rtlCol="0" anchor="ctr">
            <a:normAutofit/>
          </a:bodyPr>
          <a:lstStyle/>
          <a:p>
            <a:pPr>
              <a:spcAft>
                <a:spcPts val="600"/>
              </a:spcAft>
            </a:pPr>
            <a:fld id="{70C12960-6E85-460F-B6E3-5B82CB31AF3D}" type="slidenum">
              <a:rPr lang="en-US" smtClean="0">
                <a:effectLst>
                  <a:outerShdw blurRad="38100" dist="38100" dir="2700000" algn="tl">
                    <a:srgbClr val="000000">
                      <a:alpha val="43137"/>
                    </a:srgbClr>
                  </a:outerShdw>
                </a:effectLst>
              </a:rPr>
              <a:pPr>
                <a:spcAft>
                  <a:spcPts val="600"/>
                </a:spcAft>
              </a:pPr>
              <a:t>11</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382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9F9A5-A1CC-F45C-F7C9-A6A13ACCCF6B}"/>
              </a:ext>
            </a:extLst>
          </p:cNvPr>
          <p:cNvSpPr>
            <a:spLocks noGrp="1"/>
          </p:cNvSpPr>
          <p:nvPr>
            <p:ph type="title"/>
          </p:nvPr>
        </p:nvSpPr>
        <p:spPr/>
        <p:txBody>
          <a:bodyPr>
            <a:normAutofit fontScale="90000"/>
          </a:bodyPr>
          <a:lstStyle/>
          <a:p>
            <a:r>
              <a:rPr lang="en-US" dirty="0"/>
              <a:t>So what can we do to treat Stimulant Use Disorders?</a:t>
            </a:r>
          </a:p>
        </p:txBody>
      </p:sp>
      <p:sp>
        <p:nvSpPr>
          <p:cNvPr id="3" name="Content Placeholder 2">
            <a:extLst>
              <a:ext uri="{FF2B5EF4-FFF2-40B4-BE49-F238E27FC236}">
                <a16:creationId xmlns:a16="http://schemas.microsoft.com/office/drawing/2014/main" id="{44D34DEF-C1F9-EF54-78EF-903F45306D43}"/>
              </a:ext>
            </a:extLst>
          </p:cNvPr>
          <p:cNvSpPr>
            <a:spLocks noGrp="1"/>
          </p:cNvSpPr>
          <p:nvPr>
            <p:ph idx="1"/>
          </p:nvPr>
        </p:nvSpPr>
        <p:spPr/>
        <p:txBody>
          <a:bodyPr/>
          <a:lstStyle/>
          <a:p>
            <a:r>
              <a:rPr lang="en-US" sz="2000" dirty="0"/>
              <a:t>The American Society of Addiction Medicine (ASAM)/American Academy of Addiction Psychiatry (AAAP) Clinical Practice Guidelines for the Management of Stimulant Use Disorder r</a:t>
            </a:r>
            <a:r>
              <a:rPr lang="en-US" dirty="0"/>
              <a:t>ecommends CM as first line treatment</a:t>
            </a:r>
          </a:p>
          <a:p>
            <a:r>
              <a:rPr lang="en-US" dirty="0"/>
              <a:t>“CM has demonstrated the best effectiveness in the treatment of </a:t>
            </a:r>
            <a:r>
              <a:rPr lang="en-US" dirty="0" err="1"/>
              <a:t>StUDs</a:t>
            </a:r>
            <a:r>
              <a:rPr lang="en-US" dirty="0"/>
              <a:t> compared to any other intervention studied and represents the current standard of care.”</a:t>
            </a:r>
          </a:p>
          <a:p>
            <a:r>
              <a:rPr lang="en-US" dirty="0">
                <a:solidFill>
                  <a:schemeClr val="bg1"/>
                </a:solidFill>
                <a:hlinkClick r:id="rId2">
                  <a:extLst>
                    <a:ext uri="{A12FA001-AC4F-418D-AE19-62706E023703}">
                      <ahyp:hlinkClr xmlns:ahyp="http://schemas.microsoft.com/office/drawing/2018/hyperlinkcolor" val="tx"/>
                    </a:ext>
                  </a:extLst>
                </a:hlinkClick>
              </a:rPr>
              <a:t>https://elearning.asam.org/stimulants-2</a:t>
            </a:r>
            <a:r>
              <a:rPr lang="en-US" dirty="0">
                <a:solidFill>
                  <a:schemeClr val="bg1"/>
                </a:solidFill>
              </a:rPr>
              <a:t>  </a:t>
            </a:r>
            <a:r>
              <a:rPr lang="en-US" dirty="0"/>
              <a:t>Free webinar series starting Feb 7</a:t>
            </a:r>
            <a:r>
              <a:rPr lang="en-US" baseline="30000" dirty="0"/>
              <a:t>th</a:t>
            </a:r>
            <a:r>
              <a:rPr lang="en-US" dirty="0"/>
              <a:t> 2024</a:t>
            </a:r>
          </a:p>
          <a:p>
            <a:endParaRPr lang="en-US" dirty="0"/>
          </a:p>
        </p:txBody>
      </p:sp>
      <p:sp>
        <p:nvSpPr>
          <p:cNvPr id="5" name="TextBox 4">
            <a:extLst>
              <a:ext uri="{FF2B5EF4-FFF2-40B4-BE49-F238E27FC236}">
                <a16:creationId xmlns:a16="http://schemas.microsoft.com/office/drawing/2014/main" id="{6852959A-57E1-881B-58F4-826A8FA1EA97}"/>
              </a:ext>
            </a:extLst>
          </p:cNvPr>
          <p:cNvSpPr txBox="1"/>
          <p:nvPr/>
        </p:nvSpPr>
        <p:spPr>
          <a:xfrm>
            <a:off x="4769069" y="6182832"/>
            <a:ext cx="10115550" cy="276999"/>
          </a:xfrm>
          <a:prstGeom prst="rect">
            <a:avLst/>
          </a:prstGeom>
          <a:noFill/>
        </p:spPr>
        <p:txBody>
          <a:bodyPr wrap="square">
            <a:spAutoFit/>
          </a:bodyPr>
          <a:lstStyle/>
          <a:p>
            <a:r>
              <a:rPr lang="en-US" sz="1200" dirty="0"/>
              <a:t>https://www.aaap.org/education/management-of-stimulant-use-disorder-guideline/</a:t>
            </a:r>
          </a:p>
        </p:txBody>
      </p:sp>
    </p:spTree>
    <p:extLst>
      <p:ext uri="{BB962C8B-B14F-4D97-AF65-F5344CB8AC3E}">
        <p14:creationId xmlns:p14="http://schemas.microsoft.com/office/powerpoint/2010/main" val="359275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91DC-1BDD-CA3B-F456-EBCC8CA7063F}"/>
              </a:ext>
            </a:extLst>
          </p:cNvPr>
          <p:cNvSpPr>
            <a:spLocks noGrp="1"/>
          </p:cNvSpPr>
          <p:nvPr>
            <p:ph type="title"/>
          </p:nvPr>
        </p:nvSpPr>
        <p:spPr/>
        <p:txBody>
          <a:bodyPr>
            <a:normAutofit fontScale="90000"/>
          </a:bodyPr>
          <a:lstStyle/>
          <a:p>
            <a:r>
              <a:rPr lang="en-US" dirty="0"/>
              <a:t>What is contingency management (CM)?</a:t>
            </a:r>
          </a:p>
        </p:txBody>
      </p:sp>
      <p:sp>
        <p:nvSpPr>
          <p:cNvPr id="3" name="Content Placeholder 2">
            <a:extLst>
              <a:ext uri="{FF2B5EF4-FFF2-40B4-BE49-F238E27FC236}">
                <a16:creationId xmlns:a16="http://schemas.microsoft.com/office/drawing/2014/main" id="{ED2B4F71-0B1F-DC1C-C633-09D39C378BAA}"/>
              </a:ext>
            </a:extLst>
          </p:cNvPr>
          <p:cNvSpPr>
            <a:spLocks noGrp="1"/>
          </p:cNvSpPr>
          <p:nvPr>
            <p:ph idx="1"/>
          </p:nvPr>
        </p:nvSpPr>
        <p:spPr/>
        <p:txBody>
          <a:bodyPr/>
          <a:lstStyle/>
          <a:p>
            <a:r>
              <a:rPr lang="en-US" dirty="0"/>
              <a:t>Contingency management (CM) is an evidence-based psychosocial intervention in which patients are given tangible rewards to reinforce positive behaviors related to </a:t>
            </a:r>
            <a:r>
              <a:rPr lang="en-US" b="1" dirty="0"/>
              <a:t>treatment participation or outcomes</a:t>
            </a:r>
            <a:r>
              <a:rPr lang="en-US" dirty="0"/>
              <a:t>; vouchers, prizes, and access to employment have been used successfully as incentives. (ASAM guidelines)</a:t>
            </a:r>
          </a:p>
        </p:txBody>
      </p:sp>
    </p:spTree>
    <p:extLst>
      <p:ext uri="{BB962C8B-B14F-4D97-AF65-F5344CB8AC3E}">
        <p14:creationId xmlns:p14="http://schemas.microsoft.com/office/powerpoint/2010/main" val="131609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6A3D-7FD3-4152-7DE5-E80DD2BE8E78}"/>
              </a:ext>
            </a:extLst>
          </p:cNvPr>
          <p:cNvSpPr>
            <a:spLocks noGrp="1"/>
          </p:cNvSpPr>
          <p:nvPr>
            <p:ph type="title"/>
          </p:nvPr>
        </p:nvSpPr>
        <p:spPr>
          <a:xfrm>
            <a:off x="402865" y="1319562"/>
            <a:ext cx="10405130" cy="1297172"/>
          </a:xfrm>
        </p:spPr>
        <p:txBody>
          <a:bodyPr>
            <a:normAutofit/>
          </a:bodyPr>
          <a:lstStyle/>
          <a:p>
            <a:pPr algn="r">
              <a:lnSpc>
                <a:spcPct val="90000"/>
              </a:lnSpc>
            </a:pPr>
            <a:r>
              <a:rPr lang="en-US" dirty="0"/>
              <a:t>Effective Positive Reinforcement for CM</a:t>
            </a:r>
          </a:p>
        </p:txBody>
      </p:sp>
      <p:sp>
        <p:nvSpPr>
          <p:cNvPr id="3" name="Content Placeholder 2">
            <a:extLst>
              <a:ext uri="{FF2B5EF4-FFF2-40B4-BE49-F238E27FC236}">
                <a16:creationId xmlns:a16="http://schemas.microsoft.com/office/drawing/2014/main" id="{A264A2EA-09AD-3F3A-0BF7-23A85C6D7DBE}"/>
              </a:ext>
            </a:extLst>
          </p:cNvPr>
          <p:cNvSpPr>
            <a:spLocks noGrp="1"/>
          </p:cNvSpPr>
          <p:nvPr>
            <p:ph idx="1"/>
          </p:nvPr>
        </p:nvSpPr>
        <p:spPr>
          <a:xfrm>
            <a:off x="1061545" y="2409374"/>
            <a:ext cx="6515985" cy="2830033"/>
          </a:xfrm>
        </p:spPr>
        <p:txBody>
          <a:bodyPr anchor="b">
            <a:normAutofit lnSpcReduction="10000"/>
          </a:bodyPr>
          <a:lstStyle/>
          <a:p>
            <a:r>
              <a:rPr lang="en-US" sz="1900" dirty="0"/>
              <a:t>Well defined and achievable desired behavior</a:t>
            </a:r>
          </a:p>
          <a:p>
            <a:r>
              <a:rPr lang="en-US" sz="1900" dirty="0"/>
              <a:t>Attractive and tangible reward</a:t>
            </a:r>
          </a:p>
          <a:p>
            <a:r>
              <a:rPr lang="en-US" sz="1900" dirty="0"/>
              <a:t>Real-time presentation of incentive</a:t>
            </a:r>
          </a:p>
          <a:p>
            <a:r>
              <a:rPr lang="en-US" sz="1900" dirty="0"/>
              <a:t>Contingent (only given when desired behavior achieved)</a:t>
            </a:r>
          </a:p>
          <a:p>
            <a:r>
              <a:rPr lang="en-US" sz="1900" dirty="0"/>
              <a:t>Consistent</a:t>
            </a:r>
            <a:br>
              <a:rPr lang="en-US" sz="1900" dirty="0"/>
            </a:br>
            <a:endParaRPr lang="en-US" sz="1900" dirty="0"/>
          </a:p>
        </p:txBody>
      </p:sp>
    </p:spTree>
    <p:extLst>
      <p:ext uri="{BB962C8B-B14F-4D97-AF65-F5344CB8AC3E}">
        <p14:creationId xmlns:p14="http://schemas.microsoft.com/office/powerpoint/2010/main" val="265950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244C-A540-AA04-0891-C2A9DE6DCB49}"/>
              </a:ext>
            </a:extLst>
          </p:cNvPr>
          <p:cNvSpPr>
            <a:spLocks noGrp="1"/>
          </p:cNvSpPr>
          <p:nvPr>
            <p:ph type="title"/>
          </p:nvPr>
        </p:nvSpPr>
        <p:spPr/>
        <p:txBody>
          <a:bodyPr>
            <a:normAutofit fontScale="90000"/>
          </a:bodyPr>
          <a:lstStyle/>
          <a:p>
            <a:r>
              <a:rPr lang="en-US" sz="4000" dirty="0"/>
              <a:t>Well defined and achievable desired behavior</a:t>
            </a:r>
            <a:br>
              <a:rPr lang="en-US" sz="4000" dirty="0"/>
            </a:br>
            <a:endParaRPr lang="en-US" dirty="0"/>
          </a:p>
        </p:txBody>
      </p:sp>
      <p:sp>
        <p:nvSpPr>
          <p:cNvPr id="3" name="Content Placeholder 2">
            <a:extLst>
              <a:ext uri="{FF2B5EF4-FFF2-40B4-BE49-F238E27FC236}">
                <a16:creationId xmlns:a16="http://schemas.microsoft.com/office/drawing/2014/main" id="{A47C7513-6605-02B5-E5D1-D3AE9A42002E}"/>
              </a:ext>
            </a:extLst>
          </p:cNvPr>
          <p:cNvSpPr>
            <a:spLocks noGrp="1"/>
          </p:cNvSpPr>
          <p:nvPr>
            <p:ph idx="1"/>
          </p:nvPr>
        </p:nvSpPr>
        <p:spPr>
          <a:xfrm>
            <a:off x="914400" y="2748357"/>
            <a:ext cx="10363200" cy="3382658"/>
          </a:xfrm>
        </p:spPr>
        <p:txBody>
          <a:bodyPr/>
          <a:lstStyle/>
          <a:p>
            <a:r>
              <a:rPr lang="en-US" dirty="0"/>
              <a:t>Negative UDS for methamphetamine</a:t>
            </a:r>
          </a:p>
          <a:p>
            <a:r>
              <a:rPr lang="en-US" dirty="0"/>
              <a:t>Can be positive for other substances particularly opioids</a:t>
            </a:r>
          </a:p>
          <a:p>
            <a:r>
              <a:rPr lang="en-US" dirty="0"/>
              <a:t>Do not rely on self-report</a:t>
            </a:r>
          </a:p>
        </p:txBody>
      </p:sp>
    </p:spTree>
    <p:extLst>
      <p:ext uri="{BB962C8B-B14F-4D97-AF65-F5344CB8AC3E}">
        <p14:creationId xmlns:p14="http://schemas.microsoft.com/office/powerpoint/2010/main" val="67919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AB0C-24B6-1F17-D43E-494DB8124EBD}"/>
              </a:ext>
            </a:extLst>
          </p:cNvPr>
          <p:cNvSpPr>
            <a:spLocks noGrp="1"/>
          </p:cNvSpPr>
          <p:nvPr>
            <p:ph type="title"/>
          </p:nvPr>
        </p:nvSpPr>
        <p:spPr/>
        <p:txBody>
          <a:bodyPr/>
          <a:lstStyle/>
          <a:p>
            <a:r>
              <a:rPr lang="en-US" dirty="0"/>
              <a:t>Achievable</a:t>
            </a:r>
          </a:p>
        </p:txBody>
      </p:sp>
      <p:sp>
        <p:nvSpPr>
          <p:cNvPr id="3" name="Content Placeholder 2">
            <a:extLst>
              <a:ext uri="{FF2B5EF4-FFF2-40B4-BE49-F238E27FC236}">
                <a16:creationId xmlns:a16="http://schemas.microsoft.com/office/drawing/2014/main" id="{EE4C0992-375A-9A5F-B6FD-8971B3F695A6}"/>
              </a:ext>
            </a:extLst>
          </p:cNvPr>
          <p:cNvSpPr>
            <a:spLocks noGrp="1"/>
          </p:cNvSpPr>
          <p:nvPr>
            <p:ph idx="1"/>
          </p:nvPr>
        </p:nvSpPr>
        <p:spPr/>
        <p:txBody>
          <a:bodyPr/>
          <a:lstStyle/>
          <a:p>
            <a:r>
              <a:rPr lang="en-US" dirty="0"/>
              <a:t> stimulants out of UDS within 2-4 days, so rewards achievable early in treatment</a:t>
            </a:r>
          </a:p>
          <a:p>
            <a:r>
              <a:rPr lang="en-US" dirty="0"/>
              <a:t>Can test positive, not receive incentive, but return on next date with negative UDS and be eligible for incentive</a:t>
            </a:r>
          </a:p>
          <a:p>
            <a:endParaRPr lang="en-US" dirty="0"/>
          </a:p>
        </p:txBody>
      </p:sp>
    </p:spTree>
    <p:extLst>
      <p:ext uri="{BB962C8B-B14F-4D97-AF65-F5344CB8AC3E}">
        <p14:creationId xmlns:p14="http://schemas.microsoft.com/office/powerpoint/2010/main" val="3466233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D8FF-713D-1E6D-8279-3DC1D25C2C53}"/>
              </a:ext>
            </a:extLst>
          </p:cNvPr>
          <p:cNvSpPr>
            <a:spLocks noGrp="1"/>
          </p:cNvSpPr>
          <p:nvPr>
            <p:ph type="title"/>
          </p:nvPr>
        </p:nvSpPr>
        <p:spPr/>
        <p:txBody>
          <a:bodyPr>
            <a:normAutofit fontScale="90000"/>
          </a:bodyPr>
          <a:lstStyle/>
          <a:p>
            <a:r>
              <a:rPr lang="en-US" sz="4000" dirty="0"/>
              <a:t>Real-time presentation of incentive</a:t>
            </a:r>
            <a:br>
              <a:rPr lang="en-US" sz="4000" dirty="0"/>
            </a:br>
            <a:endParaRPr lang="en-US" dirty="0"/>
          </a:p>
        </p:txBody>
      </p:sp>
      <p:sp>
        <p:nvSpPr>
          <p:cNvPr id="3" name="Content Placeholder 2">
            <a:extLst>
              <a:ext uri="{FF2B5EF4-FFF2-40B4-BE49-F238E27FC236}">
                <a16:creationId xmlns:a16="http://schemas.microsoft.com/office/drawing/2014/main" id="{F07E2538-73CD-B976-4652-A7B508F1C566}"/>
              </a:ext>
            </a:extLst>
          </p:cNvPr>
          <p:cNvSpPr>
            <a:spLocks noGrp="1"/>
          </p:cNvSpPr>
          <p:nvPr>
            <p:ph idx="1"/>
          </p:nvPr>
        </p:nvSpPr>
        <p:spPr/>
        <p:txBody>
          <a:bodyPr/>
          <a:lstStyle/>
          <a:p>
            <a:r>
              <a:rPr lang="en-US" dirty="0"/>
              <a:t>Should be immediately provided incentive vs opportunity to draw for incentive (fishbowl method)</a:t>
            </a:r>
          </a:p>
          <a:p>
            <a:r>
              <a:rPr lang="en-US" dirty="0"/>
              <a:t>Should not depend on send out UDS (unless question re: positive testing)</a:t>
            </a:r>
          </a:p>
          <a:p>
            <a:endParaRPr lang="en-US" dirty="0"/>
          </a:p>
        </p:txBody>
      </p:sp>
    </p:spTree>
    <p:extLst>
      <p:ext uri="{BB962C8B-B14F-4D97-AF65-F5344CB8AC3E}">
        <p14:creationId xmlns:p14="http://schemas.microsoft.com/office/powerpoint/2010/main" val="211459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D31C-79F5-17C0-C86B-319787A4E7F2}"/>
              </a:ext>
            </a:extLst>
          </p:cNvPr>
          <p:cNvSpPr>
            <a:spLocks noGrp="1"/>
          </p:cNvSpPr>
          <p:nvPr>
            <p:ph type="title"/>
          </p:nvPr>
        </p:nvSpPr>
        <p:spPr/>
        <p:txBody>
          <a:bodyPr>
            <a:normAutofit fontScale="90000"/>
          </a:bodyPr>
          <a:lstStyle/>
          <a:p>
            <a:r>
              <a:rPr lang="en-US" sz="4000" dirty="0"/>
              <a:t>Attractive and tangible reward</a:t>
            </a:r>
            <a:br>
              <a:rPr lang="en-US" sz="4000" dirty="0"/>
            </a:br>
            <a:endParaRPr lang="en-US" dirty="0"/>
          </a:p>
        </p:txBody>
      </p:sp>
      <p:sp>
        <p:nvSpPr>
          <p:cNvPr id="3" name="Content Placeholder 2">
            <a:extLst>
              <a:ext uri="{FF2B5EF4-FFF2-40B4-BE49-F238E27FC236}">
                <a16:creationId xmlns:a16="http://schemas.microsoft.com/office/drawing/2014/main" id="{2B9BA5CF-C9C2-D314-C2E2-DC599E4345CA}"/>
              </a:ext>
            </a:extLst>
          </p:cNvPr>
          <p:cNvSpPr>
            <a:spLocks noGrp="1"/>
          </p:cNvSpPr>
          <p:nvPr>
            <p:ph idx="1"/>
          </p:nvPr>
        </p:nvSpPr>
        <p:spPr/>
        <p:txBody>
          <a:bodyPr>
            <a:normAutofit lnSpcReduction="10000"/>
          </a:bodyPr>
          <a:lstStyle/>
          <a:p>
            <a:r>
              <a:rPr lang="en-US" dirty="0"/>
              <a:t>Non-cash payments that can exclude certain items (guns/ammo, alcohol)</a:t>
            </a:r>
          </a:p>
          <a:p>
            <a:r>
              <a:rPr lang="en-US" dirty="0"/>
              <a:t>Can be delivered in a “Fishbowl” method vs guaranteed reward </a:t>
            </a:r>
          </a:p>
          <a:p>
            <a:r>
              <a:rPr lang="en-US" dirty="0"/>
              <a:t>The Fishbowl Method (popularized by Dr. Nancy Petry) where clients who have earned an incentive draw a token from a “fishbowl” for a chance to win a prize of varying value</a:t>
            </a:r>
          </a:p>
          <a:p>
            <a:r>
              <a:rPr lang="en-US" dirty="0"/>
              <a:t>Voucher-Based Reinforcement Therapy (popularized by Dr. Stephen Higgins) where clients earn vouchers for completion of desired behaviors with the level of vouchers increasing according to an escalating schedule of reinforcement</a:t>
            </a:r>
          </a:p>
          <a:p>
            <a:endParaRPr lang="en-US" dirty="0"/>
          </a:p>
          <a:p>
            <a:endParaRPr lang="en-US" dirty="0"/>
          </a:p>
        </p:txBody>
      </p:sp>
    </p:spTree>
    <p:extLst>
      <p:ext uri="{BB962C8B-B14F-4D97-AF65-F5344CB8AC3E}">
        <p14:creationId xmlns:p14="http://schemas.microsoft.com/office/powerpoint/2010/main" val="182343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C0F6-2E2B-7F42-C02F-4941B7CC6663}"/>
              </a:ext>
            </a:extLst>
          </p:cNvPr>
          <p:cNvSpPr>
            <a:spLocks noGrp="1"/>
          </p:cNvSpPr>
          <p:nvPr>
            <p:ph type="title"/>
          </p:nvPr>
        </p:nvSpPr>
        <p:spPr/>
        <p:txBody>
          <a:bodyPr/>
          <a:lstStyle/>
          <a:p>
            <a:r>
              <a:rPr lang="en-US" dirty="0"/>
              <a:t>Contingent</a:t>
            </a:r>
          </a:p>
        </p:txBody>
      </p:sp>
      <p:sp>
        <p:nvSpPr>
          <p:cNvPr id="3" name="Content Placeholder 2">
            <a:extLst>
              <a:ext uri="{FF2B5EF4-FFF2-40B4-BE49-F238E27FC236}">
                <a16:creationId xmlns:a16="http://schemas.microsoft.com/office/drawing/2014/main" id="{82172DBC-8A07-3E2E-F97B-538C0DA50165}"/>
              </a:ext>
            </a:extLst>
          </p:cNvPr>
          <p:cNvSpPr>
            <a:spLocks noGrp="1"/>
          </p:cNvSpPr>
          <p:nvPr>
            <p:ph idx="1"/>
          </p:nvPr>
        </p:nvSpPr>
        <p:spPr/>
        <p:txBody>
          <a:bodyPr/>
          <a:lstStyle/>
          <a:p>
            <a:r>
              <a:rPr lang="en-US" dirty="0"/>
              <a:t>Reward is contingent upon defined behavior goal, in this case a negative UDS for methamphetamine</a:t>
            </a:r>
          </a:p>
          <a:p>
            <a:r>
              <a:rPr lang="en-US" dirty="0"/>
              <a:t>Do not reward when UDS is positive for methamphetamine</a:t>
            </a:r>
          </a:p>
        </p:txBody>
      </p:sp>
    </p:spTree>
    <p:extLst>
      <p:ext uri="{BB962C8B-B14F-4D97-AF65-F5344CB8AC3E}">
        <p14:creationId xmlns:p14="http://schemas.microsoft.com/office/powerpoint/2010/main" val="142104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2742-B6C0-CA37-3AED-C81D78918A57}"/>
              </a:ext>
            </a:extLst>
          </p:cNvPr>
          <p:cNvSpPr>
            <a:spLocks noGrp="1"/>
          </p:cNvSpPr>
          <p:nvPr>
            <p:ph type="title"/>
          </p:nvPr>
        </p:nvSpPr>
        <p:spPr>
          <a:xfrm>
            <a:off x="914400" y="1176302"/>
            <a:ext cx="10363200" cy="1187570"/>
          </a:xfrm>
        </p:spPr>
        <p:txBody>
          <a:bodyPr/>
          <a:lstStyle/>
          <a:p>
            <a:r>
              <a:rPr lang="en-US" dirty="0"/>
              <a:t>Meet our Presenters</a:t>
            </a:r>
          </a:p>
        </p:txBody>
      </p:sp>
      <p:sp>
        <p:nvSpPr>
          <p:cNvPr id="3" name="Content Placeholder 2">
            <a:extLst>
              <a:ext uri="{FF2B5EF4-FFF2-40B4-BE49-F238E27FC236}">
                <a16:creationId xmlns:a16="http://schemas.microsoft.com/office/drawing/2014/main" id="{373643A5-4F86-72C0-C6B6-64EBA220832D}"/>
              </a:ext>
            </a:extLst>
          </p:cNvPr>
          <p:cNvSpPr>
            <a:spLocks noGrp="1"/>
          </p:cNvSpPr>
          <p:nvPr>
            <p:ph idx="1"/>
          </p:nvPr>
        </p:nvSpPr>
        <p:spPr>
          <a:xfrm>
            <a:off x="914400" y="2117737"/>
            <a:ext cx="10363200" cy="3382658"/>
          </a:xfrm>
        </p:spPr>
        <p:txBody>
          <a:bodyPr>
            <a:normAutofit fontScale="70000" lnSpcReduction="20000"/>
          </a:bodyPr>
          <a:lstStyle/>
          <a:p>
            <a:r>
              <a:rPr lang="en-US" dirty="0"/>
              <a:t>Courtney Summers-Day, MD</a:t>
            </a:r>
          </a:p>
          <a:p>
            <a:pPr lvl="1"/>
            <a:r>
              <a:rPr lang="en-US" sz="1900" dirty="0">
                <a:effectLst/>
                <a:latin typeface="Calibri" panose="020F0502020204030204" pitchFamily="34" charset="0"/>
                <a:ea typeface="Times New Roman" panose="02020603050405020304" pitchFamily="18" charset="0"/>
              </a:rPr>
              <a:t>Dr. Courtney Summers-Day has served as Chief Medical Officer of Imperial Beach Community Clinic since September 2022. She has been board certified in Family Medicine since 2011 after graduating from Scripps Chula Vista Family Medicine Residency and has been with IBCC ever since. She is the director of the Opioid Treatment Program and the Methamphetamine Contingency Management program at IBCC.   She also serves on the Clinical Quality Committee of Integrated Health Partners.</a:t>
            </a:r>
            <a:endParaRPr lang="en-US" sz="1900" dirty="0"/>
          </a:p>
          <a:p>
            <a:r>
              <a:rPr lang="en-US" dirty="0"/>
              <a:t>Kelley De Leeuw, MD</a:t>
            </a:r>
          </a:p>
          <a:p>
            <a:pPr lvl="1"/>
            <a:r>
              <a:rPr lang="en-US" sz="1800" dirty="0">
                <a:effectLst/>
                <a:latin typeface="Calibri" panose="020F0502020204030204" pitchFamily="34" charset="0"/>
                <a:ea typeface="Times New Roman" panose="02020603050405020304" pitchFamily="18" charset="0"/>
              </a:rPr>
              <a:t>Dr. Kelley De Leeuw is board certified in Family Medicine, Psychiatry, and Addiction Medicine and has spent her career working at San Diego Federally Qualified Health Centers from Father Joes, IB Clinic, Family Health Centers, to now Director of Psychiatry at San Ysidro Health. Her area of professional focus is in implementing high quality, population based, integrative mental health care in a patient centered medical home.</a:t>
            </a:r>
            <a:endParaRPr lang="en-US" dirty="0"/>
          </a:p>
          <a:p>
            <a:r>
              <a:rPr lang="en-US" dirty="0"/>
              <a:t>Claudia Gonzalez, LCSW</a:t>
            </a:r>
          </a:p>
          <a:p>
            <a:pPr lvl="1"/>
            <a:r>
              <a:rPr lang="en-US" sz="1800" dirty="0">
                <a:effectLst/>
                <a:latin typeface="Calibri" panose="020F0502020204030204" pitchFamily="34" charset="0"/>
                <a:ea typeface="Times New Roman" panose="02020603050405020304" pitchFamily="18" charset="0"/>
              </a:rPr>
              <a:t>With over 15 years of experience serving San Diego's South Region Community, Claudia Gonzalez is a Licensed Clinical Social Worker. She is the Director of Behavioral Health at IBCC. Claudia is responsible for overseeing all addiction treatment services, including IBCC's contingency management program. Additionally, she supervises the training of the care management staff and the social work internship program.  Claudia offers psychotherapy to both children and adults while also leading our SMART Recovery group. </a:t>
            </a:r>
            <a:endParaRPr lang="en-US" dirty="0"/>
          </a:p>
          <a:p>
            <a:endParaRPr lang="en-US" dirty="0"/>
          </a:p>
        </p:txBody>
      </p:sp>
    </p:spTree>
    <p:extLst>
      <p:ext uri="{BB962C8B-B14F-4D97-AF65-F5344CB8AC3E}">
        <p14:creationId xmlns:p14="http://schemas.microsoft.com/office/powerpoint/2010/main" val="27461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9BD3-0001-3FA9-76D6-67CB399FAE44}"/>
              </a:ext>
            </a:extLst>
          </p:cNvPr>
          <p:cNvSpPr>
            <a:spLocks noGrp="1"/>
          </p:cNvSpPr>
          <p:nvPr>
            <p:ph type="title"/>
          </p:nvPr>
        </p:nvSpPr>
        <p:spPr/>
        <p:txBody>
          <a:bodyPr/>
          <a:lstStyle/>
          <a:p>
            <a:r>
              <a:rPr lang="en-US" dirty="0"/>
              <a:t>Consistent</a:t>
            </a:r>
          </a:p>
        </p:txBody>
      </p:sp>
      <p:sp>
        <p:nvSpPr>
          <p:cNvPr id="3" name="Content Placeholder 2">
            <a:extLst>
              <a:ext uri="{FF2B5EF4-FFF2-40B4-BE49-F238E27FC236}">
                <a16:creationId xmlns:a16="http://schemas.microsoft.com/office/drawing/2014/main" id="{D5BFB395-A82C-EDDB-B34A-002EE5E634CE}"/>
              </a:ext>
            </a:extLst>
          </p:cNvPr>
          <p:cNvSpPr>
            <a:spLocks noGrp="1"/>
          </p:cNvSpPr>
          <p:nvPr>
            <p:ph idx="1"/>
          </p:nvPr>
        </p:nvSpPr>
        <p:spPr/>
        <p:txBody>
          <a:bodyPr/>
          <a:lstStyle/>
          <a:p>
            <a:r>
              <a:rPr lang="en-US" dirty="0"/>
              <a:t>Frequently measure behavior – typically 2 times a week on non-sequential days (no point if positive back-to-back days, given opportunity to return negative, and extend time in treatment if negative)</a:t>
            </a:r>
          </a:p>
          <a:p>
            <a:endParaRPr lang="en-US" dirty="0"/>
          </a:p>
        </p:txBody>
      </p:sp>
    </p:spTree>
    <p:extLst>
      <p:ext uri="{BB962C8B-B14F-4D97-AF65-F5344CB8AC3E}">
        <p14:creationId xmlns:p14="http://schemas.microsoft.com/office/powerpoint/2010/main" val="137730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8082-3A31-A993-64B1-A2161E173B18}"/>
              </a:ext>
            </a:extLst>
          </p:cNvPr>
          <p:cNvSpPr>
            <a:spLocks noGrp="1"/>
          </p:cNvSpPr>
          <p:nvPr>
            <p:ph type="title"/>
          </p:nvPr>
        </p:nvSpPr>
        <p:spPr/>
        <p:txBody>
          <a:bodyPr/>
          <a:lstStyle/>
          <a:p>
            <a:r>
              <a:rPr lang="en-US"/>
              <a:t>What is not CM?</a:t>
            </a:r>
            <a:endParaRPr lang="en-US" dirty="0"/>
          </a:p>
        </p:txBody>
      </p:sp>
      <p:graphicFrame>
        <p:nvGraphicFramePr>
          <p:cNvPr id="8" name="Content Placeholder 2">
            <a:extLst>
              <a:ext uri="{FF2B5EF4-FFF2-40B4-BE49-F238E27FC236}">
                <a16:creationId xmlns:a16="http://schemas.microsoft.com/office/drawing/2014/main" id="{FBA66CE9-8D9A-D283-D680-EE653B892135}"/>
              </a:ext>
            </a:extLst>
          </p:cNvPr>
          <p:cNvGraphicFramePr>
            <a:graphicFrameLocks noGrp="1"/>
          </p:cNvGraphicFramePr>
          <p:nvPr>
            <p:ph idx="1"/>
            <p:extLst>
              <p:ext uri="{D42A27DB-BD31-4B8C-83A1-F6EECF244321}">
                <p14:modId xmlns:p14="http://schemas.microsoft.com/office/powerpoint/2010/main" val="1654244978"/>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a:extLst>
              <a:ext uri="{FF2B5EF4-FFF2-40B4-BE49-F238E27FC236}">
                <a16:creationId xmlns:a16="http://schemas.microsoft.com/office/drawing/2014/main" id="{86A2077B-FF51-55DC-C60D-2BE8AF31B97E}"/>
              </a:ext>
            </a:extLst>
          </p:cNvPr>
          <p:cNvSpPr>
            <a:spLocks noGrp="1"/>
          </p:cNvSpPr>
          <p:nvPr>
            <p:ph type="body" sz="half" idx="2"/>
          </p:nvPr>
        </p:nvSpPr>
        <p:spPr/>
        <p:txBody>
          <a:bodyPr/>
          <a:lstStyle/>
          <a:p>
            <a:endParaRPr lang="en-US"/>
          </a:p>
        </p:txBody>
      </p:sp>
      <p:pic>
        <p:nvPicPr>
          <p:cNvPr id="5" name="Picture 4" descr="Blue prize ribbon">
            <a:extLst>
              <a:ext uri="{FF2B5EF4-FFF2-40B4-BE49-F238E27FC236}">
                <a16:creationId xmlns:a16="http://schemas.microsoft.com/office/drawing/2014/main" id="{11E5D3B6-48AF-54D6-1C88-069B7BCDF4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628" y="2208179"/>
            <a:ext cx="3487366" cy="4649821"/>
          </a:xfrm>
          <a:prstGeom prst="rect">
            <a:avLst/>
          </a:prstGeom>
        </p:spPr>
      </p:pic>
    </p:spTree>
    <p:extLst>
      <p:ext uri="{BB962C8B-B14F-4D97-AF65-F5344CB8AC3E}">
        <p14:creationId xmlns:p14="http://schemas.microsoft.com/office/powerpoint/2010/main" val="44365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38045-1440-ECC3-B5C3-25871D6568BF}"/>
              </a:ext>
            </a:extLst>
          </p:cNvPr>
          <p:cNvSpPr>
            <a:spLocks noGrp="1"/>
          </p:cNvSpPr>
          <p:nvPr>
            <p:ph type="title"/>
          </p:nvPr>
        </p:nvSpPr>
        <p:spPr/>
        <p:txBody>
          <a:bodyPr/>
          <a:lstStyle/>
          <a:p>
            <a:r>
              <a:rPr lang="en-US" kern="1200" dirty="0">
                <a:latin typeface="+mj-lt"/>
                <a:ea typeface="+mj-ea"/>
                <a:cs typeface="+mj-cs"/>
              </a:rPr>
              <a:t>Evidence for CM and </a:t>
            </a:r>
            <a:r>
              <a:rPr lang="en-US" kern="1200" dirty="0" err="1">
                <a:latin typeface="+mj-lt"/>
                <a:ea typeface="+mj-ea"/>
                <a:cs typeface="+mj-cs"/>
              </a:rPr>
              <a:t>StimUD</a:t>
            </a:r>
            <a:endParaRPr lang="en-US" dirty="0"/>
          </a:p>
        </p:txBody>
      </p:sp>
      <p:graphicFrame>
        <p:nvGraphicFramePr>
          <p:cNvPr id="32" name="TextBox 3">
            <a:extLst>
              <a:ext uri="{FF2B5EF4-FFF2-40B4-BE49-F238E27FC236}">
                <a16:creationId xmlns:a16="http://schemas.microsoft.com/office/drawing/2014/main" id="{9900DAB0-1342-F6E9-1E7B-A6C8362AFDE4}"/>
              </a:ext>
            </a:extLst>
          </p:cNvPr>
          <p:cNvGraphicFramePr>
            <a:graphicFrameLocks noGrp="1"/>
          </p:cNvGraphicFramePr>
          <p:nvPr>
            <p:ph idx="1"/>
            <p:extLst>
              <p:ext uri="{D42A27DB-BD31-4B8C-83A1-F6EECF244321}">
                <p14:modId xmlns:p14="http://schemas.microsoft.com/office/powerpoint/2010/main" val="3619144731"/>
              </p:ext>
            </p:extLst>
          </p:nvPr>
        </p:nvGraphicFramePr>
        <p:xfrm>
          <a:off x="969579" y="2559171"/>
          <a:ext cx="10363200" cy="338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063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2F75-F568-DBE9-6461-9AB80978A03E}"/>
              </a:ext>
            </a:extLst>
          </p:cNvPr>
          <p:cNvSpPr>
            <a:spLocks noGrp="1"/>
          </p:cNvSpPr>
          <p:nvPr>
            <p:ph type="title"/>
          </p:nvPr>
        </p:nvSpPr>
        <p:spPr>
          <a:xfrm>
            <a:off x="914400" y="813695"/>
            <a:ext cx="10363200" cy="1187570"/>
          </a:xfrm>
        </p:spPr>
        <p:txBody>
          <a:bodyPr>
            <a:normAutofit fontScale="90000"/>
          </a:bodyPr>
          <a:lstStyle/>
          <a:p>
            <a:br>
              <a:rPr lang="en-US" sz="2700" b="0" i="0" dirty="0">
                <a:solidFill>
                  <a:srgbClr val="333333"/>
                </a:solidFill>
                <a:effectLst/>
                <a:latin typeface="Guardian TextSans Web"/>
              </a:rPr>
            </a:br>
            <a:r>
              <a:rPr lang="en-US" sz="2700" b="1" i="0" dirty="0">
                <a:solidFill>
                  <a:srgbClr val="333333"/>
                </a:solidFill>
                <a:effectLst/>
                <a:latin typeface="Guardian TextSans Web"/>
              </a:rPr>
              <a:t>Contingency Management for Patients Receiving Medication for Opioid Use Disorder: </a:t>
            </a:r>
            <a:r>
              <a:rPr lang="en-US" sz="2700" b="0" i="0" dirty="0">
                <a:solidFill>
                  <a:srgbClr val="333333"/>
                </a:solidFill>
                <a:effectLst/>
                <a:latin typeface="Guardian TextSans Web"/>
              </a:rPr>
              <a:t>A Systematic Review and Meta-analysis (Bolivar, et al., </a:t>
            </a:r>
            <a:r>
              <a:rPr lang="en-US" sz="2700" b="0" i="1" dirty="0">
                <a:solidFill>
                  <a:srgbClr val="333333"/>
                </a:solidFill>
                <a:effectLst/>
                <a:latin typeface="Guardian TextSans Web"/>
              </a:rPr>
              <a:t>JAMA Psychiatry. </a:t>
            </a:r>
            <a:r>
              <a:rPr lang="en-US" sz="2700" b="0" i="0" dirty="0">
                <a:solidFill>
                  <a:srgbClr val="333333"/>
                </a:solidFill>
                <a:effectLst/>
                <a:latin typeface="Guardian TextSans Web"/>
              </a:rPr>
              <a:t>2021)</a:t>
            </a:r>
            <a:br>
              <a:rPr lang="en-US" b="0" i="0" dirty="0">
                <a:solidFill>
                  <a:srgbClr val="333333"/>
                </a:solidFill>
                <a:effectLst/>
                <a:latin typeface="Guardian TextSans Web"/>
              </a:rPr>
            </a:br>
            <a:endParaRPr lang="en-US" dirty="0"/>
          </a:p>
        </p:txBody>
      </p:sp>
      <p:sp>
        <p:nvSpPr>
          <p:cNvPr id="9" name="Content Placeholder 8">
            <a:extLst>
              <a:ext uri="{FF2B5EF4-FFF2-40B4-BE49-F238E27FC236}">
                <a16:creationId xmlns:a16="http://schemas.microsoft.com/office/drawing/2014/main" id="{ACA6AD2F-B158-17E0-E314-E376F3698FCF}"/>
              </a:ext>
            </a:extLst>
          </p:cNvPr>
          <p:cNvSpPr>
            <a:spLocks noGrp="1"/>
          </p:cNvSpPr>
          <p:nvPr>
            <p:ph idx="1"/>
          </p:nvPr>
        </p:nvSpPr>
        <p:spPr>
          <a:xfrm>
            <a:off x="807395" y="2800351"/>
            <a:ext cx="10363200" cy="3382658"/>
          </a:xfrm>
        </p:spPr>
        <p:txBody>
          <a:bodyPr>
            <a:normAutofit lnSpcReduction="10000"/>
          </a:bodyPr>
          <a:lstStyle/>
          <a:p>
            <a:r>
              <a:rPr lang="en-US" b="1" i="0" dirty="0">
                <a:solidFill>
                  <a:srgbClr val="000000"/>
                </a:solidFill>
                <a:effectLst/>
                <a:latin typeface="Guardian TextSans Web"/>
              </a:rPr>
              <a:t>Findings</a:t>
            </a:r>
            <a:r>
              <a:rPr lang="en-US" b="0" i="0" dirty="0">
                <a:solidFill>
                  <a:srgbClr val="333333"/>
                </a:solidFill>
                <a:effectLst/>
                <a:latin typeface="Guardian TextSans Web"/>
              </a:rPr>
              <a:t>  In this systematic review and meta-analysis that included 74 randomized clinical trials and 10 444 adults receiving medication for opioid use disorder, the efficacy of contingency management was associated with abstinence from 4 types of substance use (psychomotor stimulants, polysubstance use, illicit opioids, and cigarettes) and improved treatment attendance and medication adherence.</a:t>
            </a:r>
          </a:p>
          <a:p>
            <a:r>
              <a:rPr lang="en-US" b="1" i="0" dirty="0">
                <a:solidFill>
                  <a:srgbClr val="000000"/>
                </a:solidFill>
                <a:effectLst/>
                <a:latin typeface="Guardian TextSans Web"/>
              </a:rPr>
              <a:t>Conclusions and Relevance</a:t>
            </a:r>
            <a:r>
              <a:rPr lang="en-US" b="0" i="0" dirty="0">
                <a:solidFill>
                  <a:srgbClr val="333333"/>
                </a:solidFill>
                <a:effectLst/>
                <a:latin typeface="Guardian TextSans Web"/>
              </a:rPr>
              <a:t>  These results provide evidence supporting the use of contingency management in addressing key clinical problems among patients receiving MOUD, including the ongoing epidemic of comorbid psychomotor stimulant misuse. Policies facilitating integration of contingency management into community MOUD services are sorely needed.</a:t>
            </a:r>
            <a:endParaRPr lang="en-US" dirty="0"/>
          </a:p>
        </p:txBody>
      </p:sp>
    </p:spTree>
    <p:extLst>
      <p:ext uri="{BB962C8B-B14F-4D97-AF65-F5344CB8AC3E}">
        <p14:creationId xmlns:p14="http://schemas.microsoft.com/office/powerpoint/2010/main" val="141139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F276-0D69-4C91-AA5E-435155C137EF}"/>
              </a:ext>
            </a:extLst>
          </p:cNvPr>
          <p:cNvSpPr>
            <a:spLocks noGrp="1"/>
          </p:cNvSpPr>
          <p:nvPr>
            <p:ph type="title"/>
          </p:nvPr>
        </p:nvSpPr>
        <p:spPr/>
        <p:txBody>
          <a:bodyPr>
            <a:normAutofit/>
          </a:bodyPr>
          <a:lstStyle/>
          <a:p>
            <a:r>
              <a:rPr lang="en-US" sz="3300" dirty="0"/>
              <a:t>Why aren’t more community clinics doing CM?</a:t>
            </a:r>
          </a:p>
        </p:txBody>
      </p:sp>
      <p:graphicFrame>
        <p:nvGraphicFramePr>
          <p:cNvPr id="5" name="Content Placeholder 4">
            <a:extLst>
              <a:ext uri="{FF2B5EF4-FFF2-40B4-BE49-F238E27FC236}">
                <a16:creationId xmlns:a16="http://schemas.microsoft.com/office/drawing/2014/main" id="{755883EF-4390-6A9C-48A8-89600E8CCEAE}"/>
              </a:ext>
            </a:extLst>
          </p:cNvPr>
          <p:cNvGraphicFramePr>
            <a:graphicFrameLocks noGrp="1"/>
          </p:cNvGraphicFramePr>
          <p:nvPr>
            <p:ph idx="1"/>
          </p:nvPr>
        </p:nvGraphicFramePr>
        <p:xfrm>
          <a:off x="914400" y="2373630"/>
          <a:ext cx="10363200" cy="376936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715067878"/>
                    </a:ext>
                  </a:extLst>
                </a:gridCol>
                <a:gridCol w="5181600">
                  <a:extLst>
                    <a:ext uri="{9D8B030D-6E8A-4147-A177-3AD203B41FA5}">
                      <a16:colId xmlns:a16="http://schemas.microsoft.com/office/drawing/2014/main" val="2476031973"/>
                    </a:ext>
                  </a:extLst>
                </a:gridCol>
              </a:tblGrid>
              <a:tr h="358140">
                <a:tc>
                  <a:txBody>
                    <a:bodyPr/>
                    <a:lstStyle/>
                    <a:p>
                      <a:r>
                        <a:rPr lang="en-US" b="1" dirty="0"/>
                        <a:t>Reason</a:t>
                      </a:r>
                    </a:p>
                  </a:txBody>
                  <a:tcPr/>
                </a:tc>
                <a:tc>
                  <a:txBody>
                    <a:bodyPr/>
                    <a:lstStyle/>
                    <a:p>
                      <a:r>
                        <a:rPr lang="en-US" dirty="0"/>
                        <a:t>Questions</a:t>
                      </a:r>
                    </a:p>
                  </a:txBody>
                  <a:tcPr/>
                </a:tc>
                <a:extLst>
                  <a:ext uri="{0D108BD9-81ED-4DB2-BD59-A6C34878D82A}">
                    <a16:rowId xmlns:a16="http://schemas.microsoft.com/office/drawing/2014/main" val="4276899760"/>
                  </a:ext>
                </a:extLst>
              </a:tr>
              <a:tr h="370840">
                <a:tc>
                  <a:txBody>
                    <a:bodyPr/>
                    <a:lstStyle/>
                    <a:p>
                      <a:r>
                        <a:rPr lang="en-US" dirty="0"/>
                        <a:t>Difficult to acknowledge failure rates Comfort with status quo</a:t>
                      </a:r>
                    </a:p>
                  </a:txBody>
                  <a:tcPr/>
                </a:tc>
                <a:tc>
                  <a:txBody>
                    <a:bodyPr/>
                    <a:lstStyle/>
                    <a:p>
                      <a:r>
                        <a:rPr lang="en-US" dirty="0"/>
                        <a:t>Why aren’t therapy and meds enough?</a:t>
                      </a:r>
                    </a:p>
                  </a:txBody>
                  <a:tcPr/>
                </a:tc>
                <a:extLst>
                  <a:ext uri="{0D108BD9-81ED-4DB2-BD59-A6C34878D82A}">
                    <a16:rowId xmlns:a16="http://schemas.microsoft.com/office/drawing/2014/main" val="3330228130"/>
                  </a:ext>
                </a:extLst>
              </a:tr>
              <a:tr h="370840">
                <a:tc>
                  <a:txBody>
                    <a:bodyPr/>
                    <a:lstStyle/>
                    <a:p>
                      <a:r>
                        <a:rPr lang="en-US" dirty="0"/>
                        <a:t>Stigma</a:t>
                      </a:r>
                    </a:p>
                  </a:txBody>
                  <a:tcPr/>
                </a:tc>
                <a:tc>
                  <a:txBody>
                    <a:bodyPr/>
                    <a:lstStyle/>
                    <a:p>
                      <a:r>
                        <a:rPr lang="en-US" dirty="0"/>
                        <a:t>Can we risk being in the news? Will there be a backlash?</a:t>
                      </a:r>
                    </a:p>
                  </a:txBody>
                  <a:tcPr/>
                </a:tc>
                <a:extLst>
                  <a:ext uri="{0D108BD9-81ED-4DB2-BD59-A6C34878D82A}">
                    <a16:rowId xmlns:a16="http://schemas.microsoft.com/office/drawing/2014/main" val="3417367785"/>
                  </a:ext>
                </a:extLst>
              </a:tr>
              <a:tr h="370840">
                <a:tc>
                  <a:txBody>
                    <a:bodyPr/>
                    <a:lstStyle/>
                    <a:p>
                      <a:r>
                        <a:rPr lang="en-US" dirty="0"/>
                        <a:t>Logistics of a POC </a:t>
                      </a:r>
                      <a:r>
                        <a:rPr lang="en-US" dirty="0" err="1"/>
                        <a:t>utox</a:t>
                      </a:r>
                      <a:endParaRPr lang="en-US" dirty="0"/>
                    </a:p>
                  </a:txBody>
                  <a:tcPr/>
                </a:tc>
                <a:tc>
                  <a:txBody>
                    <a:bodyPr/>
                    <a:lstStyle/>
                    <a:p>
                      <a:r>
                        <a:rPr lang="en-US" dirty="0"/>
                        <a:t>Procedure and Cost?</a:t>
                      </a:r>
                    </a:p>
                  </a:txBody>
                  <a:tcPr/>
                </a:tc>
                <a:extLst>
                  <a:ext uri="{0D108BD9-81ED-4DB2-BD59-A6C34878D82A}">
                    <a16:rowId xmlns:a16="http://schemas.microsoft.com/office/drawing/2014/main" val="1230247051"/>
                  </a:ext>
                </a:extLst>
              </a:tr>
              <a:tr h="370840">
                <a:tc>
                  <a:txBody>
                    <a:bodyPr/>
                    <a:lstStyle/>
                    <a:p>
                      <a:r>
                        <a:rPr lang="en-US" dirty="0"/>
                        <a:t>CM Technology apps difficult</a:t>
                      </a:r>
                    </a:p>
                  </a:txBody>
                  <a:tcPr/>
                </a:tc>
                <a:tc>
                  <a:txBody>
                    <a:bodyPr/>
                    <a:lstStyle/>
                    <a:p>
                      <a:r>
                        <a:rPr lang="en-US" dirty="0"/>
                        <a:t>Do we have the time?</a:t>
                      </a:r>
                    </a:p>
                    <a:p>
                      <a:r>
                        <a:rPr lang="en-US" dirty="0"/>
                        <a:t>Can our pts access this?</a:t>
                      </a:r>
                    </a:p>
                  </a:txBody>
                  <a:tcPr/>
                </a:tc>
                <a:extLst>
                  <a:ext uri="{0D108BD9-81ED-4DB2-BD59-A6C34878D82A}">
                    <a16:rowId xmlns:a16="http://schemas.microsoft.com/office/drawing/2014/main" val="4036701013"/>
                  </a:ext>
                </a:extLst>
              </a:tr>
              <a:tr h="370840">
                <a:tc>
                  <a:txBody>
                    <a:bodyPr/>
                    <a:lstStyle/>
                    <a:p>
                      <a:r>
                        <a:rPr lang="en-US" dirty="0"/>
                        <a:t>Safety concerns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low tech CM create risk?</a:t>
                      </a:r>
                    </a:p>
                  </a:txBody>
                  <a:tcPr/>
                </a:tc>
                <a:extLst>
                  <a:ext uri="{0D108BD9-81ED-4DB2-BD59-A6C34878D82A}">
                    <a16:rowId xmlns:a16="http://schemas.microsoft.com/office/drawing/2014/main" val="2534634645"/>
                  </a:ext>
                </a:extLst>
              </a:tr>
              <a:tr h="370840">
                <a:tc>
                  <a:txBody>
                    <a:bodyPr/>
                    <a:lstStyle/>
                    <a:p>
                      <a:r>
                        <a:rPr lang="en-US" dirty="0"/>
                        <a:t>Cost</a:t>
                      </a:r>
                    </a:p>
                  </a:txBody>
                  <a:tcPr/>
                </a:tc>
                <a:tc>
                  <a:txBody>
                    <a:bodyPr/>
                    <a:lstStyle/>
                    <a:p>
                      <a:r>
                        <a:rPr lang="en-US" dirty="0"/>
                        <a:t>Where can CM funding come from?</a:t>
                      </a:r>
                    </a:p>
                  </a:txBody>
                  <a:tcPr/>
                </a:tc>
                <a:extLst>
                  <a:ext uri="{0D108BD9-81ED-4DB2-BD59-A6C34878D82A}">
                    <a16:rowId xmlns:a16="http://schemas.microsoft.com/office/drawing/2014/main" val="3291743306"/>
                  </a:ext>
                </a:extLst>
              </a:tr>
              <a:tr h="370840">
                <a:tc>
                  <a:txBody>
                    <a:bodyPr/>
                    <a:lstStyle/>
                    <a:p>
                      <a:r>
                        <a:rPr lang="en-US" dirty="0"/>
                        <a:t>Legal fears</a:t>
                      </a:r>
                    </a:p>
                  </a:txBody>
                  <a:tcPr/>
                </a:tc>
                <a:tc>
                  <a:txBody>
                    <a:bodyPr/>
                    <a:lstStyle/>
                    <a:p>
                      <a:r>
                        <a:rPr lang="en-US" dirty="0"/>
                        <a:t>Does CM violate kickback laws?</a:t>
                      </a:r>
                    </a:p>
                  </a:txBody>
                  <a:tcPr/>
                </a:tc>
                <a:extLst>
                  <a:ext uri="{0D108BD9-81ED-4DB2-BD59-A6C34878D82A}">
                    <a16:rowId xmlns:a16="http://schemas.microsoft.com/office/drawing/2014/main" val="3117951133"/>
                  </a:ext>
                </a:extLst>
              </a:tr>
            </a:tbl>
          </a:graphicData>
        </a:graphic>
      </p:graphicFrame>
    </p:spTree>
    <p:extLst>
      <p:ext uri="{BB962C8B-B14F-4D97-AF65-F5344CB8AC3E}">
        <p14:creationId xmlns:p14="http://schemas.microsoft.com/office/powerpoint/2010/main" val="1096028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59A3-C535-8A71-EEAD-99A32108B137}"/>
              </a:ext>
            </a:extLst>
          </p:cNvPr>
          <p:cNvSpPr>
            <a:spLocks noGrp="1"/>
          </p:cNvSpPr>
          <p:nvPr>
            <p:ph type="title"/>
          </p:nvPr>
        </p:nvSpPr>
        <p:spPr>
          <a:xfrm>
            <a:off x="914400" y="1371601"/>
            <a:ext cx="10949940" cy="1005839"/>
          </a:xfrm>
        </p:spPr>
        <p:txBody>
          <a:bodyPr>
            <a:normAutofit fontScale="90000"/>
          </a:bodyPr>
          <a:lstStyle/>
          <a:p>
            <a:r>
              <a:rPr lang="en-US" dirty="0"/>
              <a:t>Acknowledgement of high SUD </a:t>
            </a:r>
            <a:r>
              <a:rPr lang="en-US" dirty="0" err="1"/>
              <a:t>tx</a:t>
            </a:r>
            <a:r>
              <a:rPr lang="en-US" dirty="0"/>
              <a:t> attrition rates</a:t>
            </a:r>
          </a:p>
        </p:txBody>
      </p:sp>
      <p:sp>
        <p:nvSpPr>
          <p:cNvPr id="4" name="Content Placeholder 3">
            <a:extLst>
              <a:ext uri="{FF2B5EF4-FFF2-40B4-BE49-F238E27FC236}">
                <a16:creationId xmlns:a16="http://schemas.microsoft.com/office/drawing/2014/main" id="{1DE0028A-ED79-9E4B-E419-4D4752DEB37E}"/>
              </a:ext>
            </a:extLst>
          </p:cNvPr>
          <p:cNvSpPr>
            <a:spLocks noGrp="1"/>
          </p:cNvSpPr>
          <p:nvPr>
            <p:ph idx="1"/>
          </p:nvPr>
        </p:nvSpPr>
        <p:spPr/>
        <p:txBody>
          <a:bodyPr/>
          <a:lstStyle/>
          <a:p>
            <a:r>
              <a:rPr lang="en-US" dirty="0"/>
              <a:t>Academic MAT research doesn’t always mirror community experience</a:t>
            </a:r>
          </a:p>
          <a:p>
            <a:r>
              <a:rPr lang="en-US" dirty="0"/>
              <a:t>Adding CM as a treatment option doesn’t diminish importance of existing therapy and medical services</a:t>
            </a:r>
          </a:p>
          <a:p>
            <a:r>
              <a:rPr lang="en-US" dirty="0"/>
              <a:t>Desired outcome of CM can be continued participation in available services. Pts can’t benefit from integrated behavioral health services if they aren’t showing up.</a:t>
            </a:r>
          </a:p>
        </p:txBody>
      </p:sp>
    </p:spTree>
    <p:extLst>
      <p:ext uri="{BB962C8B-B14F-4D97-AF65-F5344CB8AC3E}">
        <p14:creationId xmlns:p14="http://schemas.microsoft.com/office/powerpoint/2010/main" val="43840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59A3-C535-8A71-EEAD-99A32108B137}"/>
              </a:ext>
            </a:extLst>
          </p:cNvPr>
          <p:cNvSpPr>
            <a:spLocks noGrp="1"/>
          </p:cNvSpPr>
          <p:nvPr>
            <p:ph type="title"/>
          </p:nvPr>
        </p:nvSpPr>
        <p:spPr/>
        <p:txBody>
          <a:bodyPr/>
          <a:lstStyle/>
          <a:p>
            <a:r>
              <a:rPr lang="en-US" dirty="0"/>
              <a:t>Stigma</a:t>
            </a:r>
          </a:p>
        </p:txBody>
      </p:sp>
      <p:sp>
        <p:nvSpPr>
          <p:cNvPr id="4" name="Content Placeholder 3">
            <a:extLst>
              <a:ext uri="{FF2B5EF4-FFF2-40B4-BE49-F238E27FC236}">
                <a16:creationId xmlns:a16="http://schemas.microsoft.com/office/drawing/2014/main" id="{1DE0028A-ED79-9E4B-E419-4D4752DEB37E}"/>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5AC65BD-CD94-D28D-9036-27519C5D3B8F}"/>
              </a:ext>
            </a:extLst>
          </p:cNvPr>
          <p:cNvPicPr>
            <a:picLocks noChangeAspect="1"/>
          </p:cNvPicPr>
          <p:nvPr/>
        </p:nvPicPr>
        <p:blipFill>
          <a:blip r:embed="rId2"/>
          <a:stretch>
            <a:fillRect/>
          </a:stretch>
        </p:blipFill>
        <p:spPr>
          <a:xfrm>
            <a:off x="157211" y="2550529"/>
            <a:ext cx="6420621" cy="2935870"/>
          </a:xfrm>
          <a:prstGeom prst="rect">
            <a:avLst/>
          </a:prstGeom>
        </p:spPr>
      </p:pic>
      <p:pic>
        <p:nvPicPr>
          <p:cNvPr id="7" name="Picture 6">
            <a:extLst>
              <a:ext uri="{FF2B5EF4-FFF2-40B4-BE49-F238E27FC236}">
                <a16:creationId xmlns:a16="http://schemas.microsoft.com/office/drawing/2014/main" id="{0CF4739A-D1A0-9B34-B418-6895373321DD}"/>
              </a:ext>
            </a:extLst>
          </p:cNvPr>
          <p:cNvPicPr>
            <a:picLocks noChangeAspect="1"/>
          </p:cNvPicPr>
          <p:nvPr/>
        </p:nvPicPr>
        <p:blipFill>
          <a:blip r:embed="rId3"/>
          <a:stretch>
            <a:fillRect/>
          </a:stretch>
        </p:blipFill>
        <p:spPr>
          <a:xfrm>
            <a:off x="6719052" y="357352"/>
            <a:ext cx="5403479" cy="3568764"/>
          </a:xfrm>
          <a:prstGeom prst="rect">
            <a:avLst/>
          </a:prstGeom>
        </p:spPr>
      </p:pic>
    </p:spTree>
    <p:extLst>
      <p:ext uri="{BB962C8B-B14F-4D97-AF65-F5344CB8AC3E}">
        <p14:creationId xmlns:p14="http://schemas.microsoft.com/office/powerpoint/2010/main" val="3880074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59A3-C535-8A71-EEAD-99A32108B137}"/>
              </a:ext>
            </a:extLst>
          </p:cNvPr>
          <p:cNvSpPr>
            <a:spLocks noGrp="1"/>
          </p:cNvSpPr>
          <p:nvPr>
            <p:ph type="title"/>
          </p:nvPr>
        </p:nvSpPr>
        <p:spPr/>
        <p:txBody>
          <a:bodyPr>
            <a:normAutofit fontScale="90000"/>
          </a:bodyPr>
          <a:lstStyle/>
          <a:p>
            <a:r>
              <a:rPr lang="en-US" dirty="0"/>
              <a:t>Logistics of Point of Care Urine Drug Screen</a:t>
            </a:r>
          </a:p>
        </p:txBody>
      </p:sp>
      <p:sp>
        <p:nvSpPr>
          <p:cNvPr id="4" name="Content Placeholder 3">
            <a:extLst>
              <a:ext uri="{FF2B5EF4-FFF2-40B4-BE49-F238E27FC236}">
                <a16:creationId xmlns:a16="http://schemas.microsoft.com/office/drawing/2014/main" id="{1DE0028A-ED79-9E4B-E419-4D4752DEB37E}"/>
              </a:ext>
            </a:extLst>
          </p:cNvPr>
          <p:cNvSpPr>
            <a:spLocks noGrp="1"/>
          </p:cNvSpPr>
          <p:nvPr>
            <p:ph idx="1"/>
          </p:nvPr>
        </p:nvSpPr>
        <p:spPr/>
        <p:txBody>
          <a:bodyPr/>
          <a:lstStyle/>
          <a:p>
            <a:r>
              <a:rPr lang="en-US" dirty="0"/>
              <a:t>Procedure</a:t>
            </a:r>
          </a:p>
          <a:p>
            <a:r>
              <a:rPr lang="en-US" dirty="0"/>
              <a:t>Stress over result confrontations or cheating</a:t>
            </a:r>
          </a:p>
          <a:p>
            <a:r>
              <a:rPr lang="en-US" dirty="0"/>
              <a:t>Reimbursement</a:t>
            </a:r>
          </a:p>
          <a:p>
            <a:r>
              <a:rPr lang="en-US" dirty="0"/>
              <a:t>Challenge with POC fentanyl testing</a:t>
            </a:r>
          </a:p>
          <a:p>
            <a:endParaRPr lang="en-US" dirty="0"/>
          </a:p>
        </p:txBody>
      </p:sp>
      <p:pic>
        <p:nvPicPr>
          <p:cNvPr id="5" name="Picture 4">
            <a:extLst>
              <a:ext uri="{FF2B5EF4-FFF2-40B4-BE49-F238E27FC236}">
                <a16:creationId xmlns:a16="http://schemas.microsoft.com/office/drawing/2014/main" id="{2045B78B-D44E-DFD8-51FA-4E8CB0B755E0}"/>
              </a:ext>
            </a:extLst>
          </p:cNvPr>
          <p:cNvPicPr>
            <a:picLocks noChangeAspect="1"/>
          </p:cNvPicPr>
          <p:nvPr/>
        </p:nvPicPr>
        <p:blipFill>
          <a:blip r:embed="rId2"/>
          <a:stretch>
            <a:fillRect/>
          </a:stretch>
        </p:blipFill>
        <p:spPr>
          <a:xfrm>
            <a:off x="7975600" y="2604891"/>
            <a:ext cx="3480688" cy="3548201"/>
          </a:xfrm>
          <a:prstGeom prst="rect">
            <a:avLst/>
          </a:prstGeom>
        </p:spPr>
      </p:pic>
    </p:spTree>
    <p:extLst>
      <p:ext uri="{BB962C8B-B14F-4D97-AF65-F5344CB8AC3E}">
        <p14:creationId xmlns:p14="http://schemas.microsoft.com/office/powerpoint/2010/main" val="219333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59A3-C535-8A71-EEAD-99A32108B137}"/>
              </a:ext>
            </a:extLst>
          </p:cNvPr>
          <p:cNvSpPr>
            <a:spLocks noGrp="1"/>
          </p:cNvSpPr>
          <p:nvPr>
            <p:ph type="title"/>
          </p:nvPr>
        </p:nvSpPr>
        <p:spPr/>
        <p:txBody>
          <a:bodyPr/>
          <a:lstStyle/>
          <a:p>
            <a:r>
              <a:rPr lang="en-US" dirty="0"/>
              <a:t>Technology Concerns</a:t>
            </a:r>
          </a:p>
        </p:txBody>
      </p:sp>
      <p:sp>
        <p:nvSpPr>
          <p:cNvPr id="4" name="Content Placeholder 3">
            <a:extLst>
              <a:ext uri="{FF2B5EF4-FFF2-40B4-BE49-F238E27FC236}">
                <a16:creationId xmlns:a16="http://schemas.microsoft.com/office/drawing/2014/main" id="{1DE0028A-ED79-9E4B-E419-4D4752DEB37E}"/>
              </a:ext>
            </a:extLst>
          </p:cNvPr>
          <p:cNvSpPr>
            <a:spLocks noGrp="1"/>
          </p:cNvSpPr>
          <p:nvPr>
            <p:ph idx="1"/>
          </p:nvPr>
        </p:nvSpPr>
        <p:spPr/>
        <p:txBody>
          <a:bodyPr/>
          <a:lstStyle/>
          <a:p>
            <a:r>
              <a:rPr lang="en-US" dirty="0"/>
              <a:t>Much of CM body of research relies on App based and bank account based models.</a:t>
            </a:r>
          </a:p>
          <a:p>
            <a:r>
              <a:rPr lang="en-US" dirty="0"/>
              <a:t>Pts seeking treatment may be unhoused and </a:t>
            </a:r>
          </a:p>
          <a:p>
            <a:pPr marL="0" indent="0">
              <a:buNone/>
            </a:pPr>
            <a:r>
              <a:rPr lang="en-US" dirty="0"/>
              <a:t>don’t have high data plans or bank accounts.</a:t>
            </a:r>
          </a:p>
          <a:p>
            <a:r>
              <a:rPr lang="en-US" dirty="0"/>
              <a:t>Feels time intensive to educate on apps.</a:t>
            </a:r>
          </a:p>
          <a:p>
            <a:endParaRPr lang="en-US" dirty="0"/>
          </a:p>
          <a:p>
            <a:endParaRPr lang="en-US" dirty="0"/>
          </a:p>
        </p:txBody>
      </p:sp>
      <p:pic>
        <p:nvPicPr>
          <p:cNvPr id="5" name="Picture 4">
            <a:extLst>
              <a:ext uri="{FF2B5EF4-FFF2-40B4-BE49-F238E27FC236}">
                <a16:creationId xmlns:a16="http://schemas.microsoft.com/office/drawing/2014/main" id="{54A75505-E682-4206-FCAF-242E7635ED00}"/>
              </a:ext>
            </a:extLst>
          </p:cNvPr>
          <p:cNvPicPr>
            <a:picLocks noChangeAspect="1"/>
          </p:cNvPicPr>
          <p:nvPr/>
        </p:nvPicPr>
        <p:blipFill>
          <a:blip r:embed="rId2"/>
          <a:stretch>
            <a:fillRect/>
          </a:stretch>
        </p:blipFill>
        <p:spPr>
          <a:xfrm>
            <a:off x="6939280" y="3091640"/>
            <a:ext cx="4970996" cy="3685080"/>
          </a:xfrm>
          <a:prstGeom prst="rect">
            <a:avLst/>
          </a:prstGeom>
        </p:spPr>
      </p:pic>
    </p:spTree>
    <p:extLst>
      <p:ext uri="{BB962C8B-B14F-4D97-AF65-F5344CB8AC3E}">
        <p14:creationId xmlns:p14="http://schemas.microsoft.com/office/powerpoint/2010/main" val="1799902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59A3-C535-8A71-EEAD-99A32108B137}"/>
              </a:ext>
            </a:extLst>
          </p:cNvPr>
          <p:cNvSpPr>
            <a:spLocks noGrp="1"/>
          </p:cNvSpPr>
          <p:nvPr>
            <p:ph type="title"/>
          </p:nvPr>
        </p:nvSpPr>
        <p:spPr/>
        <p:txBody>
          <a:bodyPr/>
          <a:lstStyle/>
          <a:p>
            <a:r>
              <a:rPr lang="en-US" dirty="0"/>
              <a:t>Low-Tech Safety worries</a:t>
            </a:r>
          </a:p>
        </p:txBody>
      </p:sp>
      <p:sp>
        <p:nvSpPr>
          <p:cNvPr id="4" name="Content Placeholder 3">
            <a:extLst>
              <a:ext uri="{FF2B5EF4-FFF2-40B4-BE49-F238E27FC236}">
                <a16:creationId xmlns:a16="http://schemas.microsoft.com/office/drawing/2014/main" id="{1DE0028A-ED79-9E4B-E419-4D4752DEB37E}"/>
              </a:ext>
            </a:extLst>
          </p:cNvPr>
          <p:cNvSpPr>
            <a:spLocks noGrp="1"/>
          </p:cNvSpPr>
          <p:nvPr>
            <p:ph idx="1"/>
          </p:nvPr>
        </p:nvSpPr>
        <p:spPr/>
        <p:txBody>
          <a:bodyPr/>
          <a:lstStyle/>
          <a:p>
            <a:r>
              <a:rPr lang="en-US" dirty="0"/>
              <a:t>If clinic were to give cash cards or gift cards does that present a safety risk?</a:t>
            </a:r>
          </a:p>
          <a:p>
            <a:r>
              <a:rPr lang="en-US" dirty="0"/>
              <a:t>Does it present a bookkeeping risk or theft risk amongst staff?</a:t>
            </a:r>
          </a:p>
        </p:txBody>
      </p:sp>
      <p:pic>
        <p:nvPicPr>
          <p:cNvPr id="5" name="Picture 4">
            <a:extLst>
              <a:ext uri="{FF2B5EF4-FFF2-40B4-BE49-F238E27FC236}">
                <a16:creationId xmlns:a16="http://schemas.microsoft.com/office/drawing/2014/main" id="{263CA9E0-1CE0-E4EB-03BF-F3893BCBE8C0}"/>
              </a:ext>
            </a:extLst>
          </p:cNvPr>
          <p:cNvPicPr>
            <a:picLocks noChangeAspect="1"/>
          </p:cNvPicPr>
          <p:nvPr/>
        </p:nvPicPr>
        <p:blipFill>
          <a:blip r:embed="rId2"/>
          <a:stretch>
            <a:fillRect/>
          </a:stretch>
        </p:blipFill>
        <p:spPr>
          <a:xfrm>
            <a:off x="7215187" y="3830002"/>
            <a:ext cx="4162425" cy="2733675"/>
          </a:xfrm>
          <a:prstGeom prst="rect">
            <a:avLst/>
          </a:prstGeom>
        </p:spPr>
      </p:pic>
    </p:spTree>
    <p:extLst>
      <p:ext uri="{BB962C8B-B14F-4D97-AF65-F5344CB8AC3E}">
        <p14:creationId xmlns:p14="http://schemas.microsoft.com/office/powerpoint/2010/main" val="96478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3D19-2D55-8B6A-260A-D74F86521EE7}"/>
              </a:ext>
            </a:extLst>
          </p:cNvPr>
          <p:cNvSpPr>
            <a:spLocks noGrp="1"/>
          </p:cNvSpPr>
          <p:nvPr>
            <p:ph type="ctrTitle"/>
          </p:nvPr>
        </p:nvSpPr>
        <p:spPr>
          <a:xfrm>
            <a:off x="914401" y="1166648"/>
            <a:ext cx="4035055" cy="2996649"/>
          </a:xfrm>
        </p:spPr>
        <p:txBody>
          <a:bodyPr anchor="t">
            <a:normAutofit/>
          </a:bodyPr>
          <a:lstStyle/>
          <a:p>
            <a:r>
              <a:rPr lang="en-US" sz="3100" dirty="0"/>
              <a:t>Disclosures - None</a:t>
            </a:r>
          </a:p>
        </p:txBody>
      </p:sp>
      <p:sp>
        <p:nvSpPr>
          <p:cNvPr id="34"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4401" y="5248504"/>
            <a:ext cx="4035055" cy="950275"/>
          </a:xfrm>
        </p:spPr>
        <p:txBody>
          <a:bodyPr anchor="t">
            <a:normAutofit/>
          </a:bodyPr>
          <a:lstStyle/>
          <a:p>
            <a:endParaRPr lang="en-US" sz="1800" dirty="0">
              <a:latin typeface="+mn-lt"/>
            </a:endParaRPr>
          </a:p>
        </p:txBody>
      </p:sp>
      <p:pic>
        <p:nvPicPr>
          <p:cNvPr id="6" name="Picture 5" descr="Free Images : backlit, desktop backgrounds, hd wallpaper, landscape ...">
            <a:extLst>
              <a:ext uri="{FF2B5EF4-FFF2-40B4-BE49-F238E27FC236}">
                <a16:creationId xmlns:a16="http://schemas.microsoft.com/office/drawing/2014/main" id="{96C380E5-D022-D1C0-5C7E-A00D0375D63F}"/>
              </a:ext>
            </a:extLst>
          </p:cNvPr>
          <p:cNvPicPr>
            <a:picLocks noChangeAspect="1"/>
          </p:cNvPicPr>
          <p:nvPr/>
        </p:nvPicPr>
        <p:blipFill>
          <a:blip r:embed="rId2"/>
          <a:stretch>
            <a:fillRect/>
          </a:stretch>
        </p:blipFill>
        <p:spPr>
          <a:xfrm>
            <a:off x="5748570" y="1493262"/>
            <a:ext cx="5799963" cy="3871475"/>
          </a:xfrm>
          <a:prstGeom prst="rect">
            <a:avLst/>
          </a:prstGeom>
          <a:noFill/>
        </p:spPr>
      </p:pic>
    </p:spTree>
    <p:extLst>
      <p:ext uri="{BB962C8B-B14F-4D97-AF65-F5344CB8AC3E}">
        <p14:creationId xmlns:p14="http://schemas.microsoft.com/office/powerpoint/2010/main" val="703218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59A3-C535-8A71-EEAD-99A32108B137}"/>
              </a:ext>
            </a:extLst>
          </p:cNvPr>
          <p:cNvSpPr>
            <a:spLocks noGrp="1"/>
          </p:cNvSpPr>
          <p:nvPr>
            <p:ph type="title"/>
          </p:nvPr>
        </p:nvSpPr>
        <p:spPr/>
        <p:txBody>
          <a:bodyPr/>
          <a:lstStyle/>
          <a:p>
            <a:r>
              <a:rPr lang="en-US" dirty="0"/>
              <a:t>Cost</a:t>
            </a:r>
          </a:p>
        </p:txBody>
      </p:sp>
      <p:sp>
        <p:nvSpPr>
          <p:cNvPr id="4" name="Content Placeholder 3">
            <a:extLst>
              <a:ext uri="{FF2B5EF4-FFF2-40B4-BE49-F238E27FC236}">
                <a16:creationId xmlns:a16="http://schemas.microsoft.com/office/drawing/2014/main" id="{1DE0028A-ED79-9E4B-E419-4D4752DEB37E}"/>
              </a:ext>
            </a:extLst>
          </p:cNvPr>
          <p:cNvSpPr>
            <a:spLocks noGrp="1"/>
          </p:cNvSpPr>
          <p:nvPr>
            <p:ph idx="1"/>
          </p:nvPr>
        </p:nvSpPr>
        <p:spPr/>
        <p:txBody>
          <a:bodyPr/>
          <a:lstStyle/>
          <a:p>
            <a:r>
              <a:rPr lang="en-US" dirty="0"/>
              <a:t>Which bucket of money can this come from?</a:t>
            </a:r>
          </a:p>
          <a:p>
            <a:r>
              <a:rPr lang="en-US" dirty="0"/>
              <a:t>Many grant funds explicitly prohibit use of funds for direct patient incentives</a:t>
            </a:r>
          </a:p>
          <a:p>
            <a:r>
              <a:rPr lang="en-US" dirty="0"/>
              <a:t>Longstanding HHS guidelines established $75 value limit per beneficiary for incentives related to gifts of nominal value. Is that enough to do CM?</a:t>
            </a:r>
          </a:p>
        </p:txBody>
      </p:sp>
    </p:spTree>
    <p:extLst>
      <p:ext uri="{BB962C8B-B14F-4D97-AF65-F5344CB8AC3E}">
        <p14:creationId xmlns:p14="http://schemas.microsoft.com/office/powerpoint/2010/main" val="375805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59A3-C535-8A71-EEAD-99A32108B137}"/>
              </a:ext>
            </a:extLst>
          </p:cNvPr>
          <p:cNvSpPr>
            <a:spLocks noGrp="1"/>
          </p:cNvSpPr>
          <p:nvPr>
            <p:ph type="title"/>
          </p:nvPr>
        </p:nvSpPr>
        <p:spPr/>
        <p:txBody>
          <a:bodyPr/>
          <a:lstStyle/>
          <a:p>
            <a:r>
              <a:rPr lang="en-US" dirty="0"/>
              <a:t>Legal Fears</a:t>
            </a:r>
          </a:p>
        </p:txBody>
      </p:sp>
      <p:sp>
        <p:nvSpPr>
          <p:cNvPr id="4" name="Content Placeholder 3">
            <a:extLst>
              <a:ext uri="{FF2B5EF4-FFF2-40B4-BE49-F238E27FC236}">
                <a16:creationId xmlns:a16="http://schemas.microsoft.com/office/drawing/2014/main" id="{1DE0028A-ED79-9E4B-E419-4D4752DEB37E}"/>
              </a:ext>
            </a:extLst>
          </p:cNvPr>
          <p:cNvSpPr>
            <a:spLocks noGrp="1"/>
          </p:cNvSpPr>
          <p:nvPr>
            <p:ph idx="1"/>
          </p:nvPr>
        </p:nvSpPr>
        <p:spPr/>
        <p:txBody>
          <a:bodyPr/>
          <a:lstStyle/>
          <a:p>
            <a:r>
              <a:rPr lang="en-US" dirty="0"/>
              <a:t>What about anti-kickback laws?</a:t>
            </a:r>
          </a:p>
          <a:p>
            <a:r>
              <a:rPr lang="en-US" dirty="0"/>
              <a:t>We don’t want to be accused of paying pts to seek services so we can bill.</a:t>
            </a:r>
          </a:p>
        </p:txBody>
      </p:sp>
    </p:spTree>
    <p:extLst>
      <p:ext uri="{BB962C8B-B14F-4D97-AF65-F5344CB8AC3E}">
        <p14:creationId xmlns:p14="http://schemas.microsoft.com/office/powerpoint/2010/main" val="1811267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59A3-C535-8A71-EEAD-99A32108B137}"/>
              </a:ext>
            </a:extLst>
          </p:cNvPr>
          <p:cNvSpPr>
            <a:spLocks noGrp="1"/>
          </p:cNvSpPr>
          <p:nvPr>
            <p:ph type="title"/>
          </p:nvPr>
        </p:nvSpPr>
        <p:spPr/>
        <p:txBody>
          <a:bodyPr/>
          <a:lstStyle/>
          <a:p>
            <a:r>
              <a:rPr lang="en-US" sz="4000" dirty="0"/>
              <a:t>Vague Legalese </a:t>
            </a:r>
          </a:p>
        </p:txBody>
      </p:sp>
      <p:sp>
        <p:nvSpPr>
          <p:cNvPr id="4" name="Content Placeholder 3">
            <a:extLst>
              <a:ext uri="{FF2B5EF4-FFF2-40B4-BE49-F238E27FC236}">
                <a16:creationId xmlns:a16="http://schemas.microsoft.com/office/drawing/2014/main" id="{1DE0028A-ED79-9E4B-E419-4D4752DEB37E}"/>
              </a:ext>
            </a:extLst>
          </p:cNvPr>
          <p:cNvSpPr>
            <a:spLocks noGrp="1"/>
          </p:cNvSpPr>
          <p:nvPr>
            <p:ph idx="1"/>
          </p:nvPr>
        </p:nvSpPr>
        <p:spPr/>
        <p:txBody>
          <a:bodyPr>
            <a:normAutofit fontScale="85000" lnSpcReduction="20000"/>
          </a:bodyPr>
          <a:lstStyle/>
          <a:p>
            <a:r>
              <a:rPr lang="en-US" dirty="0"/>
              <a:t>“</a:t>
            </a:r>
            <a:r>
              <a:rPr lang="en-US" b="1" dirty="0">
                <a:effectLst>
                  <a:outerShdw blurRad="38100" dist="38100" dir="2700000" algn="tl">
                    <a:srgbClr val="000000">
                      <a:alpha val="43137"/>
                    </a:srgbClr>
                  </a:outerShdw>
                </a:effectLst>
              </a:rPr>
              <a:t>HHS agencies established a $75 annual value limit for grant-funded CM incentives based on OIG guidance</a:t>
            </a:r>
            <a:r>
              <a:rPr lang="en-US" dirty="0"/>
              <a:t> related to gifts of nominal value that are permissible under the Beneficiary Inducements CMP. This guidance includes a $75 annual, aggregate limit per beneficiary on the value of gifts (i.e., in-kind items or services, not cash payments), among other restrictions. Although this guidance does not directly pertain to CM incentives, OIG has noted that CM incentive arrangements may implicate the federal anti-kickback statute, the Beneficiary Inducements CMP, or both (101). However, CM incentives that implicate one or both of these statutes are not necessarily illegal; compliance depends on the specific facts of each arrangement, which must be analyzed on a case-by-case basis unless the arrangement satisfies </a:t>
            </a:r>
            <a:r>
              <a:rPr lang="en-US" b="1" dirty="0"/>
              <a:t>an existing safe harbor or exception</a:t>
            </a:r>
            <a:r>
              <a:rPr lang="en-US" dirty="0"/>
              <a:t>. Therefore, agencies have opted to retain the $75 annual value limit to prevent cases of non-compliance with the Beneficiary Inducements CMP.”</a:t>
            </a:r>
          </a:p>
        </p:txBody>
      </p:sp>
    </p:spTree>
    <p:extLst>
      <p:ext uri="{BB962C8B-B14F-4D97-AF65-F5344CB8AC3E}">
        <p14:creationId xmlns:p14="http://schemas.microsoft.com/office/powerpoint/2010/main" val="3901580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A3C7C3-CFF1-CB14-8987-9FFD7BBA067F}"/>
              </a:ext>
            </a:extLst>
          </p:cNvPr>
          <p:cNvSpPr txBox="1"/>
          <p:nvPr/>
        </p:nvSpPr>
        <p:spPr>
          <a:xfrm>
            <a:off x="1262357" y="2003762"/>
            <a:ext cx="9395669" cy="369332"/>
          </a:xfrm>
          <a:prstGeom prst="rect">
            <a:avLst/>
          </a:prstGeom>
          <a:noFill/>
        </p:spPr>
        <p:txBody>
          <a:bodyPr wrap="square">
            <a:spAutoFit/>
          </a:bodyPr>
          <a:lstStyle/>
          <a:p>
            <a:r>
              <a:rPr lang="en-US" dirty="0"/>
              <a:t> </a:t>
            </a:r>
          </a:p>
        </p:txBody>
      </p:sp>
      <p:pic>
        <p:nvPicPr>
          <p:cNvPr id="6" name="Picture 5">
            <a:extLst>
              <a:ext uri="{FF2B5EF4-FFF2-40B4-BE49-F238E27FC236}">
                <a16:creationId xmlns:a16="http://schemas.microsoft.com/office/drawing/2014/main" id="{4294BBFF-FD31-CB07-9F13-78FE8918FD4B}"/>
              </a:ext>
            </a:extLst>
          </p:cNvPr>
          <p:cNvPicPr>
            <a:picLocks noChangeAspect="1"/>
          </p:cNvPicPr>
          <p:nvPr/>
        </p:nvPicPr>
        <p:blipFill>
          <a:blip r:embed="rId2"/>
          <a:stretch>
            <a:fillRect/>
          </a:stretch>
        </p:blipFill>
        <p:spPr>
          <a:xfrm>
            <a:off x="2144682" y="460712"/>
            <a:ext cx="7362825" cy="1543050"/>
          </a:xfrm>
          <a:prstGeom prst="rect">
            <a:avLst/>
          </a:prstGeom>
        </p:spPr>
      </p:pic>
      <p:pic>
        <p:nvPicPr>
          <p:cNvPr id="8" name="Picture 7">
            <a:extLst>
              <a:ext uri="{FF2B5EF4-FFF2-40B4-BE49-F238E27FC236}">
                <a16:creationId xmlns:a16="http://schemas.microsoft.com/office/drawing/2014/main" id="{B8E29A78-5954-739B-AD96-9338DA1B9FD0}"/>
              </a:ext>
            </a:extLst>
          </p:cNvPr>
          <p:cNvPicPr>
            <a:picLocks noChangeAspect="1"/>
          </p:cNvPicPr>
          <p:nvPr/>
        </p:nvPicPr>
        <p:blipFill>
          <a:blip r:embed="rId3"/>
          <a:stretch>
            <a:fillRect/>
          </a:stretch>
        </p:blipFill>
        <p:spPr>
          <a:xfrm>
            <a:off x="1615736" y="2613961"/>
            <a:ext cx="8046544" cy="2604366"/>
          </a:xfrm>
          <a:prstGeom prst="rect">
            <a:avLst/>
          </a:prstGeom>
        </p:spPr>
      </p:pic>
    </p:spTree>
    <p:extLst>
      <p:ext uri="{BB962C8B-B14F-4D97-AF65-F5344CB8AC3E}">
        <p14:creationId xmlns:p14="http://schemas.microsoft.com/office/powerpoint/2010/main" val="2021891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7D7D-8A20-B37D-ECCE-226E1C1DF98F}"/>
              </a:ext>
            </a:extLst>
          </p:cNvPr>
          <p:cNvSpPr>
            <a:spLocks noGrp="1"/>
          </p:cNvSpPr>
          <p:nvPr>
            <p:ph type="title"/>
          </p:nvPr>
        </p:nvSpPr>
        <p:spPr/>
        <p:txBody>
          <a:bodyPr>
            <a:normAutofit fontScale="90000"/>
          </a:bodyPr>
          <a:lstStyle/>
          <a:p>
            <a:br>
              <a:rPr lang="en-US" dirty="0"/>
            </a:br>
            <a:r>
              <a:rPr lang="en-US" dirty="0"/>
              <a:t>  </a:t>
            </a:r>
            <a:r>
              <a:rPr lang="en-US" sz="2000" dirty="0"/>
              <a:t>https://oig.hhs.gov/compliance/safe-harbor-regulations/annual-inflation-updates/</a:t>
            </a:r>
            <a:br>
              <a:rPr lang="en-US" dirty="0"/>
            </a:br>
            <a:br>
              <a:rPr lang="en-US" dirty="0"/>
            </a:br>
            <a:endParaRPr lang="en-US" dirty="0"/>
          </a:p>
        </p:txBody>
      </p:sp>
      <p:pic>
        <p:nvPicPr>
          <p:cNvPr id="4" name="Picture 3">
            <a:extLst>
              <a:ext uri="{FF2B5EF4-FFF2-40B4-BE49-F238E27FC236}">
                <a16:creationId xmlns:a16="http://schemas.microsoft.com/office/drawing/2014/main" id="{C3858358-A39B-6172-7861-7E79F310F9E8}"/>
              </a:ext>
            </a:extLst>
          </p:cNvPr>
          <p:cNvPicPr>
            <a:picLocks noChangeAspect="1"/>
          </p:cNvPicPr>
          <p:nvPr/>
        </p:nvPicPr>
        <p:blipFill>
          <a:blip r:embed="rId2"/>
          <a:stretch>
            <a:fillRect/>
          </a:stretch>
        </p:blipFill>
        <p:spPr>
          <a:xfrm>
            <a:off x="466603" y="3094765"/>
            <a:ext cx="4054951" cy="2631139"/>
          </a:xfrm>
          <a:prstGeom prst="rect">
            <a:avLst/>
          </a:prstGeom>
        </p:spPr>
      </p:pic>
      <p:pic>
        <p:nvPicPr>
          <p:cNvPr id="6" name="Picture 5">
            <a:extLst>
              <a:ext uri="{FF2B5EF4-FFF2-40B4-BE49-F238E27FC236}">
                <a16:creationId xmlns:a16="http://schemas.microsoft.com/office/drawing/2014/main" id="{4C544EC8-7293-29BE-8E99-F6D08735DEE6}"/>
              </a:ext>
            </a:extLst>
          </p:cNvPr>
          <p:cNvPicPr>
            <a:picLocks noChangeAspect="1"/>
          </p:cNvPicPr>
          <p:nvPr/>
        </p:nvPicPr>
        <p:blipFill>
          <a:blip r:embed="rId3"/>
          <a:stretch>
            <a:fillRect/>
          </a:stretch>
        </p:blipFill>
        <p:spPr>
          <a:xfrm>
            <a:off x="2632954" y="275461"/>
            <a:ext cx="7362825" cy="1543050"/>
          </a:xfrm>
          <a:prstGeom prst="rect">
            <a:avLst/>
          </a:prstGeom>
        </p:spPr>
      </p:pic>
      <p:pic>
        <p:nvPicPr>
          <p:cNvPr id="8" name="Picture 7">
            <a:extLst>
              <a:ext uri="{FF2B5EF4-FFF2-40B4-BE49-F238E27FC236}">
                <a16:creationId xmlns:a16="http://schemas.microsoft.com/office/drawing/2014/main" id="{19A90554-1115-3C39-0EBC-4BBCCAE4026C}"/>
              </a:ext>
            </a:extLst>
          </p:cNvPr>
          <p:cNvPicPr>
            <a:picLocks noChangeAspect="1"/>
          </p:cNvPicPr>
          <p:nvPr/>
        </p:nvPicPr>
        <p:blipFill>
          <a:blip r:embed="rId4"/>
          <a:stretch>
            <a:fillRect/>
          </a:stretch>
        </p:blipFill>
        <p:spPr>
          <a:xfrm>
            <a:off x="4873840" y="3094765"/>
            <a:ext cx="6936941" cy="2170397"/>
          </a:xfrm>
          <a:prstGeom prst="rect">
            <a:avLst/>
          </a:prstGeom>
        </p:spPr>
      </p:pic>
      <p:sp>
        <p:nvSpPr>
          <p:cNvPr id="10" name="Content Placeholder 9">
            <a:extLst>
              <a:ext uri="{FF2B5EF4-FFF2-40B4-BE49-F238E27FC236}">
                <a16:creationId xmlns:a16="http://schemas.microsoft.com/office/drawing/2014/main" id="{297484D1-6FDD-EFEB-C092-C9296085E7C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063924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D4FEBA8-854A-7AB3-C427-1473DF688207}"/>
              </a:ext>
            </a:extLst>
          </p:cNvPr>
          <p:cNvSpPr>
            <a:spLocks noGrp="1"/>
          </p:cNvSpPr>
          <p:nvPr>
            <p:ph type="title"/>
          </p:nvPr>
        </p:nvSpPr>
        <p:spPr/>
        <p:txBody>
          <a:bodyPr/>
          <a:lstStyle/>
          <a:p>
            <a:endParaRPr lang="en-US"/>
          </a:p>
        </p:txBody>
      </p:sp>
      <p:sp>
        <p:nvSpPr>
          <p:cNvPr id="10" name="Picture Placeholder 9">
            <a:extLst>
              <a:ext uri="{FF2B5EF4-FFF2-40B4-BE49-F238E27FC236}">
                <a16:creationId xmlns:a16="http://schemas.microsoft.com/office/drawing/2014/main" id="{471F3887-1980-E82F-0F31-368DB866C800}"/>
              </a:ext>
            </a:extLst>
          </p:cNvPr>
          <p:cNvSpPr>
            <a:spLocks noGrp="1"/>
          </p:cNvSpPr>
          <p:nvPr>
            <p:ph type="pic" idx="1"/>
          </p:nvPr>
        </p:nvSpPr>
        <p:spPr/>
        <p:txBody>
          <a:bodyPr/>
          <a:lstStyle/>
          <a:p>
            <a:endParaRPr lang="en-US"/>
          </a:p>
        </p:txBody>
      </p:sp>
      <p:sp>
        <p:nvSpPr>
          <p:cNvPr id="3" name="Content Placeholder 2">
            <a:extLst>
              <a:ext uri="{FF2B5EF4-FFF2-40B4-BE49-F238E27FC236}">
                <a16:creationId xmlns:a16="http://schemas.microsoft.com/office/drawing/2014/main" id="{FC263FBC-14D9-8614-9D7A-CB4B3BEB6B70}"/>
              </a:ext>
            </a:extLst>
          </p:cNvPr>
          <p:cNvSpPr>
            <a:spLocks noGrp="1"/>
          </p:cNvSpPr>
          <p:nvPr>
            <p:ph type="body" sz="half" idx="2"/>
          </p:nvPr>
        </p:nvSpPr>
        <p:spPr/>
        <p:txBody>
          <a:bodyPr/>
          <a:lstStyle/>
          <a:p>
            <a:r>
              <a:rPr lang="en-US" dirty="0"/>
              <a:t>https://www.americanbar.org/groups/health_law/section-news/2022/april/oig-fin/</a:t>
            </a:r>
          </a:p>
        </p:txBody>
      </p:sp>
      <p:pic>
        <p:nvPicPr>
          <p:cNvPr id="5" name="Picture 4">
            <a:extLst>
              <a:ext uri="{FF2B5EF4-FFF2-40B4-BE49-F238E27FC236}">
                <a16:creationId xmlns:a16="http://schemas.microsoft.com/office/drawing/2014/main" id="{86B08884-69EE-1BD4-25D6-09F3E5CE57F8}"/>
              </a:ext>
            </a:extLst>
          </p:cNvPr>
          <p:cNvPicPr>
            <a:picLocks noChangeAspect="1"/>
          </p:cNvPicPr>
          <p:nvPr/>
        </p:nvPicPr>
        <p:blipFill>
          <a:blip r:embed="rId2"/>
          <a:stretch>
            <a:fillRect/>
          </a:stretch>
        </p:blipFill>
        <p:spPr>
          <a:xfrm>
            <a:off x="1006860" y="1447181"/>
            <a:ext cx="3886537" cy="518205"/>
          </a:xfrm>
          <a:prstGeom prst="rect">
            <a:avLst/>
          </a:prstGeom>
        </p:spPr>
      </p:pic>
      <p:pic>
        <p:nvPicPr>
          <p:cNvPr id="7" name="Picture 6">
            <a:extLst>
              <a:ext uri="{FF2B5EF4-FFF2-40B4-BE49-F238E27FC236}">
                <a16:creationId xmlns:a16="http://schemas.microsoft.com/office/drawing/2014/main" id="{D5448BFC-9556-218C-FA44-E1152107D8D5}"/>
              </a:ext>
            </a:extLst>
          </p:cNvPr>
          <p:cNvPicPr>
            <a:picLocks noChangeAspect="1"/>
          </p:cNvPicPr>
          <p:nvPr/>
        </p:nvPicPr>
        <p:blipFill>
          <a:blip r:embed="rId3"/>
          <a:stretch>
            <a:fillRect/>
          </a:stretch>
        </p:blipFill>
        <p:spPr>
          <a:xfrm>
            <a:off x="5183188" y="996950"/>
            <a:ext cx="6721422" cy="4991533"/>
          </a:xfrm>
          <a:prstGeom prst="rect">
            <a:avLst/>
          </a:prstGeom>
        </p:spPr>
      </p:pic>
    </p:spTree>
    <p:extLst>
      <p:ext uri="{BB962C8B-B14F-4D97-AF65-F5344CB8AC3E}">
        <p14:creationId xmlns:p14="http://schemas.microsoft.com/office/powerpoint/2010/main" val="1319231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59A3-C535-8A71-EEAD-99A32108B137}"/>
              </a:ext>
            </a:extLst>
          </p:cNvPr>
          <p:cNvSpPr>
            <a:spLocks noGrp="1"/>
          </p:cNvSpPr>
          <p:nvPr>
            <p:ph type="title"/>
          </p:nvPr>
        </p:nvSpPr>
        <p:spPr/>
        <p:txBody>
          <a:bodyPr/>
          <a:lstStyle/>
          <a:p>
            <a:r>
              <a:rPr lang="en-US" dirty="0"/>
              <a:t>Some SAMHSA tips with CM</a:t>
            </a:r>
          </a:p>
        </p:txBody>
      </p:sp>
      <p:sp>
        <p:nvSpPr>
          <p:cNvPr id="4" name="Content Placeholder 3">
            <a:extLst>
              <a:ext uri="{FF2B5EF4-FFF2-40B4-BE49-F238E27FC236}">
                <a16:creationId xmlns:a16="http://schemas.microsoft.com/office/drawing/2014/main" id="{1DE0028A-ED79-9E4B-E419-4D4752DEB37E}"/>
              </a:ext>
            </a:extLst>
          </p:cNvPr>
          <p:cNvSpPr>
            <a:spLocks noGrp="1"/>
          </p:cNvSpPr>
          <p:nvPr>
            <p:ph idx="1"/>
          </p:nvPr>
        </p:nvSpPr>
        <p:spPr/>
        <p:txBody>
          <a:bodyPr>
            <a:normAutofit fontScale="92500" lnSpcReduction="10000"/>
          </a:bodyPr>
          <a:lstStyle/>
          <a:p>
            <a:r>
              <a:rPr lang="en-US" dirty="0"/>
              <a:t>Don’t advertise incentives as part of treatment</a:t>
            </a:r>
          </a:p>
          <a:p>
            <a:r>
              <a:rPr lang="en-US" dirty="0"/>
              <a:t>Document need for CM in the treatment plan and the ICD10 Dx</a:t>
            </a:r>
          </a:p>
          <a:p>
            <a:r>
              <a:rPr lang="en-US" dirty="0"/>
              <a:t>Use research-based CM protocol</a:t>
            </a:r>
          </a:p>
          <a:p>
            <a:r>
              <a:rPr lang="en-US" dirty="0"/>
              <a:t>Carefully document that incentives are linked to client outcomes</a:t>
            </a:r>
          </a:p>
          <a:p>
            <a:r>
              <a:rPr lang="en-US" dirty="0"/>
              <a:t>Avoid tying CM visits with other Medicaid/Medicare billable encounter</a:t>
            </a:r>
          </a:p>
          <a:p>
            <a:pPr marL="0" indent="0">
              <a:buNone/>
            </a:pPr>
            <a:endParaRPr lang="en-US" i="1" dirty="0"/>
          </a:p>
          <a:p>
            <a:pPr marL="0" indent="0">
              <a:buNone/>
            </a:pPr>
            <a:r>
              <a:rPr lang="en-US" i="1" dirty="0"/>
              <a:t>Some of these rules may be modified; any adaptation should be done in careful consideration from state regulatory authority</a:t>
            </a:r>
          </a:p>
        </p:txBody>
      </p:sp>
    </p:spTree>
    <p:extLst>
      <p:ext uri="{BB962C8B-B14F-4D97-AF65-F5344CB8AC3E}">
        <p14:creationId xmlns:p14="http://schemas.microsoft.com/office/powerpoint/2010/main" val="64796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5AB8-ACF3-125B-D1E6-D7EB4A0B9D06}"/>
              </a:ext>
            </a:extLst>
          </p:cNvPr>
          <p:cNvSpPr>
            <a:spLocks noGrp="1"/>
          </p:cNvSpPr>
          <p:nvPr>
            <p:ph type="title"/>
          </p:nvPr>
        </p:nvSpPr>
        <p:spPr/>
        <p:txBody>
          <a:bodyPr>
            <a:normAutofit fontScale="90000"/>
          </a:bodyPr>
          <a:lstStyle/>
          <a:p>
            <a:r>
              <a:rPr lang="en-US" dirty="0"/>
              <a:t>How was Imperial Beach Community Clinic able to implement CM?</a:t>
            </a:r>
          </a:p>
        </p:txBody>
      </p:sp>
      <p:sp>
        <p:nvSpPr>
          <p:cNvPr id="3" name="Content Placeholder 2">
            <a:extLst>
              <a:ext uri="{FF2B5EF4-FFF2-40B4-BE49-F238E27FC236}">
                <a16:creationId xmlns:a16="http://schemas.microsoft.com/office/drawing/2014/main" id="{E00A6111-75D7-889B-B618-CE636B99F335}"/>
              </a:ext>
            </a:extLst>
          </p:cNvPr>
          <p:cNvSpPr>
            <a:spLocks noGrp="1"/>
          </p:cNvSpPr>
          <p:nvPr>
            <p:ph idx="1"/>
          </p:nvPr>
        </p:nvSpPr>
        <p:spPr/>
        <p:txBody>
          <a:bodyPr>
            <a:normAutofit fontScale="92500" lnSpcReduction="20000"/>
          </a:bodyPr>
          <a:lstStyle/>
          <a:p>
            <a:r>
              <a:rPr lang="en-US" dirty="0"/>
              <a:t>Executive leadership was open to the research behind CM and was interested in finding funding, even if not specifically grant-based</a:t>
            </a:r>
          </a:p>
          <a:p>
            <a:r>
              <a:rPr lang="en-US" dirty="0"/>
              <a:t>Recognition that developing an effective CM program for SUD could lead to future funding opportunities to support the clinic</a:t>
            </a:r>
          </a:p>
          <a:p>
            <a:r>
              <a:rPr lang="en-US" dirty="0"/>
              <a:t>Used low-tech, accessible model with Walmart gift cards of varying amounts</a:t>
            </a:r>
          </a:p>
          <a:p>
            <a:r>
              <a:rPr lang="en-US" dirty="0"/>
              <a:t>Full trust in employees to manage the gift card system</a:t>
            </a:r>
          </a:p>
          <a:p>
            <a:r>
              <a:rPr lang="en-US" dirty="0"/>
              <a:t>Integration of the CM reward for all health-related activities – therapy appointments, PCP appointments, addiction med appointments, psychiatry appointments, SMART recovery</a:t>
            </a:r>
          </a:p>
          <a:p>
            <a:endParaRPr lang="en-US" dirty="0"/>
          </a:p>
        </p:txBody>
      </p:sp>
    </p:spTree>
    <p:extLst>
      <p:ext uri="{BB962C8B-B14F-4D97-AF65-F5344CB8AC3E}">
        <p14:creationId xmlns:p14="http://schemas.microsoft.com/office/powerpoint/2010/main" val="478613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42E7-CCB9-7A71-AD89-967802108F5B}"/>
              </a:ext>
            </a:extLst>
          </p:cNvPr>
          <p:cNvSpPr>
            <a:spLocks noGrp="1"/>
          </p:cNvSpPr>
          <p:nvPr>
            <p:ph type="title"/>
          </p:nvPr>
        </p:nvSpPr>
        <p:spPr/>
        <p:txBody>
          <a:bodyPr/>
          <a:lstStyle/>
          <a:p>
            <a:r>
              <a:rPr lang="en-US" dirty="0"/>
              <a:t>IBCC Program</a:t>
            </a:r>
          </a:p>
        </p:txBody>
      </p:sp>
      <p:sp>
        <p:nvSpPr>
          <p:cNvPr id="3" name="Content Placeholder 2">
            <a:extLst>
              <a:ext uri="{FF2B5EF4-FFF2-40B4-BE49-F238E27FC236}">
                <a16:creationId xmlns:a16="http://schemas.microsoft.com/office/drawing/2014/main" id="{2B1B563F-49E7-2B3C-4026-2540131F84F6}"/>
              </a:ext>
            </a:extLst>
          </p:cNvPr>
          <p:cNvSpPr>
            <a:spLocks noGrp="1"/>
          </p:cNvSpPr>
          <p:nvPr>
            <p:ph idx="1"/>
          </p:nvPr>
        </p:nvSpPr>
        <p:spPr/>
        <p:txBody>
          <a:bodyPr>
            <a:normAutofit fontScale="92500" lnSpcReduction="20000"/>
          </a:bodyPr>
          <a:lstStyle/>
          <a:p>
            <a:r>
              <a:rPr lang="en-US" dirty="0"/>
              <a:t>Started in 2018 with fishbowl method for all patients attending MAT appointments with providers, regardless of UDS results, as well as SMART recovery and individual therapy sessions</a:t>
            </a:r>
          </a:p>
          <a:p>
            <a:pPr lvl="1"/>
            <a:r>
              <a:rPr lang="en-US" b="1" dirty="0"/>
              <a:t>Targeted behavior: Increase Engagement</a:t>
            </a:r>
          </a:p>
          <a:p>
            <a:pPr lvl="1"/>
            <a:r>
              <a:rPr lang="en-US" dirty="0"/>
              <a:t>“Fishbowl” model: patient draws from bag for strip of paper either with a gift card amount or an inspirational quote.  GC values from $5-$50 each.</a:t>
            </a:r>
          </a:p>
          <a:p>
            <a:r>
              <a:rPr lang="en-US" dirty="0"/>
              <a:t>Expanded in October 2022 to include treatment of Methamphetamine Use Disorder funded through SAMHSA grant limiting incentives to $75 total. </a:t>
            </a:r>
          </a:p>
          <a:p>
            <a:pPr lvl="1"/>
            <a:r>
              <a:rPr lang="en-US" b="1" dirty="0"/>
              <a:t>Targeted behavior: Negative UDS for MAP</a:t>
            </a:r>
          </a:p>
          <a:p>
            <a:pPr lvl="1"/>
            <a:r>
              <a:rPr lang="en-US" dirty="0"/>
              <a:t>Gift card given during every encounter with negative UDS for MAP. </a:t>
            </a:r>
          </a:p>
        </p:txBody>
      </p:sp>
    </p:spTree>
    <p:extLst>
      <p:ext uri="{BB962C8B-B14F-4D97-AF65-F5344CB8AC3E}">
        <p14:creationId xmlns:p14="http://schemas.microsoft.com/office/powerpoint/2010/main" val="3634621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0225-813D-3684-C8E5-574CD89C4C90}"/>
              </a:ext>
            </a:extLst>
          </p:cNvPr>
          <p:cNvSpPr>
            <a:spLocks noGrp="1"/>
          </p:cNvSpPr>
          <p:nvPr>
            <p:ph type="title"/>
          </p:nvPr>
        </p:nvSpPr>
        <p:spPr/>
        <p:txBody>
          <a:bodyPr/>
          <a:lstStyle/>
          <a:p>
            <a:r>
              <a:rPr lang="en-US" dirty="0"/>
              <a:t>For Methamphetamine Use Disorder</a:t>
            </a:r>
          </a:p>
        </p:txBody>
      </p:sp>
      <p:sp>
        <p:nvSpPr>
          <p:cNvPr id="3" name="Content Placeholder 2">
            <a:extLst>
              <a:ext uri="{FF2B5EF4-FFF2-40B4-BE49-F238E27FC236}">
                <a16:creationId xmlns:a16="http://schemas.microsoft.com/office/drawing/2014/main" id="{84AF1D39-C5F7-36FB-D1D5-76488879C5DA}"/>
              </a:ext>
            </a:extLst>
          </p:cNvPr>
          <p:cNvSpPr>
            <a:spLocks noGrp="1"/>
          </p:cNvSpPr>
          <p:nvPr>
            <p:ph idx="1"/>
          </p:nvPr>
        </p:nvSpPr>
        <p:spPr/>
        <p:txBody>
          <a:bodyPr/>
          <a:lstStyle/>
          <a:p>
            <a:r>
              <a:rPr lang="en-US" dirty="0"/>
              <a:t>Patients meet with Behavioral health care manager or Peer Support Specialist for visits and receive a gift card for each methamphetamine-negative UDS provided on a weekly basis</a:t>
            </a:r>
          </a:p>
          <a:p>
            <a:r>
              <a:rPr lang="en-US" dirty="0"/>
              <a:t>Does not require an appointment with PCP or addiction med specialist</a:t>
            </a:r>
          </a:p>
          <a:p>
            <a:r>
              <a:rPr lang="en-US" dirty="0"/>
              <a:t>Low threshold to join program: Identified as having MAP Use Disorder and warm handoff to BH care manager or Peer Support Specialist to learn more and join program if expresses interest in cutting back/quitting use </a:t>
            </a:r>
          </a:p>
          <a:p>
            <a:endParaRPr lang="en-US" dirty="0"/>
          </a:p>
        </p:txBody>
      </p:sp>
    </p:spTree>
    <p:extLst>
      <p:ext uri="{BB962C8B-B14F-4D97-AF65-F5344CB8AC3E}">
        <p14:creationId xmlns:p14="http://schemas.microsoft.com/office/powerpoint/2010/main" val="150872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563A-7B7F-8EE2-DD37-666B5941CFA2}"/>
              </a:ext>
            </a:extLst>
          </p:cNvPr>
          <p:cNvSpPr>
            <a:spLocks noGrp="1"/>
          </p:cNvSpPr>
          <p:nvPr>
            <p:ph type="title"/>
          </p:nvPr>
        </p:nvSpPr>
        <p:spPr>
          <a:xfrm>
            <a:off x="1016876" y="294050"/>
            <a:ext cx="10363200" cy="1187570"/>
          </a:xfrm>
        </p:spPr>
        <p:txBody>
          <a:bodyPr/>
          <a:lstStyle/>
          <a:p>
            <a:r>
              <a:rPr lang="en-US" dirty="0"/>
              <a:t>Goals and objectives</a:t>
            </a:r>
          </a:p>
        </p:txBody>
      </p:sp>
      <p:sp>
        <p:nvSpPr>
          <p:cNvPr id="3" name="Content Placeholder 2">
            <a:extLst>
              <a:ext uri="{FF2B5EF4-FFF2-40B4-BE49-F238E27FC236}">
                <a16:creationId xmlns:a16="http://schemas.microsoft.com/office/drawing/2014/main" id="{3A69C046-C19D-F656-C6FB-E9E73D18CA48}"/>
              </a:ext>
            </a:extLst>
          </p:cNvPr>
          <p:cNvSpPr>
            <a:spLocks noGrp="1"/>
          </p:cNvSpPr>
          <p:nvPr>
            <p:ph idx="1"/>
          </p:nvPr>
        </p:nvSpPr>
        <p:spPr>
          <a:xfrm>
            <a:off x="914400" y="1481620"/>
            <a:ext cx="10363200" cy="3382658"/>
          </a:xfrm>
        </p:spPr>
        <p:txBody>
          <a:bodyPr>
            <a:noAutofit/>
          </a:bodyPr>
          <a:lstStyle/>
          <a:p>
            <a:pPr marL="0" marR="0" indent="0">
              <a:lnSpc>
                <a:spcPct val="107000"/>
              </a:lnSpc>
              <a:spcBef>
                <a:spcPts val="0"/>
              </a:spcBef>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Introduction and definition of Contingency Management (CM)</a:t>
            </a:r>
          </a:p>
          <a:p>
            <a:pPr marL="342900" indent="-342900">
              <a:lnSpc>
                <a:spcPct val="107000"/>
              </a:lnSpc>
              <a:spcBef>
                <a:spcPts val="0"/>
              </a:spcBef>
              <a:buFont typeface="Symbol" panose="05050102010706020507" pitchFamily="18" charset="2"/>
              <a:buChar char=""/>
            </a:pPr>
            <a:r>
              <a:rPr lang="en-US" sz="1400" kern="100" dirty="0">
                <a:latin typeface="Aptos" panose="020B0004020202020204" pitchFamily="34" charset="0"/>
                <a:ea typeface="Aptos" panose="020B0004020202020204" pitchFamily="34" charset="0"/>
                <a:cs typeface="Times New Roman" panose="02020603050405020304" pitchFamily="18" charset="0"/>
              </a:rPr>
              <a:t>Review data on scope of Drug Overdose Deaths</a:t>
            </a:r>
          </a:p>
          <a:p>
            <a:pPr marL="342900" indent="-342900">
              <a:lnSpc>
                <a:spcPct val="107000"/>
              </a:lnSpc>
              <a:spcBef>
                <a:spcPts val="0"/>
              </a:spcBef>
              <a:buFont typeface="Symbol" panose="05050102010706020507" pitchFamily="18" charset="2"/>
              <a:buChar char=""/>
            </a:pPr>
            <a:r>
              <a:rPr lang="en-US" sz="1400" kern="100" dirty="0">
                <a:latin typeface="Aptos" panose="020B0004020202020204" pitchFamily="34" charset="0"/>
                <a:ea typeface="Aptos" panose="020B0004020202020204" pitchFamily="34" charset="0"/>
                <a:cs typeface="Times New Roman" panose="02020603050405020304" pitchFamily="18" charset="0"/>
              </a:rPr>
              <a:t>Define Contingency Management</a:t>
            </a:r>
          </a:p>
          <a:p>
            <a:pPr marL="342900" indent="-342900">
              <a:lnSpc>
                <a:spcPct val="107000"/>
              </a:lnSpc>
              <a:spcBef>
                <a:spcPts val="0"/>
              </a:spcBef>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Review 11/2023  ASAM/AAAP guidelines for the treatment of Stimulant Use Disorders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StUDs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14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Review literature on CM effectiveness, specifically in the treatment of Substance Use Disorders (SUDs)</a:t>
            </a:r>
          </a:p>
          <a:p>
            <a:pPr marL="342900" indent="-342900">
              <a:lnSpc>
                <a:spcPct val="107000"/>
              </a:lnSpc>
              <a:spcBef>
                <a:spcPts val="0"/>
              </a:spcBef>
              <a:buFont typeface="Symbol" panose="05050102010706020507" pitchFamily="18" charset="2"/>
              <a:buChar char=""/>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Perceived barriers to introduction of CM in clinic setting</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Funding prohibitions/Cost</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Safety</a:t>
            </a:r>
          </a:p>
          <a:p>
            <a:pPr marL="342900" marR="0" lvl="0" indent="-342900">
              <a:lnSpc>
                <a:spcPct val="107000"/>
              </a:lnSpc>
              <a:spcBef>
                <a:spcPts val="0"/>
              </a:spcBef>
              <a:spcAft>
                <a:spcPts val="800"/>
              </a:spcAft>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Patient access to technology</a:t>
            </a:r>
          </a:p>
          <a:p>
            <a:pPr marL="0" marR="0" indent="0">
              <a:lnSpc>
                <a:spcPct val="107000"/>
              </a:lnSpc>
              <a:spcBef>
                <a:spcPts val="0"/>
              </a:spcBef>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How CM has been implemented at the Imperial Beach Community Clinic (IBCC)</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Funding</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Fishbowl model</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Data from IBCC program</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Patient stories</a:t>
            </a:r>
          </a:p>
          <a:p>
            <a:pPr marL="342900" marR="0" lvl="0" indent="-342900">
              <a:lnSpc>
                <a:spcPct val="107000"/>
              </a:lnSpc>
              <a:spcBef>
                <a:spcPts val="0"/>
              </a:spcBef>
              <a:spcAft>
                <a:spcPts val="0"/>
              </a:spcAft>
              <a:buFont typeface="Symbol" panose="05050102010706020507" pitchFamily="18" charset="2"/>
              <a:buChar char=""/>
            </a:pPr>
            <a:r>
              <a:rPr lang="en-US" sz="1400" kern="100" dirty="0">
                <a:latin typeface="Aptos" panose="020B0004020202020204" pitchFamily="34" charset="0"/>
                <a:ea typeface="Aptos" panose="020B0004020202020204" pitchFamily="34" charset="0"/>
                <a:cs typeface="Times New Roman" panose="02020603050405020304" pitchFamily="18" charset="0"/>
              </a:rPr>
              <a:t>Future Directions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a:spcBef>
                <a:spcPts val="0"/>
              </a:spcBef>
              <a:spcAft>
                <a:spcPts val="0"/>
              </a:spcAft>
            </a:pPr>
            <a:r>
              <a:rPr lang="en-US" sz="1400" b="1" dirty="0">
                <a:effectLst/>
                <a:latin typeface="+mj-lt"/>
                <a:ea typeface="Times New Roman" panose="02020603050405020304" pitchFamily="18" charset="0"/>
              </a:rPr>
              <a:t>Questions</a:t>
            </a:r>
            <a:endParaRPr lang="en-US" sz="1400" dirty="0">
              <a:effectLst/>
              <a:latin typeface="+mj-lt"/>
              <a:ea typeface="Times New Roman" panose="02020603050405020304" pitchFamily="18" charset="0"/>
            </a:endParaRPr>
          </a:p>
        </p:txBody>
      </p:sp>
    </p:spTree>
    <p:extLst>
      <p:ext uri="{BB962C8B-B14F-4D97-AF65-F5344CB8AC3E}">
        <p14:creationId xmlns:p14="http://schemas.microsoft.com/office/powerpoint/2010/main" val="2788053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A04F-0860-6903-812B-EFC8D56AFFCA}"/>
              </a:ext>
            </a:extLst>
          </p:cNvPr>
          <p:cNvSpPr>
            <a:spLocks noGrp="1"/>
          </p:cNvSpPr>
          <p:nvPr>
            <p:ph type="title"/>
          </p:nvPr>
        </p:nvSpPr>
        <p:spPr/>
        <p:txBody>
          <a:bodyPr>
            <a:normAutofit fontScale="90000"/>
          </a:bodyPr>
          <a:lstStyle/>
          <a:p>
            <a:r>
              <a:rPr lang="en-US" dirty="0"/>
              <a:t>Patient enrolled in CM programs</a:t>
            </a:r>
            <a:br>
              <a:rPr lang="en-US" dirty="0"/>
            </a:br>
            <a:endParaRPr lang="en-US" dirty="0"/>
          </a:p>
        </p:txBody>
      </p:sp>
      <p:sp>
        <p:nvSpPr>
          <p:cNvPr id="3" name="Content Placeholder 2">
            <a:extLst>
              <a:ext uri="{FF2B5EF4-FFF2-40B4-BE49-F238E27FC236}">
                <a16:creationId xmlns:a16="http://schemas.microsoft.com/office/drawing/2014/main" id="{D8AB018C-2499-CC7C-D588-C477FD3D2B68}"/>
              </a:ext>
            </a:extLst>
          </p:cNvPr>
          <p:cNvSpPr>
            <a:spLocks noGrp="1"/>
          </p:cNvSpPr>
          <p:nvPr>
            <p:ph idx="1"/>
          </p:nvPr>
        </p:nvSpPr>
        <p:spPr/>
        <p:txBody>
          <a:bodyPr/>
          <a:lstStyle/>
          <a:p>
            <a:r>
              <a:rPr lang="en-US" dirty="0"/>
              <a:t>MAP: 44</a:t>
            </a:r>
          </a:p>
          <a:p>
            <a:r>
              <a:rPr lang="en-US" dirty="0"/>
              <a:t>OTP: 58</a:t>
            </a:r>
          </a:p>
          <a:p>
            <a:r>
              <a:rPr lang="en-US" dirty="0"/>
              <a:t>OTP and MAP 19</a:t>
            </a:r>
          </a:p>
        </p:txBody>
      </p:sp>
    </p:spTree>
    <p:extLst>
      <p:ext uri="{BB962C8B-B14F-4D97-AF65-F5344CB8AC3E}">
        <p14:creationId xmlns:p14="http://schemas.microsoft.com/office/powerpoint/2010/main" val="2049372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75E1-3D27-94D8-E06C-957B58E44999}"/>
              </a:ext>
            </a:extLst>
          </p:cNvPr>
          <p:cNvSpPr>
            <a:spLocks noGrp="1"/>
          </p:cNvSpPr>
          <p:nvPr>
            <p:ph type="title"/>
          </p:nvPr>
        </p:nvSpPr>
        <p:spPr/>
        <p:txBody>
          <a:bodyPr/>
          <a:lstStyle/>
          <a:p>
            <a:r>
              <a:rPr lang="en-US" dirty="0"/>
              <a:t>Cost of the program</a:t>
            </a:r>
          </a:p>
        </p:txBody>
      </p:sp>
      <p:sp>
        <p:nvSpPr>
          <p:cNvPr id="3" name="Content Placeholder 2">
            <a:extLst>
              <a:ext uri="{FF2B5EF4-FFF2-40B4-BE49-F238E27FC236}">
                <a16:creationId xmlns:a16="http://schemas.microsoft.com/office/drawing/2014/main" id="{DCFB92CF-2A37-CE68-1DAC-89117FDB6BE8}"/>
              </a:ext>
            </a:extLst>
          </p:cNvPr>
          <p:cNvSpPr>
            <a:spLocks noGrp="1"/>
          </p:cNvSpPr>
          <p:nvPr>
            <p:ph idx="1"/>
          </p:nvPr>
        </p:nvSpPr>
        <p:spPr/>
        <p:txBody>
          <a:bodyPr/>
          <a:lstStyle/>
          <a:p>
            <a:r>
              <a:rPr lang="en-US" dirty="0"/>
              <a:t>Since December 2018 IBCC has spent a total of $30,710 on CM </a:t>
            </a:r>
          </a:p>
          <a:p>
            <a:r>
              <a:rPr lang="en-US" dirty="0"/>
              <a:t>Clinic funding: $6000</a:t>
            </a:r>
          </a:p>
          <a:p>
            <a:r>
              <a:rPr lang="en-US" dirty="0"/>
              <a:t>Grant Funding: $24,710</a:t>
            </a:r>
          </a:p>
          <a:p>
            <a:endParaRPr lang="en-US" dirty="0"/>
          </a:p>
        </p:txBody>
      </p:sp>
    </p:spTree>
    <p:extLst>
      <p:ext uri="{BB962C8B-B14F-4D97-AF65-F5344CB8AC3E}">
        <p14:creationId xmlns:p14="http://schemas.microsoft.com/office/powerpoint/2010/main" val="4015053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D933-98D6-4A83-B15E-2649B88DA9D5}"/>
              </a:ext>
            </a:extLst>
          </p:cNvPr>
          <p:cNvSpPr>
            <a:spLocks noGrp="1"/>
          </p:cNvSpPr>
          <p:nvPr>
            <p:ph type="title"/>
          </p:nvPr>
        </p:nvSpPr>
        <p:spPr/>
        <p:txBody>
          <a:bodyPr>
            <a:normAutofit fontScale="90000"/>
          </a:bodyPr>
          <a:lstStyle/>
          <a:p>
            <a:r>
              <a:rPr lang="en-US" dirty="0"/>
              <a:t>“Is it safe to keep incentives in your office?”</a:t>
            </a:r>
          </a:p>
        </p:txBody>
      </p:sp>
      <p:sp>
        <p:nvSpPr>
          <p:cNvPr id="3" name="Content Placeholder 2">
            <a:extLst>
              <a:ext uri="{FF2B5EF4-FFF2-40B4-BE49-F238E27FC236}">
                <a16:creationId xmlns:a16="http://schemas.microsoft.com/office/drawing/2014/main" id="{05E77717-8E7A-095F-D934-E3495894ADBA}"/>
              </a:ext>
            </a:extLst>
          </p:cNvPr>
          <p:cNvSpPr>
            <a:spLocks noGrp="1"/>
          </p:cNvSpPr>
          <p:nvPr>
            <p:ph idx="1"/>
          </p:nvPr>
        </p:nvSpPr>
        <p:spPr/>
        <p:txBody>
          <a:bodyPr/>
          <a:lstStyle/>
          <a:p>
            <a:r>
              <a:rPr lang="en-US" dirty="0"/>
              <a:t>Gift cards are stored in secured boxes with limited access to care managers only. </a:t>
            </a:r>
          </a:p>
          <a:p>
            <a:r>
              <a:rPr lang="en-US" dirty="0"/>
              <a:t>Gift Card logs are used after every GC is issued </a:t>
            </a:r>
          </a:p>
          <a:p>
            <a:r>
              <a:rPr lang="en-US" dirty="0"/>
              <a:t>There have been no reported incidents of theft at IBCC</a:t>
            </a:r>
          </a:p>
        </p:txBody>
      </p:sp>
    </p:spTree>
    <p:extLst>
      <p:ext uri="{BB962C8B-B14F-4D97-AF65-F5344CB8AC3E}">
        <p14:creationId xmlns:p14="http://schemas.microsoft.com/office/powerpoint/2010/main" val="2911511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9894-3D22-9216-9B37-8385E0AC0750}"/>
              </a:ext>
            </a:extLst>
          </p:cNvPr>
          <p:cNvSpPr>
            <a:spLocks noGrp="1"/>
          </p:cNvSpPr>
          <p:nvPr>
            <p:ph type="title"/>
          </p:nvPr>
        </p:nvSpPr>
        <p:spPr/>
        <p:txBody>
          <a:bodyPr/>
          <a:lstStyle/>
          <a:p>
            <a:r>
              <a:rPr lang="en-US" dirty="0"/>
              <a:t>SMART recovery group at IBCC</a:t>
            </a:r>
          </a:p>
        </p:txBody>
      </p:sp>
      <p:sp>
        <p:nvSpPr>
          <p:cNvPr id="3" name="Content Placeholder 2">
            <a:extLst>
              <a:ext uri="{FF2B5EF4-FFF2-40B4-BE49-F238E27FC236}">
                <a16:creationId xmlns:a16="http://schemas.microsoft.com/office/drawing/2014/main" id="{F31737B9-F2F4-20F7-C192-CF0720D643CB}"/>
              </a:ext>
            </a:extLst>
          </p:cNvPr>
          <p:cNvSpPr>
            <a:spLocks noGrp="1"/>
          </p:cNvSpPr>
          <p:nvPr>
            <p:ph idx="1"/>
          </p:nvPr>
        </p:nvSpPr>
        <p:spPr>
          <a:xfrm>
            <a:off x="914399" y="2200275"/>
            <a:ext cx="10363200" cy="3741554"/>
          </a:xfrm>
        </p:spPr>
        <p:txBody>
          <a:bodyPr>
            <a:normAutofit/>
          </a:bodyPr>
          <a:lstStyle/>
          <a:p>
            <a:r>
              <a:rPr lang="en-US" dirty="0"/>
              <a:t>IBCC has been facilitating SMART Recovery since 2018. </a:t>
            </a:r>
          </a:p>
          <a:p>
            <a:r>
              <a:rPr lang="en-US" dirty="0"/>
              <a:t>It’s open to the community – participants do not have to be IBCC patients </a:t>
            </a:r>
          </a:p>
          <a:p>
            <a:r>
              <a:rPr lang="en-US" dirty="0"/>
              <a:t>Occurs once per week from 6-7pm (evening hours have had higher attendance rates)</a:t>
            </a:r>
          </a:p>
          <a:p>
            <a:r>
              <a:rPr lang="en-US" dirty="0"/>
              <a:t>All BH clinicians, care managers, MSW students, and peer support specialists are trained SMART Facilitators and rotate every month. </a:t>
            </a:r>
          </a:p>
          <a:p>
            <a:pPr marL="0" indent="0">
              <a:buNone/>
            </a:pPr>
            <a:endParaRPr lang="en-US" dirty="0"/>
          </a:p>
          <a:p>
            <a:endParaRPr lang="en-US" dirty="0"/>
          </a:p>
        </p:txBody>
      </p:sp>
    </p:spTree>
    <p:extLst>
      <p:ext uri="{BB962C8B-B14F-4D97-AF65-F5344CB8AC3E}">
        <p14:creationId xmlns:p14="http://schemas.microsoft.com/office/powerpoint/2010/main" val="2154981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68E8-586F-AC98-6708-2197CA762E0F}"/>
              </a:ext>
            </a:extLst>
          </p:cNvPr>
          <p:cNvSpPr>
            <a:spLocks noGrp="1"/>
          </p:cNvSpPr>
          <p:nvPr>
            <p:ph type="title"/>
          </p:nvPr>
        </p:nvSpPr>
        <p:spPr/>
        <p:txBody>
          <a:bodyPr/>
          <a:lstStyle/>
          <a:p>
            <a:r>
              <a:rPr lang="en-US" dirty="0"/>
              <a:t>Attendance at SMART recovery groups</a:t>
            </a:r>
          </a:p>
        </p:txBody>
      </p:sp>
      <p:sp>
        <p:nvSpPr>
          <p:cNvPr id="3" name="Content Placeholder 2">
            <a:extLst>
              <a:ext uri="{FF2B5EF4-FFF2-40B4-BE49-F238E27FC236}">
                <a16:creationId xmlns:a16="http://schemas.microsoft.com/office/drawing/2014/main" id="{935E9972-6BA6-1033-B862-45B2B0E7A7B5}"/>
              </a:ext>
            </a:extLst>
          </p:cNvPr>
          <p:cNvSpPr>
            <a:spLocks noGrp="1"/>
          </p:cNvSpPr>
          <p:nvPr>
            <p:ph idx="1"/>
          </p:nvPr>
        </p:nvSpPr>
        <p:spPr/>
        <p:txBody>
          <a:bodyPr/>
          <a:lstStyle/>
          <a:p>
            <a:r>
              <a:rPr lang="en-US" dirty="0"/>
              <a:t>In 2019 (pre-COVID) we had an average of 7-8 participants every meeting</a:t>
            </a:r>
          </a:p>
          <a:p>
            <a:r>
              <a:rPr lang="en-US" dirty="0"/>
              <a:t>During pandemic groups were held via telehealth with an average of 3-4 participants per meeting</a:t>
            </a:r>
          </a:p>
          <a:p>
            <a:r>
              <a:rPr lang="en-US" dirty="0"/>
              <a:t>In 2023 we had an average of 4-5 participants in every meeting. </a:t>
            </a:r>
          </a:p>
          <a:p>
            <a:r>
              <a:rPr lang="en-US" dirty="0"/>
              <a:t>Cohorts of participants throughout the years that support each other – this occurs organically. They hold each other accountable when they miss a meeting. They also celebrate each other’s wins. </a:t>
            </a:r>
          </a:p>
        </p:txBody>
      </p:sp>
    </p:spTree>
    <p:extLst>
      <p:ext uri="{BB962C8B-B14F-4D97-AF65-F5344CB8AC3E}">
        <p14:creationId xmlns:p14="http://schemas.microsoft.com/office/powerpoint/2010/main" val="664253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957D-A02B-6D90-B16A-3454136CB0F5}"/>
              </a:ext>
            </a:extLst>
          </p:cNvPr>
          <p:cNvSpPr>
            <a:spLocks noGrp="1"/>
          </p:cNvSpPr>
          <p:nvPr>
            <p:ph type="title"/>
          </p:nvPr>
        </p:nvSpPr>
        <p:spPr/>
        <p:txBody>
          <a:bodyPr/>
          <a:lstStyle/>
          <a:p>
            <a:r>
              <a:rPr lang="en-US" dirty="0"/>
              <a:t>Patient stories </a:t>
            </a:r>
          </a:p>
        </p:txBody>
      </p:sp>
      <p:sp>
        <p:nvSpPr>
          <p:cNvPr id="3" name="Content Placeholder 2">
            <a:extLst>
              <a:ext uri="{FF2B5EF4-FFF2-40B4-BE49-F238E27FC236}">
                <a16:creationId xmlns:a16="http://schemas.microsoft.com/office/drawing/2014/main" id="{6A7F110B-512C-4B40-2470-359D2218FAE6}"/>
              </a:ext>
            </a:extLst>
          </p:cNvPr>
          <p:cNvSpPr>
            <a:spLocks noGrp="1"/>
          </p:cNvSpPr>
          <p:nvPr>
            <p:ph idx="1"/>
          </p:nvPr>
        </p:nvSpPr>
        <p:spPr/>
        <p:txBody>
          <a:bodyPr/>
          <a:lstStyle/>
          <a:p>
            <a:r>
              <a:rPr lang="en-US" dirty="0"/>
              <a:t>“I didn’t know there was a treatment for meth, that is so cool!”</a:t>
            </a:r>
          </a:p>
          <a:p>
            <a:r>
              <a:rPr lang="en-US" dirty="0"/>
              <a:t>Gift Cards are used for:</a:t>
            </a:r>
          </a:p>
          <a:p>
            <a:pPr lvl="1"/>
            <a:r>
              <a:rPr lang="en-US" dirty="0"/>
              <a:t>For Immediate Needs: eggs,  milk, personal hygiene, etc. </a:t>
            </a:r>
          </a:p>
          <a:p>
            <a:pPr lvl="1"/>
            <a:r>
              <a:rPr lang="en-US" dirty="0"/>
              <a:t>To treat themselves </a:t>
            </a:r>
          </a:p>
          <a:p>
            <a:pPr lvl="1"/>
            <a:r>
              <a:rPr lang="en-US" dirty="0"/>
              <a:t>In SMART Recovery Group, participants often give their GCs to others with more immediate needs.</a:t>
            </a:r>
          </a:p>
          <a:p>
            <a:pPr marL="265176" lvl="1" indent="0">
              <a:buNone/>
            </a:pPr>
            <a:endParaRPr lang="en-US" dirty="0"/>
          </a:p>
        </p:txBody>
      </p:sp>
    </p:spTree>
    <p:extLst>
      <p:ext uri="{BB962C8B-B14F-4D97-AF65-F5344CB8AC3E}">
        <p14:creationId xmlns:p14="http://schemas.microsoft.com/office/powerpoint/2010/main" val="1892865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BED3-B54E-7268-F91C-C70A866B51DA}"/>
              </a:ext>
            </a:extLst>
          </p:cNvPr>
          <p:cNvSpPr>
            <a:spLocks noGrp="1"/>
          </p:cNvSpPr>
          <p:nvPr>
            <p:ph type="title"/>
          </p:nvPr>
        </p:nvSpPr>
        <p:spPr/>
        <p:txBody>
          <a:bodyPr/>
          <a:lstStyle/>
          <a:p>
            <a:r>
              <a:rPr lang="en-US" dirty="0"/>
              <a:t>Patient Story </a:t>
            </a:r>
          </a:p>
        </p:txBody>
      </p:sp>
      <p:sp>
        <p:nvSpPr>
          <p:cNvPr id="3" name="Content Placeholder 2">
            <a:extLst>
              <a:ext uri="{FF2B5EF4-FFF2-40B4-BE49-F238E27FC236}">
                <a16:creationId xmlns:a16="http://schemas.microsoft.com/office/drawing/2014/main" id="{D5527AD7-E423-CF08-02CD-1C9B188E0F57}"/>
              </a:ext>
            </a:extLst>
          </p:cNvPr>
          <p:cNvSpPr>
            <a:spLocks noGrp="1"/>
          </p:cNvSpPr>
          <p:nvPr>
            <p:ph idx="1"/>
          </p:nvPr>
        </p:nvSpPr>
        <p:spPr/>
        <p:txBody>
          <a:bodyPr>
            <a:normAutofit fontScale="92500" lnSpcReduction="10000"/>
          </a:bodyPr>
          <a:lstStyle/>
          <a:p>
            <a:r>
              <a:rPr lang="en-US" dirty="0"/>
              <a:t>The patient is a 40-year-old Caucasian female who has been receiving care at IBCC since 2018. Upon initial presentation, she was homeless and struggling with severe MAP use. Following a screening by a care manager, she was referred to psychiatry and therapy, both of which she actively participates in. She has successfully maintained sobriety from MAP for approximately 4 years. The patient has found benefit in individual counseling and psychiatry. Recognizing the risk of relapse due to an unstable housing situation, she was enrolled in our CM program and has continued to stay sober, expressing gratitude each time she receives a GC. Currently residing with her son, she actively participates in weekly addiction support meetings within the community. </a:t>
            </a:r>
          </a:p>
        </p:txBody>
      </p:sp>
    </p:spTree>
    <p:extLst>
      <p:ext uri="{BB962C8B-B14F-4D97-AF65-F5344CB8AC3E}">
        <p14:creationId xmlns:p14="http://schemas.microsoft.com/office/powerpoint/2010/main" val="3392821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3419-B3CC-E14F-0942-2DB37038217D}"/>
              </a:ext>
            </a:extLst>
          </p:cNvPr>
          <p:cNvSpPr>
            <a:spLocks noGrp="1"/>
          </p:cNvSpPr>
          <p:nvPr>
            <p:ph type="title"/>
          </p:nvPr>
        </p:nvSpPr>
        <p:spPr/>
        <p:txBody>
          <a:bodyPr>
            <a:normAutofit fontScale="90000"/>
          </a:bodyPr>
          <a:lstStyle/>
          <a:p>
            <a:r>
              <a:rPr lang="en-US" dirty="0"/>
              <a:t>Future focus</a:t>
            </a:r>
            <a:br>
              <a:rPr lang="en-US" dirty="0"/>
            </a:br>
            <a:endParaRPr lang="en-US" dirty="0"/>
          </a:p>
        </p:txBody>
      </p:sp>
      <p:sp>
        <p:nvSpPr>
          <p:cNvPr id="3" name="Content Placeholder 2">
            <a:extLst>
              <a:ext uri="{FF2B5EF4-FFF2-40B4-BE49-F238E27FC236}">
                <a16:creationId xmlns:a16="http://schemas.microsoft.com/office/drawing/2014/main" id="{8638165C-44AE-204B-F227-48BAA32A97A3}"/>
              </a:ext>
            </a:extLst>
          </p:cNvPr>
          <p:cNvSpPr>
            <a:spLocks noGrp="1"/>
          </p:cNvSpPr>
          <p:nvPr>
            <p:ph idx="1"/>
          </p:nvPr>
        </p:nvSpPr>
        <p:spPr/>
        <p:txBody>
          <a:bodyPr>
            <a:normAutofit/>
          </a:bodyPr>
          <a:lstStyle/>
          <a:p>
            <a:r>
              <a:rPr lang="en-US" dirty="0"/>
              <a:t>Getting the word out</a:t>
            </a:r>
          </a:p>
          <a:p>
            <a:r>
              <a:rPr lang="en-US" dirty="0"/>
              <a:t>What amount is effective? </a:t>
            </a:r>
          </a:p>
          <a:p>
            <a:pPr lvl="1"/>
            <a:r>
              <a:rPr lang="en-US" dirty="0"/>
              <a:t>HHS funded programs still limit to $75 per patient</a:t>
            </a:r>
          </a:p>
          <a:p>
            <a:pPr lvl="1"/>
            <a:r>
              <a:rPr lang="en-US" dirty="0"/>
              <a:t>“Using an incentive value that is too low does not represent evidence-based practices and is unlikely to be effective; such implementations may lead decision-makers to erroneously conclude that CM is not effective.”  </a:t>
            </a:r>
            <a:r>
              <a:rPr lang="en-US" i="1" dirty="0"/>
              <a:t>ASAM/AAAP guidelines </a:t>
            </a:r>
          </a:p>
          <a:p>
            <a:pPr lvl="1"/>
            <a:endParaRPr lang="en-US" i="1" dirty="0"/>
          </a:p>
          <a:p>
            <a:endParaRPr lang="en-US" dirty="0"/>
          </a:p>
        </p:txBody>
      </p:sp>
    </p:spTree>
    <p:extLst>
      <p:ext uri="{BB962C8B-B14F-4D97-AF65-F5344CB8AC3E}">
        <p14:creationId xmlns:p14="http://schemas.microsoft.com/office/powerpoint/2010/main" val="1514081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779F-80FE-1687-7DDE-CFAEFF76061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50F7520-25DF-2B98-78E0-E4CFCC66D53C}"/>
              </a:ext>
            </a:extLst>
          </p:cNvPr>
          <p:cNvPicPr>
            <a:picLocks noGrp="1" noChangeAspect="1"/>
          </p:cNvPicPr>
          <p:nvPr>
            <p:ph idx="1"/>
          </p:nvPr>
        </p:nvPicPr>
        <p:blipFill>
          <a:blip r:embed="rId2"/>
          <a:stretch>
            <a:fillRect/>
          </a:stretch>
        </p:blipFill>
        <p:spPr>
          <a:xfrm>
            <a:off x="914400" y="1205536"/>
            <a:ext cx="10521599" cy="4185704"/>
          </a:xfrm>
          <a:prstGeom prst="rect">
            <a:avLst/>
          </a:prstGeom>
        </p:spPr>
      </p:pic>
      <p:sp>
        <p:nvSpPr>
          <p:cNvPr id="5" name="TextBox 4">
            <a:extLst>
              <a:ext uri="{FF2B5EF4-FFF2-40B4-BE49-F238E27FC236}">
                <a16:creationId xmlns:a16="http://schemas.microsoft.com/office/drawing/2014/main" id="{3B373C43-769D-1F28-2D57-AA9D8EEDF16C}"/>
              </a:ext>
            </a:extLst>
          </p:cNvPr>
          <p:cNvSpPr txBox="1"/>
          <p:nvPr/>
        </p:nvSpPr>
        <p:spPr>
          <a:xfrm>
            <a:off x="5224298" y="6139595"/>
            <a:ext cx="7522122" cy="369332"/>
          </a:xfrm>
          <a:prstGeom prst="rect">
            <a:avLst/>
          </a:prstGeom>
          <a:noFill/>
        </p:spPr>
        <p:txBody>
          <a:bodyPr wrap="square">
            <a:spAutoFit/>
          </a:bodyPr>
          <a:lstStyle/>
          <a:p>
            <a:r>
              <a:rPr lang="en-US" dirty="0"/>
              <a:t>www.dhcs.ca.gov/CalAIM/Documents/CM-Fact-Sheet.pdf</a:t>
            </a:r>
          </a:p>
        </p:txBody>
      </p:sp>
    </p:spTree>
    <p:extLst>
      <p:ext uri="{BB962C8B-B14F-4D97-AF65-F5344CB8AC3E}">
        <p14:creationId xmlns:p14="http://schemas.microsoft.com/office/powerpoint/2010/main" val="2713307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1D82-3A40-A7D3-6343-C292C567DA97}"/>
              </a:ext>
            </a:extLst>
          </p:cNvPr>
          <p:cNvSpPr>
            <a:spLocks noGrp="1"/>
          </p:cNvSpPr>
          <p:nvPr>
            <p:ph type="title"/>
          </p:nvPr>
        </p:nvSpPr>
        <p:spPr/>
        <p:txBody>
          <a:bodyPr/>
          <a:lstStyle/>
          <a:p>
            <a:r>
              <a:rPr lang="en-US" dirty="0"/>
              <a:t>Recovery Incentives Program</a:t>
            </a:r>
          </a:p>
        </p:txBody>
      </p:sp>
      <p:pic>
        <p:nvPicPr>
          <p:cNvPr id="9" name="Content Placeholder 8">
            <a:extLst>
              <a:ext uri="{FF2B5EF4-FFF2-40B4-BE49-F238E27FC236}">
                <a16:creationId xmlns:a16="http://schemas.microsoft.com/office/drawing/2014/main" id="{F3528CC4-2482-2712-19C2-FAA5E18E1201}"/>
              </a:ext>
            </a:extLst>
          </p:cNvPr>
          <p:cNvPicPr>
            <a:picLocks noGrp="1" noChangeAspect="1"/>
          </p:cNvPicPr>
          <p:nvPr>
            <p:ph idx="1"/>
          </p:nvPr>
        </p:nvPicPr>
        <p:blipFill>
          <a:blip r:embed="rId2"/>
          <a:stretch>
            <a:fillRect/>
          </a:stretch>
        </p:blipFill>
        <p:spPr>
          <a:xfrm>
            <a:off x="1404874" y="2264864"/>
            <a:ext cx="9113076" cy="4067931"/>
          </a:xfrm>
        </p:spPr>
      </p:pic>
      <p:sp>
        <p:nvSpPr>
          <p:cNvPr id="6" name="TextBox 5">
            <a:extLst>
              <a:ext uri="{FF2B5EF4-FFF2-40B4-BE49-F238E27FC236}">
                <a16:creationId xmlns:a16="http://schemas.microsoft.com/office/drawing/2014/main" id="{822AD941-1142-C7E2-78A0-4CE27463ABC2}"/>
              </a:ext>
            </a:extLst>
          </p:cNvPr>
          <p:cNvSpPr txBox="1"/>
          <p:nvPr/>
        </p:nvSpPr>
        <p:spPr>
          <a:xfrm>
            <a:off x="5180286" y="6408738"/>
            <a:ext cx="6097314" cy="276999"/>
          </a:xfrm>
          <a:prstGeom prst="rect">
            <a:avLst/>
          </a:prstGeom>
          <a:noFill/>
        </p:spPr>
        <p:txBody>
          <a:bodyPr wrap="square">
            <a:spAutoFit/>
          </a:bodyPr>
          <a:lstStyle/>
          <a:p>
            <a:r>
              <a:rPr lang="en-US" sz="1200" dirty="0"/>
              <a:t>https://www.dhcs.ca.gov/Pages/DMC-ODS-Contingency-Management.aspx</a:t>
            </a:r>
          </a:p>
        </p:txBody>
      </p:sp>
    </p:spTree>
    <p:extLst>
      <p:ext uri="{BB962C8B-B14F-4D97-AF65-F5344CB8AC3E}">
        <p14:creationId xmlns:p14="http://schemas.microsoft.com/office/powerpoint/2010/main" val="132481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F617-E52F-ECB7-16D1-DA2C448F9618}"/>
              </a:ext>
            </a:extLst>
          </p:cNvPr>
          <p:cNvSpPr>
            <a:spLocks noGrp="1"/>
          </p:cNvSpPr>
          <p:nvPr>
            <p:ph type="title"/>
          </p:nvPr>
        </p:nvSpPr>
        <p:spPr>
          <a:xfrm>
            <a:off x="7040527" y="1371600"/>
            <a:ext cx="4886088" cy="1314443"/>
          </a:xfrm>
        </p:spPr>
        <p:txBody>
          <a:bodyPr vert="horz" lIns="91440" tIns="45720" rIns="91440" bIns="45720" rtlCol="0" anchor="t">
            <a:normAutofit/>
          </a:bodyPr>
          <a:lstStyle/>
          <a:p>
            <a:pPr>
              <a:lnSpc>
                <a:spcPct val="90000"/>
              </a:lnSpc>
            </a:pPr>
            <a:r>
              <a:rPr lang="en-US" sz="2800" kern="1200" dirty="0">
                <a:solidFill>
                  <a:schemeClr val="tx1"/>
                </a:solidFill>
                <a:latin typeface="+mj-lt"/>
                <a:ea typeface="+mj-ea"/>
                <a:cs typeface="+mj-cs"/>
              </a:rPr>
              <a:t>National Data on Stimulant Use Disorder, 2022</a:t>
            </a:r>
          </a:p>
        </p:txBody>
      </p:sp>
      <p:sp>
        <p:nvSpPr>
          <p:cNvPr id="4" name="TextBox 3">
            <a:extLst>
              <a:ext uri="{FF2B5EF4-FFF2-40B4-BE49-F238E27FC236}">
                <a16:creationId xmlns:a16="http://schemas.microsoft.com/office/drawing/2014/main" id="{07134253-1BF3-4151-82A4-37C56CEB5558}"/>
              </a:ext>
            </a:extLst>
          </p:cNvPr>
          <p:cNvSpPr txBox="1"/>
          <p:nvPr/>
        </p:nvSpPr>
        <p:spPr>
          <a:xfrm>
            <a:off x="7040526" y="5746341"/>
            <a:ext cx="4490483" cy="3088460"/>
          </a:xfrm>
        </p:spPr>
        <p:txBody>
          <a:bodyPr vert="horz" lIns="91440" tIns="45720" rIns="91440" bIns="45720" rtlCol="0">
            <a:normAutofit/>
          </a:bodyPr>
          <a:lstStyle/>
          <a:p>
            <a:pPr marL="228600" indent="-228600">
              <a:lnSpc>
                <a:spcPct val="120000"/>
              </a:lnSpc>
              <a:spcBef>
                <a:spcPts val="1000"/>
              </a:spcBef>
              <a:buSzPct val="87000"/>
              <a:buFont typeface="Arial" panose="020B0604020202020204" pitchFamily="34" charset="0"/>
              <a:buChar char="•"/>
            </a:pPr>
            <a:r>
              <a:rPr lang="en-US" sz="1200" b="1" dirty="0"/>
              <a:t>https://www.samhsa.gov/data/sites/default/files/reports/rpt42730/2022-nsduh-infographic-report.pdf</a:t>
            </a:r>
          </a:p>
        </p:txBody>
      </p:sp>
      <p:pic>
        <p:nvPicPr>
          <p:cNvPr id="5" name="Content Placeholder 4" descr="A screenshot of a medical information&#10;&#10;Description automatically generated">
            <a:extLst>
              <a:ext uri="{FF2B5EF4-FFF2-40B4-BE49-F238E27FC236}">
                <a16:creationId xmlns:a16="http://schemas.microsoft.com/office/drawing/2014/main" id="{73971593-65DB-8596-E413-B07BB98444FE}"/>
              </a:ext>
            </a:extLst>
          </p:cNvPr>
          <p:cNvPicPr>
            <a:picLocks noGrp="1" noChangeAspect="1"/>
          </p:cNvPicPr>
          <p:nvPr>
            <p:ph idx="1"/>
          </p:nvPr>
        </p:nvPicPr>
        <p:blipFill rotWithShape="1">
          <a:blip r:embed="rId3"/>
          <a:srcRect t="13018" r="2" b="5109"/>
          <a:stretch/>
        </p:blipFill>
        <p:spPr>
          <a:xfrm>
            <a:off x="906909" y="643467"/>
            <a:ext cx="5290407" cy="5571065"/>
          </a:xfrm>
          <a:noFill/>
        </p:spPr>
      </p:pic>
    </p:spTree>
    <p:extLst>
      <p:ext uri="{BB962C8B-B14F-4D97-AF65-F5344CB8AC3E}">
        <p14:creationId xmlns:p14="http://schemas.microsoft.com/office/powerpoint/2010/main" val="3542741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A62D-FFE6-6924-1523-91034CB0B484}"/>
              </a:ext>
            </a:extLst>
          </p:cNvPr>
          <p:cNvSpPr>
            <a:spLocks noGrp="1"/>
          </p:cNvSpPr>
          <p:nvPr>
            <p:ph type="ctrTitle"/>
          </p:nvPr>
        </p:nvSpPr>
        <p:spPr>
          <a:xfrm>
            <a:off x="912628" y="1371600"/>
            <a:ext cx="4323907" cy="2696866"/>
          </a:xfrm>
        </p:spPr>
        <p:txBody>
          <a:bodyPr anchor="t">
            <a:normAutofit fontScale="90000"/>
          </a:bodyPr>
          <a:lstStyle/>
          <a:p>
            <a:r>
              <a:rPr lang="en-US" sz="3700" dirty="0"/>
              <a:t>Recovery Incentives Program Escalating incentives</a:t>
            </a:r>
          </a:p>
        </p:txBody>
      </p:sp>
      <p:sp>
        <p:nvSpPr>
          <p:cNvPr id="23"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9" y="4584879"/>
            <a:ext cx="4323906" cy="1287887"/>
          </a:xfrm>
        </p:spPr>
        <p:txBody>
          <a:bodyPr anchor="b">
            <a:normAutofit/>
          </a:bodyPr>
          <a:lstStyle/>
          <a:p>
            <a:endParaRPr lang="en-US" sz="1800" dirty="0">
              <a:latin typeface="+mn-lt"/>
            </a:endParaRPr>
          </a:p>
        </p:txBody>
      </p:sp>
      <p:pic>
        <p:nvPicPr>
          <p:cNvPr id="5" name="Content Placeholder 4">
            <a:extLst>
              <a:ext uri="{FF2B5EF4-FFF2-40B4-BE49-F238E27FC236}">
                <a16:creationId xmlns:a16="http://schemas.microsoft.com/office/drawing/2014/main" id="{3A758CAD-9DED-FC85-9D9D-E06956EA1218}"/>
              </a:ext>
            </a:extLst>
          </p:cNvPr>
          <p:cNvPicPr>
            <a:picLocks noGrp="1" noChangeAspect="1"/>
          </p:cNvPicPr>
          <p:nvPr>
            <p:ph idx="4294967295"/>
          </p:nvPr>
        </p:nvPicPr>
        <p:blipFill>
          <a:blip r:embed="rId2"/>
          <a:stretch>
            <a:fillRect/>
          </a:stretch>
        </p:blipFill>
        <p:spPr>
          <a:xfrm>
            <a:off x="6149163" y="891296"/>
            <a:ext cx="5399370" cy="5075407"/>
          </a:xfrm>
          <a:noFill/>
        </p:spPr>
      </p:pic>
    </p:spTree>
    <p:extLst>
      <p:ext uri="{BB962C8B-B14F-4D97-AF65-F5344CB8AC3E}">
        <p14:creationId xmlns:p14="http://schemas.microsoft.com/office/powerpoint/2010/main" val="3456875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2F459-9BB4-2C54-4B1F-3BF2141409DE}"/>
              </a:ext>
            </a:extLst>
          </p:cNvPr>
          <p:cNvSpPr>
            <a:spLocks noGrp="1"/>
          </p:cNvSpPr>
          <p:nvPr>
            <p:ph type="body" sz="half" idx="4294967295"/>
          </p:nvPr>
        </p:nvSpPr>
        <p:spPr>
          <a:xfrm>
            <a:off x="1548742" y="6164870"/>
            <a:ext cx="10291864" cy="2933700"/>
          </a:xfrm>
        </p:spPr>
        <p:txBody>
          <a:bodyPr>
            <a:normAutofit/>
          </a:bodyPr>
          <a:lstStyle/>
          <a:p>
            <a:r>
              <a:rPr lang="en-US" sz="1200" dirty="0"/>
              <a:t>https://aspe.hhs.gov/sites/default/files/documents/72bda5309911c29cd1ba3202c9ee0e03/contingency-management-sub-treatment.pdf</a:t>
            </a:r>
          </a:p>
        </p:txBody>
      </p:sp>
      <p:pic>
        <p:nvPicPr>
          <p:cNvPr id="11" name="Picture Placeholder 10">
            <a:extLst>
              <a:ext uri="{FF2B5EF4-FFF2-40B4-BE49-F238E27FC236}">
                <a16:creationId xmlns:a16="http://schemas.microsoft.com/office/drawing/2014/main" id="{90A3337E-006A-0B47-3112-A28F6CCCBB5C}"/>
              </a:ext>
            </a:extLst>
          </p:cNvPr>
          <p:cNvPicPr>
            <a:picLocks noGrp="1" noChangeAspect="1"/>
          </p:cNvPicPr>
          <p:nvPr>
            <p:ph idx="4294967295"/>
          </p:nvPr>
        </p:nvPicPr>
        <p:blipFill>
          <a:blip r:embed="rId2"/>
          <a:stretch/>
        </p:blipFill>
        <p:spPr>
          <a:xfrm>
            <a:off x="1797269" y="1196836"/>
            <a:ext cx="8740102" cy="4968034"/>
          </a:xfrm>
        </p:spPr>
      </p:pic>
    </p:spTree>
    <p:extLst>
      <p:ext uri="{BB962C8B-B14F-4D97-AF65-F5344CB8AC3E}">
        <p14:creationId xmlns:p14="http://schemas.microsoft.com/office/powerpoint/2010/main" val="1098754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5EE91D-3B78-F3F9-D1AA-3CE46453506D}"/>
              </a:ext>
            </a:extLst>
          </p:cNvPr>
          <p:cNvSpPr txBox="1"/>
          <p:nvPr/>
        </p:nvSpPr>
        <p:spPr>
          <a:xfrm>
            <a:off x="2567031" y="637563"/>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8C65C426-2A36-E19E-724D-61B6A250BBC8}"/>
              </a:ext>
            </a:extLst>
          </p:cNvPr>
          <p:cNvSpPr txBox="1"/>
          <p:nvPr/>
        </p:nvSpPr>
        <p:spPr>
          <a:xfrm>
            <a:off x="1171661" y="2493781"/>
            <a:ext cx="9848675" cy="3139321"/>
          </a:xfrm>
          <a:prstGeom prst="rect">
            <a:avLst/>
          </a:prstGeom>
          <a:noFill/>
        </p:spPr>
        <p:txBody>
          <a:bodyPr wrap="square">
            <a:spAutoFit/>
          </a:bodyPr>
          <a:lstStyle/>
          <a:p>
            <a:r>
              <a:rPr lang="en-US" dirty="0"/>
              <a:t>“There are many opportunities for entities overseeing CM implementation -- including, among others, regulators at the federal, state, Tribal, local, and territorial levels -- to overcome barriers to CM access, strengthen the quality of CM services, and promote program integrity</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Key opportunities include ensuring the implementation of and fidelity to evidence-based treatment protocols, clarifying the application of certain federal fraud and abuse laws to CM incentives, disseminating best practices on CM implementation, raising incentive limits in federal grant programs to enable evidence-based CM delivery…”</a:t>
            </a: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a:t>
            </a:r>
            <a:r>
              <a:rPr lang="en-US" dirty="0"/>
              <a:t>Ultimately, there is immense need to expand the implementation of CM, as it has tremendous potential to address the nation’s high rate of overdose deaths and, in particular, the increasing rate of stimulant-involved overdose deaths.” </a:t>
            </a:r>
          </a:p>
        </p:txBody>
      </p:sp>
      <p:sp>
        <p:nvSpPr>
          <p:cNvPr id="2" name="Title 1">
            <a:extLst>
              <a:ext uri="{FF2B5EF4-FFF2-40B4-BE49-F238E27FC236}">
                <a16:creationId xmlns:a16="http://schemas.microsoft.com/office/drawing/2014/main" id="{BB72D94C-DBCC-9297-2490-EBCFEE89C2D9}"/>
              </a:ext>
            </a:extLst>
          </p:cNvPr>
          <p:cNvSpPr>
            <a:spLocks noGrp="1"/>
          </p:cNvSpPr>
          <p:nvPr>
            <p:ph type="title"/>
          </p:nvPr>
        </p:nvSpPr>
        <p:spPr>
          <a:xfrm>
            <a:off x="914399" y="1156553"/>
            <a:ext cx="10363200" cy="1187570"/>
          </a:xfrm>
        </p:spPr>
        <p:txBody>
          <a:bodyPr>
            <a:normAutofit fontScale="90000"/>
          </a:bodyPr>
          <a:lstStyle/>
          <a:p>
            <a:r>
              <a:rPr lang="en-US" dirty="0"/>
              <a:t>Hope for federal support</a:t>
            </a:r>
            <a:br>
              <a:rPr lang="en-US" dirty="0"/>
            </a:br>
            <a:r>
              <a:rPr lang="en-US" dirty="0"/>
              <a:t>	</a:t>
            </a:r>
            <a:r>
              <a:rPr lang="en-US" sz="2200" dirty="0"/>
              <a:t>Excerpt from Executive Summary</a:t>
            </a:r>
          </a:p>
        </p:txBody>
      </p:sp>
      <p:sp>
        <p:nvSpPr>
          <p:cNvPr id="3" name="Content Placeholder 2">
            <a:extLst>
              <a:ext uri="{FF2B5EF4-FFF2-40B4-BE49-F238E27FC236}">
                <a16:creationId xmlns:a16="http://schemas.microsoft.com/office/drawing/2014/main" id="{F06FE66D-3C92-5DE5-F1C4-FE6166611B5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3378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FA55-B9BF-7127-41BE-BA91CE3526B8}"/>
              </a:ext>
            </a:extLst>
          </p:cNvPr>
          <p:cNvSpPr>
            <a:spLocks noGrp="1"/>
          </p:cNvSpPr>
          <p:nvPr>
            <p:ph type="title"/>
          </p:nvPr>
        </p:nvSpPr>
        <p:spPr>
          <a:xfrm>
            <a:off x="914400" y="398478"/>
            <a:ext cx="10363200" cy="1187570"/>
          </a:xfrm>
        </p:spPr>
        <p:txBody>
          <a:bodyPr>
            <a:normAutofit fontScale="90000"/>
          </a:bodyPr>
          <a:lstStyle/>
          <a:p>
            <a:r>
              <a:rPr lang="en-US"/>
              <a:t>CDC Overdose Death Data</a:t>
            </a:r>
            <a:br>
              <a:rPr lang="en-US"/>
            </a:br>
            <a:endParaRPr lang="en-US" dirty="0"/>
          </a:p>
        </p:txBody>
      </p:sp>
      <p:pic>
        <p:nvPicPr>
          <p:cNvPr id="5" name="Content Placeholder 4">
            <a:extLst>
              <a:ext uri="{FF2B5EF4-FFF2-40B4-BE49-F238E27FC236}">
                <a16:creationId xmlns:a16="http://schemas.microsoft.com/office/drawing/2014/main" id="{8FD1E355-3A26-712C-9156-79CE756E4260}"/>
              </a:ext>
            </a:extLst>
          </p:cNvPr>
          <p:cNvPicPr>
            <a:picLocks noGrp="1" noChangeAspect="1"/>
          </p:cNvPicPr>
          <p:nvPr>
            <p:ph idx="1"/>
          </p:nvPr>
        </p:nvPicPr>
        <p:blipFill>
          <a:blip r:embed="rId2"/>
          <a:stretch>
            <a:fillRect/>
          </a:stretch>
        </p:blipFill>
        <p:spPr>
          <a:xfrm>
            <a:off x="2139193" y="1098260"/>
            <a:ext cx="7598012" cy="5569972"/>
          </a:xfrm>
        </p:spPr>
      </p:pic>
    </p:spTree>
    <p:extLst>
      <p:ext uri="{BB962C8B-B14F-4D97-AF65-F5344CB8AC3E}">
        <p14:creationId xmlns:p14="http://schemas.microsoft.com/office/powerpoint/2010/main" val="301357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3B00-62C3-81A5-C349-0C0A86132C71}"/>
              </a:ext>
            </a:extLst>
          </p:cNvPr>
          <p:cNvSpPr>
            <a:spLocks noGrp="1"/>
          </p:cNvSpPr>
          <p:nvPr>
            <p:ph type="title"/>
          </p:nvPr>
        </p:nvSpPr>
        <p:spPr>
          <a:xfrm>
            <a:off x="914400" y="398478"/>
            <a:ext cx="10363200" cy="1187570"/>
          </a:xfrm>
        </p:spPr>
        <p:txBody>
          <a:bodyPr/>
          <a:lstStyle/>
          <a:p>
            <a:r>
              <a:rPr lang="en-US" dirty="0"/>
              <a:t>CDC Data Overdose Death By Drug</a:t>
            </a:r>
          </a:p>
        </p:txBody>
      </p:sp>
      <p:pic>
        <p:nvPicPr>
          <p:cNvPr id="7" name="Content Placeholder 6">
            <a:extLst>
              <a:ext uri="{FF2B5EF4-FFF2-40B4-BE49-F238E27FC236}">
                <a16:creationId xmlns:a16="http://schemas.microsoft.com/office/drawing/2014/main" id="{136C72BD-52DD-2F56-2480-3ED19DECF5C8}"/>
              </a:ext>
            </a:extLst>
          </p:cNvPr>
          <p:cNvPicPr>
            <a:picLocks noGrp="1" noChangeAspect="1"/>
          </p:cNvPicPr>
          <p:nvPr>
            <p:ph idx="1"/>
          </p:nvPr>
        </p:nvPicPr>
        <p:blipFill>
          <a:blip r:embed="rId3"/>
          <a:stretch>
            <a:fillRect/>
          </a:stretch>
        </p:blipFill>
        <p:spPr>
          <a:xfrm>
            <a:off x="2021747" y="1091015"/>
            <a:ext cx="7693417" cy="5779161"/>
          </a:xfrm>
        </p:spPr>
      </p:pic>
      <p:sp>
        <p:nvSpPr>
          <p:cNvPr id="3" name="Star: 5 Points 2">
            <a:extLst>
              <a:ext uri="{FF2B5EF4-FFF2-40B4-BE49-F238E27FC236}">
                <a16:creationId xmlns:a16="http://schemas.microsoft.com/office/drawing/2014/main" id="{28582212-F959-03AF-A85A-BD95454C1E58}"/>
              </a:ext>
            </a:extLst>
          </p:cNvPr>
          <p:cNvSpPr/>
          <p:nvPr/>
        </p:nvSpPr>
        <p:spPr>
          <a:xfrm>
            <a:off x="9262159" y="4152550"/>
            <a:ext cx="453005" cy="36072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86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B502-CCF0-D374-5FD4-C7C59B72CAD3}"/>
              </a:ext>
            </a:extLst>
          </p:cNvPr>
          <p:cNvSpPr>
            <a:spLocks noGrp="1"/>
          </p:cNvSpPr>
          <p:nvPr>
            <p:ph type="title"/>
          </p:nvPr>
        </p:nvSpPr>
        <p:spPr>
          <a:xfrm>
            <a:off x="914399" y="322202"/>
            <a:ext cx="10363200" cy="1187570"/>
          </a:xfrm>
        </p:spPr>
        <p:txBody>
          <a:bodyPr>
            <a:normAutofit fontScale="90000"/>
          </a:bodyPr>
          <a:lstStyle/>
          <a:p>
            <a:r>
              <a:rPr lang="en-US" dirty="0"/>
              <a:t>CDC Overdose Deaths Involving Stimulants</a:t>
            </a:r>
          </a:p>
        </p:txBody>
      </p:sp>
      <p:pic>
        <p:nvPicPr>
          <p:cNvPr id="5" name="Content Placeholder 4">
            <a:extLst>
              <a:ext uri="{FF2B5EF4-FFF2-40B4-BE49-F238E27FC236}">
                <a16:creationId xmlns:a16="http://schemas.microsoft.com/office/drawing/2014/main" id="{F31B7EEA-B48E-F60A-232E-8A722FB8FC97}"/>
              </a:ext>
            </a:extLst>
          </p:cNvPr>
          <p:cNvPicPr>
            <a:picLocks noGrp="1" noChangeAspect="1"/>
          </p:cNvPicPr>
          <p:nvPr>
            <p:ph idx="1"/>
          </p:nvPr>
        </p:nvPicPr>
        <p:blipFill>
          <a:blip r:embed="rId3"/>
          <a:stretch>
            <a:fillRect/>
          </a:stretch>
        </p:blipFill>
        <p:spPr>
          <a:xfrm>
            <a:off x="2273417" y="1138533"/>
            <a:ext cx="7217177" cy="5298432"/>
          </a:xfrm>
        </p:spPr>
      </p:pic>
    </p:spTree>
    <p:extLst>
      <p:ext uri="{BB962C8B-B14F-4D97-AF65-F5344CB8AC3E}">
        <p14:creationId xmlns:p14="http://schemas.microsoft.com/office/powerpoint/2010/main" val="43722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D5A7CBE-75BB-7163-598D-330870A90ED2}"/>
              </a:ext>
            </a:extLst>
          </p:cNvPr>
          <p:cNvPicPr>
            <a:picLocks noGrp="1" noChangeAspect="1"/>
          </p:cNvPicPr>
          <p:nvPr>
            <p:ph idx="4294967295"/>
          </p:nvPr>
        </p:nvPicPr>
        <p:blipFill rotWithShape="1">
          <a:blip r:embed="rId2"/>
          <a:srcRect r="8318" b="-1"/>
          <a:stretch/>
        </p:blipFill>
        <p:spPr>
          <a:xfrm>
            <a:off x="643467" y="935129"/>
            <a:ext cx="10905066" cy="5590432"/>
          </a:xfrm>
          <a:prstGeom prst="rect">
            <a:avLst/>
          </a:prstGeom>
          <a:noFill/>
        </p:spPr>
      </p:pic>
      <p:sp>
        <p:nvSpPr>
          <p:cNvPr id="3" name="TextBox 2">
            <a:extLst>
              <a:ext uri="{FF2B5EF4-FFF2-40B4-BE49-F238E27FC236}">
                <a16:creationId xmlns:a16="http://schemas.microsoft.com/office/drawing/2014/main" id="{BCAAEE46-B99E-5B53-E6DF-3C123479B156}"/>
              </a:ext>
            </a:extLst>
          </p:cNvPr>
          <p:cNvSpPr txBox="1"/>
          <p:nvPr/>
        </p:nvSpPr>
        <p:spPr>
          <a:xfrm>
            <a:off x="3143250" y="254769"/>
            <a:ext cx="6097314" cy="369332"/>
          </a:xfrm>
          <a:prstGeom prst="rect">
            <a:avLst/>
          </a:prstGeom>
          <a:noFill/>
        </p:spPr>
        <p:txBody>
          <a:bodyPr wrap="square">
            <a:spAutoFit/>
          </a:bodyPr>
          <a:lstStyle/>
          <a:p>
            <a:pPr algn="l"/>
            <a:r>
              <a:rPr lang="en-US" b="1" i="0" dirty="0">
                <a:solidFill>
                  <a:srgbClr val="333333"/>
                </a:solidFill>
                <a:effectLst/>
                <a:latin typeface="Open Sans Semibold" panose="020B0706030804020204" pitchFamily="34" charset="0"/>
              </a:rPr>
              <a:t>CDC Provisional Drug Overdose Death Counts</a:t>
            </a:r>
          </a:p>
        </p:txBody>
      </p:sp>
    </p:spTree>
    <p:extLst>
      <p:ext uri="{BB962C8B-B14F-4D97-AF65-F5344CB8AC3E}">
        <p14:creationId xmlns:p14="http://schemas.microsoft.com/office/powerpoint/2010/main" val="3012025873"/>
      </p:ext>
    </p:extLst>
  </p:cSld>
  <p:clrMapOvr>
    <a:masterClrMapping/>
  </p:clrMapOvr>
</p:sld>
</file>

<file path=ppt/theme/theme1.xml><?xml version="1.0" encoding="utf-8"?>
<a:theme xmlns:a="http://schemas.openxmlformats.org/drawingml/2006/main" name="Dash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2893</Words>
  <Application>Microsoft Office PowerPoint</Application>
  <PresentationFormat>Widescreen</PresentationFormat>
  <Paragraphs>216</Paragraphs>
  <Slides>52</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52</vt:i4>
      </vt:variant>
    </vt:vector>
  </HeadingPairs>
  <TitlesOfParts>
    <vt:vector size="65" baseType="lpstr">
      <vt:lpstr>Aptos</vt:lpstr>
      <vt:lpstr>Aptos Display</vt:lpstr>
      <vt:lpstr>Arial</vt:lpstr>
      <vt:lpstr>Calibri</vt:lpstr>
      <vt:lpstr>Century Gothic</vt:lpstr>
      <vt:lpstr>Guardian TextSans Web</vt:lpstr>
      <vt:lpstr>Open Sans Semibold</vt:lpstr>
      <vt:lpstr>Symbol</vt:lpstr>
      <vt:lpstr>DashVTI</vt:lpstr>
      <vt:lpstr>1_Custom Design</vt:lpstr>
      <vt:lpstr>2_Custom Design</vt:lpstr>
      <vt:lpstr>3_Custom Design</vt:lpstr>
      <vt:lpstr>Custom Design</vt:lpstr>
      <vt:lpstr>Implementing Contingency Management for Patients with Substance Use Disorders </vt:lpstr>
      <vt:lpstr>Meet our Presenters</vt:lpstr>
      <vt:lpstr>Disclosures - None</vt:lpstr>
      <vt:lpstr>Goals and objectives</vt:lpstr>
      <vt:lpstr>National Data on Stimulant Use Disorder, 2022</vt:lpstr>
      <vt:lpstr>CDC Overdose Death Data </vt:lpstr>
      <vt:lpstr>CDC Data Overdose Death By Drug</vt:lpstr>
      <vt:lpstr>CDC Overdose Deaths Involving Stimulants</vt:lpstr>
      <vt:lpstr>PowerPoint Presentation</vt:lpstr>
      <vt:lpstr>PowerPoint Presentation</vt:lpstr>
      <vt:lpstr>Something positive? Methamphetamines: Trends in 12 Month Prevalence of Use in Grades 8, 10, and 12 </vt:lpstr>
      <vt:lpstr>So what can we do to treat Stimulant Use Disorders?</vt:lpstr>
      <vt:lpstr>What is contingency management (CM)?</vt:lpstr>
      <vt:lpstr>Effective Positive Reinforcement for CM</vt:lpstr>
      <vt:lpstr>Well defined and achievable desired behavior </vt:lpstr>
      <vt:lpstr>Achievable</vt:lpstr>
      <vt:lpstr>Real-time presentation of incentive </vt:lpstr>
      <vt:lpstr>Attractive and tangible reward </vt:lpstr>
      <vt:lpstr>Contingent</vt:lpstr>
      <vt:lpstr>Consistent</vt:lpstr>
      <vt:lpstr>What is not CM?</vt:lpstr>
      <vt:lpstr>Evidence for CM and StimUD</vt:lpstr>
      <vt:lpstr> Contingency Management for Patients Receiving Medication for Opioid Use Disorder: A Systematic Review and Meta-analysis (Bolivar, et al., JAMA Psychiatry. 2021) </vt:lpstr>
      <vt:lpstr>Why aren’t more community clinics doing CM?</vt:lpstr>
      <vt:lpstr>Acknowledgement of high SUD tx attrition rates</vt:lpstr>
      <vt:lpstr>Stigma</vt:lpstr>
      <vt:lpstr>Logistics of Point of Care Urine Drug Screen</vt:lpstr>
      <vt:lpstr>Technology Concerns</vt:lpstr>
      <vt:lpstr>Low-Tech Safety worries</vt:lpstr>
      <vt:lpstr>Cost</vt:lpstr>
      <vt:lpstr>Legal Fears</vt:lpstr>
      <vt:lpstr>Vague Legalese </vt:lpstr>
      <vt:lpstr>PowerPoint Presentation</vt:lpstr>
      <vt:lpstr>   https://oig.hhs.gov/compliance/safe-harbor-regulations/annual-inflation-updates/  </vt:lpstr>
      <vt:lpstr>PowerPoint Presentation</vt:lpstr>
      <vt:lpstr>Some SAMHSA tips with CM</vt:lpstr>
      <vt:lpstr>How was Imperial Beach Community Clinic able to implement CM?</vt:lpstr>
      <vt:lpstr>IBCC Program</vt:lpstr>
      <vt:lpstr>For Methamphetamine Use Disorder</vt:lpstr>
      <vt:lpstr>Patient enrolled in CM programs </vt:lpstr>
      <vt:lpstr>Cost of the program</vt:lpstr>
      <vt:lpstr>“Is it safe to keep incentives in your office?”</vt:lpstr>
      <vt:lpstr>SMART recovery group at IBCC</vt:lpstr>
      <vt:lpstr>Attendance at SMART recovery groups</vt:lpstr>
      <vt:lpstr>Patient stories </vt:lpstr>
      <vt:lpstr>Patient Story </vt:lpstr>
      <vt:lpstr>Future focus </vt:lpstr>
      <vt:lpstr>PowerPoint Presentation</vt:lpstr>
      <vt:lpstr>Recovery Incentives Program</vt:lpstr>
      <vt:lpstr>Recovery Incentives Program Escalating incentives</vt:lpstr>
      <vt:lpstr>PowerPoint Presentation</vt:lpstr>
      <vt:lpstr>Hope for federal support  Excerpt from Executive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Contingency Management for Patients with Substance Use Disorders </dc:title>
  <dc:creator>Courtney Summers</dc:creator>
  <cp:lastModifiedBy>Courtney Summers</cp:lastModifiedBy>
  <cp:revision>29</cp:revision>
  <dcterms:created xsi:type="dcterms:W3CDTF">2024-01-02T22:46:52Z</dcterms:created>
  <dcterms:modified xsi:type="dcterms:W3CDTF">2024-01-23T05:08:07Z</dcterms:modified>
</cp:coreProperties>
</file>