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87" r:id="rId2"/>
    <p:sldId id="2146847339" r:id="rId3"/>
    <p:sldId id="2146847331" r:id="rId4"/>
    <p:sldId id="2146847335" r:id="rId5"/>
    <p:sldId id="2146847338" r:id="rId6"/>
    <p:sldId id="2146847332" r:id="rId7"/>
    <p:sldId id="2146847344" r:id="rId8"/>
    <p:sldId id="2146847350" r:id="rId9"/>
    <p:sldId id="2146847336" r:id="rId10"/>
    <p:sldId id="2146847348" r:id="rId11"/>
    <p:sldId id="2146847347" r:id="rId12"/>
    <p:sldId id="2146847346" r:id="rId13"/>
    <p:sldId id="2146847342" r:id="rId14"/>
    <p:sldId id="214684734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FF78A3C6-4169-4F72-A725-BBEE093775CA}">
          <p14:sldIdLst>
            <p14:sldId id="387"/>
            <p14:sldId id="2146847339"/>
            <p14:sldId id="2146847331"/>
            <p14:sldId id="2146847335"/>
            <p14:sldId id="2146847338"/>
            <p14:sldId id="2146847332"/>
            <p14:sldId id="2146847344"/>
            <p14:sldId id="2146847350"/>
            <p14:sldId id="2146847336"/>
            <p14:sldId id="2146847348"/>
            <p14:sldId id="2146847347"/>
            <p14:sldId id="2146847346"/>
            <p14:sldId id="2146847342"/>
            <p14:sldId id="214684734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252E74-EE04-433E-8779-A684943C7BAF}" v="134" dt="2024-01-18T22:28:29.887"/>
  </p1510:revLst>
</p1510:revInfo>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7364" autoAdjust="0"/>
  </p:normalViewPr>
  <p:slideViewPr>
    <p:cSldViewPr snapToGrid="0" showGuides="1">
      <p:cViewPr varScale="1">
        <p:scale>
          <a:sx n="86" d="100"/>
          <a:sy n="86" d="100"/>
        </p:scale>
        <p:origin x="114" y="6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117" d="100"/>
          <a:sy n="117" d="100"/>
        </p:scale>
        <p:origin x="502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eston, Kristie" userId="8b43bda6-1162-41ec-95df-f1a6ad3c737e" providerId="ADAL" clId="{48252E74-EE04-433E-8779-A684943C7BAF}"/>
    <pc:docChg chg="delSld modSld modSection">
      <pc:chgData name="Preston, Kristie" userId="8b43bda6-1162-41ec-95df-f1a6ad3c737e" providerId="ADAL" clId="{48252E74-EE04-433E-8779-A684943C7BAF}" dt="2024-01-18T22:28:29.887" v="135"/>
      <pc:docMkLst>
        <pc:docMk/>
      </pc:docMkLst>
      <pc:sldChg chg="modAnim">
        <pc:chgData name="Preston, Kristie" userId="8b43bda6-1162-41ec-95df-f1a6ad3c737e" providerId="ADAL" clId="{48252E74-EE04-433E-8779-A684943C7BAF}" dt="2024-01-18T22:27:52.141" v="91"/>
        <pc:sldMkLst>
          <pc:docMk/>
          <pc:sldMk cId="126308409" sldId="2146847331"/>
        </pc:sldMkLst>
      </pc:sldChg>
      <pc:sldChg chg="modSp modAnim">
        <pc:chgData name="Preston, Kristie" userId="8b43bda6-1162-41ec-95df-f1a6ad3c737e" providerId="ADAL" clId="{48252E74-EE04-433E-8779-A684943C7BAF}" dt="2024-01-18T22:27:56.655" v="96"/>
        <pc:sldMkLst>
          <pc:docMk/>
          <pc:sldMk cId="2781225767" sldId="2146847335"/>
        </pc:sldMkLst>
        <pc:spChg chg="mod">
          <ac:chgData name="Preston, Kristie" userId="8b43bda6-1162-41ec-95df-f1a6ad3c737e" providerId="ADAL" clId="{48252E74-EE04-433E-8779-A684943C7BAF}" dt="2024-01-18T22:20:42.231" v="82" actId="20577"/>
          <ac:spMkLst>
            <pc:docMk/>
            <pc:sldMk cId="2781225767" sldId="2146847335"/>
            <ac:spMk id="6" creationId="{12A71E13-B8D4-D96A-702C-A7C0EED30532}"/>
          </ac:spMkLst>
        </pc:spChg>
      </pc:sldChg>
      <pc:sldChg chg="modAnim">
        <pc:chgData name="Preston, Kristie" userId="8b43bda6-1162-41ec-95df-f1a6ad3c737e" providerId="ADAL" clId="{48252E74-EE04-433E-8779-A684943C7BAF}" dt="2024-01-18T22:28:16.513" v="125"/>
        <pc:sldMkLst>
          <pc:docMk/>
          <pc:sldMk cId="391391725" sldId="2146847336"/>
        </pc:sldMkLst>
      </pc:sldChg>
      <pc:sldChg chg="modAnim">
        <pc:chgData name="Preston, Kristie" userId="8b43bda6-1162-41ec-95df-f1a6ad3c737e" providerId="ADAL" clId="{48252E74-EE04-433E-8779-A684943C7BAF}" dt="2024-01-18T22:28:05.137" v="119"/>
        <pc:sldMkLst>
          <pc:docMk/>
          <pc:sldMk cId="544660361" sldId="2146847338"/>
        </pc:sldMkLst>
      </pc:sldChg>
      <pc:sldChg chg="modAnim">
        <pc:chgData name="Preston, Kristie" userId="8b43bda6-1162-41ec-95df-f1a6ad3c737e" providerId="ADAL" clId="{48252E74-EE04-433E-8779-A684943C7BAF}" dt="2024-01-18T22:27:45.733" v="85"/>
        <pc:sldMkLst>
          <pc:docMk/>
          <pc:sldMk cId="1604495463" sldId="2146847339"/>
        </pc:sldMkLst>
      </pc:sldChg>
      <pc:sldChg chg="del">
        <pc:chgData name="Preston, Kristie" userId="8b43bda6-1162-41ec-95df-f1a6ad3c737e" providerId="ADAL" clId="{48252E74-EE04-433E-8779-A684943C7BAF}" dt="2024-01-18T22:18:59.143" v="1" actId="2696"/>
        <pc:sldMkLst>
          <pc:docMk/>
          <pc:sldMk cId="567122719" sldId="2146847340"/>
        </pc:sldMkLst>
      </pc:sldChg>
      <pc:sldChg chg="del">
        <pc:chgData name="Preston, Kristie" userId="8b43bda6-1162-41ec-95df-f1a6ad3c737e" providerId="ADAL" clId="{48252E74-EE04-433E-8779-A684943C7BAF}" dt="2024-01-18T22:18:53.065" v="0" actId="2696"/>
        <pc:sldMkLst>
          <pc:docMk/>
          <pc:sldMk cId="3391160312" sldId="2146847341"/>
        </pc:sldMkLst>
      </pc:sldChg>
      <pc:sldChg chg="modAnim">
        <pc:chgData name="Preston, Kristie" userId="8b43bda6-1162-41ec-95df-f1a6ad3c737e" providerId="ADAL" clId="{48252E74-EE04-433E-8779-A684943C7BAF}" dt="2024-01-18T22:28:29.887" v="135"/>
        <pc:sldMkLst>
          <pc:docMk/>
          <pc:sldMk cId="2062799090" sldId="2146847346"/>
        </pc:sldMkLst>
      </pc:sldChg>
      <pc:sldChg chg="modAnim">
        <pc:chgData name="Preston, Kristie" userId="8b43bda6-1162-41ec-95df-f1a6ad3c737e" providerId="ADAL" clId="{48252E74-EE04-433E-8779-A684943C7BAF}" dt="2024-01-18T22:28:25.418" v="132"/>
        <pc:sldMkLst>
          <pc:docMk/>
          <pc:sldMk cId="2283451634" sldId="2146847347"/>
        </pc:sldMkLst>
      </pc:sldChg>
      <pc:sldChg chg="modAnim">
        <pc:chgData name="Preston, Kristie" userId="8b43bda6-1162-41ec-95df-f1a6ad3c737e" providerId="ADAL" clId="{48252E74-EE04-433E-8779-A684943C7BAF}" dt="2024-01-18T22:28:20.853" v="129"/>
        <pc:sldMkLst>
          <pc:docMk/>
          <pc:sldMk cId="2727891989" sldId="214684734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32773483794979"/>
          <c:y val="2.949156914780765E-2"/>
          <c:w val="0.62734453032410042"/>
          <c:h val="0.9410168617043847"/>
        </c:manualLayout>
      </c:layout>
      <c:doughnutChart>
        <c:varyColors val="1"/>
        <c:ser>
          <c:idx val="0"/>
          <c:order val="0"/>
          <c:tx>
            <c:strRef>
              <c:f>Sheet1!$B$1</c:f>
              <c:strCache>
                <c:ptCount val="1"/>
                <c:pt idx="0">
                  <c:v>Sales</c:v>
                </c:pt>
              </c:strCache>
            </c:strRef>
          </c:tx>
          <c:spPr>
            <a:solidFill>
              <a:schemeClr val="accent2"/>
            </a:solidFill>
          </c:spPr>
          <c:explosion val="6"/>
          <c:dPt>
            <c:idx val="0"/>
            <c:bubble3D val="0"/>
            <c:spPr>
              <a:noFill/>
              <a:ln w="19050">
                <a:solidFill>
                  <a:schemeClr val="lt1"/>
                </a:solidFill>
              </a:ln>
              <a:effectLst/>
            </c:spPr>
            <c:extLst>
              <c:ext xmlns:c16="http://schemas.microsoft.com/office/drawing/2014/chart" uri="{C3380CC4-5D6E-409C-BE32-E72D297353CC}">
                <c16:uniqueId val="{00000001-B97C-4175-9E86-D9704FB62601}"/>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B97C-4175-9E86-D9704FB62601}"/>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B97C-4175-9E86-D9704FB62601}"/>
              </c:ext>
            </c:extLst>
          </c:dPt>
          <c:dPt>
            <c:idx val="3"/>
            <c:bubble3D val="0"/>
            <c:spPr>
              <a:solidFill>
                <a:schemeClr val="accent6"/>
              </a:solidFill>
              <a:ln w="19050">
                <a:solidFill>
                  <a:schemeClr val="lt1"/>
                </a:solidFill>
              </a:ln>
              <a:effectLst/>
            </c:spPr>
            <c:extLst>
              <c:ext xmlns:c16="http://schemas.microsoft.com/office/drawing/2014/chart" uri="{C3380CC4-5D6E-409C-BE32-E72D297353CC}">
                <c16:uniqueId val="{00000007-B97C-4175-9E86-D9704FB62601}"/>
              </c:ext>
            </c:extLst>
          </c:dPt>
          <c:dPt>
            <c:idx val="4"/>
            <c:bubble3D val="0"/>
            <c:spPr>
              <a:solidFill>
                <a:schemeClr val="accent6"/>
              </a:solidFill>
              <a:ln w="19050">
                <a:solidFill>
                  <a:schemeClr val="lt1"/>
                </a:solidFill>
              </a:ln>
              <a:effectLst/>
            </c:spPr>
            <c:extLst>
              <c:ext xmlns:c16="http://schemas.microsoft.com/office/drawing/2014/chart" uri="{C3380CC4-5D6E-409C-BE32-E72D297353CC}">
                <c16:uniqueId val="{00000009-B97C-4175-9E86-D9704FB6260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97C-4175-9E86-D9704FB62601}"/>
              </c:ext>
            </c:extLst>
          </c:dPt>
          <c:dPt>
            <c:idx val="6"/>
            <c:bubble3D val="0"/>
            <c:explosion val="0"/>
            <c:spPr>
              <a:noFill/>
              <a:ln w="19050">
                <a:solidFill>
                  <a:schemeClr val="lt1"/>
                </a:solidFill>
              </a:ln>
              <a:effectLst/>
            </c:spPr>
            <c:extLst>
              <c:ext xmlns:c16="http://schemas.microsoft.com/office/drawing/2014/chart" uri="{C3380CC4-5D6E-409C-BE32-E72D297353CC}">
                <c16:uniqueId val="{0000000D-B97C-4175-9E86-D9704FB62601}"/>
              </c:ext>
            </c:extLst>
          </c:dPt>
          <c:dPt>
            <c:idx val="7"/>
            <c:bubble3D val="0"/>
            <c:spPr>
              <a:noFill/>
              <a:ln w="19050">
                <a:solidFill>
                  <a:schemeClr val="lt1"/>
                </a:solidFill>
              </a:ln>
              <a:effectLst/>
            </c:spPr>
            <c:extLst>
              <c:ext xmlns:c16="http://schemas.microsoft.com/office/drawing/2014/chart" uri="{C3380CC4-5D6E-409C-BE32-E72D297353CC}">
                <c16:uniqueId val="{0000000F-B97C-4175-9E86-D9704FB62601}"/>
              </c:ext>
            </c:extLst>
          </c:dPt>
          <c:dPt>
            <c:idx val="8"/>
            <c:bubble3D val="0"/>
            <c:spPr>
              <a:solidFill>
                <a:schemeClr val="tx2"/>
              </a:solidFill>
              <a:ln w="19050">
                <a:solidFill>
                  <a:schemeClr val="lt1"/>
                </a:solidFill>
              </a:ln>
              <a:effectLst/>
            </c:spPr>
            <c:extLst>
              <c:ext xmlns:c16="http://schemas.microsoft.com/office/drawing/2014/chart" uri="{C3380CC4-5D6E-409C-BE32-E72D297353CC}">
                <c16:uniqueId val="{00000011-B97C-4175-9E86-D9704FB62601}"/>
              </c:ext>
            </c:extLst>
          </c:dPt>
          <c:dPt>
            <c:idx val="9"/>
            <c:bubble3D val="0"/>
            <c:spPr>
              <a:solidFill>
                <a:schemeClr val="tx2"/>
              </a:solidFill>
              <a:ln w="19050">
                <a:solidFill>
                  <a:schemeClr val="lt1"/>
                </a:solidFill>
              </a:ln>
              <a:effectLst/>
            </c:spPr>
            <c:extLst>
              <c:ext xmlns:c16="http://schemas.microsoft.com/office/drawing/2014/chart" uri="{C3380CC4-5D6E-409C-BE32-E72D297353CC}">
                <c16:uniqueId val="{00000013-B97C-4175-9E86-D9704FB62601}"/>
              </c:ext>
            </c:extLst>
          </c:dPt>
          <c:dPt>
            <c:idx val="10"/>
            <c:bubble3D val="0"/>
            <c:spPr>
              <a:solidFill>
                <a:schemeClr val="tx2"/>
              </a:solidFill>
              <a:ln w="19050">
                <a:solidFill>
                  <a:schemeClr val="lt1"/>
                </a:solidFill>
              </a:ln>
              <a:effectLst/>
            </c:spPr>
            <c:extLst>
              <c:ext xmlns:c16="http://schemas.microsoft.com/office/drawing/2014/chart" uri="{C3380CC4-5D6E-409C-BE32-E72D297353CC}">
                <c16:uniqueId val="{00000015-B97C-4175-9E86-D9704FB62601}"/>
              </c:ext>
            </c:extLst>
          </c:dPt>
          <c:dPt>
            <c:idx val="11"/>
            <c:bubble3D val="0"/>
            <c:spPr>
              <a:solidFill>
                <a:schemeClr val="tx2"/>
              </a:solidFill>
              <a:ln w="19050">
                <a:solidFill>
                  <a:schemeClr val="lt1"/>
                </a:solidFill>
              </a:ln>
              <a:effectLst/>
            </c:spPr>
            <c:extLst>
              <c:ext xmlns:c16="http://schemas.microsoft.com/office/drawing/2014/chart" uri="{C3380CC4-5D6E-409C-BE32-E72D297353CC}">
                <c16:uniqueId val="{00000017-B97C-4175-9E86-D9704FB62601}"/>
              </c:ext>
            </c:extLst>
          </c:dPt>
          <c:dPt>
            <c:idx val="12"/>
            <c:bubble3D val="0"/>
            <c:spPr>
              <a:solidFill>
                <a:schemeClr val="tx2"/>
              </a:solidFill>
              <a:ln w="19050">
                <a:solidFill>
                  <a:schemeClr val="lt1"/>
                </a:solidFill>
              </a:ln>
              <a:effectLst/>
            </c:spPr>
            <c:extLst>
              <c:ext xmlns:c16="http://schemas.microsoft.com/office/drawing/2014/chart" uri="{C3380CC4-5D6E-409C-BE32-E72D297353CC}">
                <c16:uniqueId val="{00000019-B97C-4175-9E86-D9704FB62601}"/>
              </c:ext>
            </c:extLst>
          </c:dPt>
          <c:dPt>
            <c:idx val="13"/>
            <c:bubble3D val="0"/>
            <c:spPr>
              <a:noFill/>
              <a:ln w="19050">
                <a:solidFill>
                  <a:schemeClr val="lt1"/>
                </a:solidFill>
              </a:ln>
              <a:effectLst/>
            </c:spPr>
            <c:extLst>
              <c:ext xmlns:c16="http://schemas.microsoft.com/office/drawing/2014/chart" uri="{C3380CC4-5D6E-409C-BE32-E72D297353CC}">
                <c16:uniqueId val="{0000001B-B97C-4175-9E86-D9704FB62601}"/>
              </c:ext>
            </c:extLst>
          </c:dPt>
          <c:dPt>
            <c:idx val="14"/>
            <c:bubble3D val="0"/>
            <c:spPr>
              <a:solidFill>
                <a:schemeClr val="accent2"/>
              </a:solidFill>
              <a:ln w="19050">
                <a:solidFill>
                  <a:schemeClr val="lt1"/>
                </a:solidFill>
              </a:ln>
              <a:effectLst/>
            </c:spPr>
            <c:extLst>
              <c:ext xmlns:c16="http://schemas.microsoft.com/office/drawing/2014/chart" uri="{C3380CC4-5D6E-409C-BE32-E72D297353CC}">
                <c16:uniqueId val="{0000001D-B97C-4175-9E86-D9704FB62601}"/>
              </c:ext>
            </c:extLst>
          </c:dPt>
          <c:cat>
            <c:strRef>
              <c:f>Sheet1!$A$2:$A$16</c:f>
              <c:strCache>
                <c:ptCount val="4"/>
                <c:pt idx="0">
                  <c:v>1st Qtr</c:v>
                </c:pt>
                <c:pt idx="1">
                  <c:v>2nd Qtr</c:v>
                </c:pt>
                <c:pt idx="2">
                  <c:v>3rd Qtr</c:v>
                </c:pt>
                <c:pt idx="3">
                  <c:v>4th Qtr</c:v>
                </c:pt>
              </c:strCache>
            </c:strRef>
          </c:cat>
          <c:val>
            <c:numRef>
              <c:f>Sheet1!$B$2:$B$16</c:f>
              <c:numCache>
                <c:formatCode>General</c:formatCode>
                <c:ptCount val="15"/>
                <c:pt idx="0">
                  <c:v>25</c:v>
                </c:pt>
                <c:pt idx="1">
                  <c:v>25</c:v>
                </c:pt>
                <c:pt idx="2">
                  <c:v>25</c:v>
                </c:pt>
                <c:pt idx="3">
                  <c:v>25</c:v>
                </c:pt>
                <c:pt idx="4">
                  <c:v>25</c:v>
                </c:pt>
                <c:pt idx="5">
                  <c:v>25</c:v>
                </c:pt>
                <c:pt idx="6">
                  <c:v>25</c:v>
                </c:pt>
                <c:pt idx="7">
                  <c:v>25</c:v>
                </c:pt>
                <c:pt idx="8">
                  <c:v>25</c:v>
                </c:pt>
                <c:pt idx="9">
                  <c:v>25</c:v>
                </c:pt>
                <c:pt idx="10">
                  <c:v>25</c:v>
                </c:pt>
                <c:pt idx="11">
                  <c:v>25</c:v>
                </c:pt>
                <c:pt idx="12">
                  <c:v>25</c:v>
                </c:pt>
                <c:pt idx="13">
                  <c:v>25</c:v>
                </c:pt>
              </c:numCache>
            </c:numRef>
          </c:val>
          <c:extLst>
            <c:ext xmlns:c16="http://schemas.microsoft.com/office/drawing/2014/chart" uri="{C3380CC4-5D6E-409C-BE32-E72D297353CC}">
              <c16:uniqueId val="{0000001E-B97C-4175-9E86-D9704FB62601}"/>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0.43565</cdr:x>
      <cdr:y>0.40348</cdr:y>
    </cdr:from>
    <cdr:to>
      <cdr:x>0.56435</cdr:x>
      <cdr:y>0.59652</cdr:y>
    </cdr:to>
    <cdr:sp macro="" textlink="">
      <cdr:nvSpPr>
        <cdr:cNvPr id="2" name="TextBox 1">
          <a:extLst xmlns:a="http://schemas.openxmlformats.org/drawingml/2006/main">
            <a:ext uri="{FF2B5EF4-FFF2-40B4-BE49-F238E27FC236}">
              <a16:creationId xmlns:a16="http://schemas.microsoft.com/office/drawing/2014/main" id="{6E28A45B-86D9-DEAD-3323-434C944936F1}"/>
            </a:ext>
          </a:extLst>
        </cdr:cNvPr>
        <cdr:cNvSpPr txBox="1"/>
      </cdr:nvSpPr>
      <cdr:spPr bwMode="gray">
        <a:xfrm xmlns:a="http://schemas.openxmlformats.org/drawingml/2006/main">
          <a:off x="3095510" y="1911273"/>
          <a:ext cx="914400" cy="914400"/>
        </a:xfrm>
        <a:prstGeom xmlns:a="http://schemas.openxmlformats.org/drawingml/2006/main" prst="rect">
          <a:avLst/>
        </a:prstGeom>
        <a:noFill xmlns:a="http://schemas.openxmlformats.org/drawingml/2006/main"/>
      </cdr:spPr>
      <cdr:txBody>
        <a:bodyPr xmlns:a="http://schemas.openxmlformats.org/drawingml/2006/main" vertOverflow="clip" vert="horz" wrap="square" lIns="0" tIns="0" rIns="0" bIns="0" rtlCol="0">
          <a:spAutoFit/>
        </a:bodyPr>
        <a:lstStyle xmlns:a="http://schemas.openxmlformats.org/drawingml/2006/main"/>
        <a:p xmlns:a="http://schemas.openxmlformats.org/drawingml/2006/main">
          <a:pPr algn="l">
            <a:spcBef>
              <a:spcPts val="600"/>
            </a:spcBef>
          </a:pPr>
          <a:endParaRPr lang="en-US" sz="1400" dirty="0"/>
        </a:p>
      </cdr:txBody>
    </cdr:sp>
  </cdr:relSizeAnchor>
  <cdr:relSizeAnchor xmlns:cdr="http://schemas.openxmlformats.org/drawingml/2006/chartDrawing">
    <cdr:from>
      <cdr:x>0</cdr:x>
      <cdr:y>0.28937</cdr:y>
    </cdr:from>
    <cdr:to>
      <cdr:x>0.22975</cdr:x>
      <cdr:y>0.28937</cdr:y>
    </cdr:to>
    <cdr:cxnSp macro="">
      <cdr:nvCxnSpPr>
        <cdr:cNvPr id="3" name="Straight Arrow Connector 2" descr="Solid line.">
          <a:extLst xmlns:a="http://schemas.openxmlformats.org/drawingml/2006/main">
            <a:ext uri="{FF2B5EF4-FFF2-40B4-BE49-F238E27FC236}">
              <a16:creationId xmlns:a16="http://schemas.microsoft.com/office/drawing/2014/main" id="{A7247324-9B94-CCBA-571C-68BCA5870993}"/>
            </a:ext>
          </a:extLst>
        </cdr:cNvPr>
        <cdr:cNvCxnSpPr>
          <a:cxnSpLocks xmlns:a="http://schemas.openxmlformats.org/drawingml/2006/main"/>
        </cdr:cNvCxnSpPr>
      </cdr:nvCxnSpPr>
      <cdr:spPr bwMode="gray">
        <a:xfrm xmlns:a="http://schemas.openxmlformats.org/drawingml/2006/main">
          <a:off x="0" y="1370716"/>
          <a:ext cx="1632471" cy="0"/>
        </a:xfrm>
        <a:prstGeom xmlns:a="http://schemas.openxmlformats.org/drawingml/2006/main" prst="straightConnector1">
          <a:avLst/>
        </a:prstGeom>
        <a:ln xmlns:a="http://schemas.openxmlformats.org/drawingml/2006/main" w="19050" cap="rnd">
          <a:solidFill>
            <a:schemeClr val="tx2"/>
          </a:solidFill>
          <a:round/>
          <a:headEnd w="lg" len="med"/>
          <a:tailEnd type="none" w="lg"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0.5</cdr:y>
    </cdr:from>
    <cdr:to>
      <cdr:x>0.1986</cdr:x>
      <cdr:y>0.50175</cdr:y>
    </cdr:to>
    <cdr:cxnSp macro="">
      <cdr:nvCxnSpPr>
        <cdr:cNvPr id="5" name="Straight Arrow Connector 4" descr="Solid line.">
          <a:extLst xmlns:a="http://schemas.openxmlformats.org/drawingml/2006/main">
            <a:ext uri="{FF2B5EF4-FFF2-40B4-BE49-F238E27FC236}">
              <a16:creationId xmlns:a16="http://schemas.microsoft.com/office/drawing/2014/main" id="{A7247324-9B94-CCBA-571C-68BCA5870993}"/>
            </a:ext>
          </a:extLst>
        </cdr:cNvPr>
        <cdr:cNvCxnSpPr>
          <a:cxnSpLocks xmlns:a="http://schemas.openxmlformats.org/drawingml/2006/main"/>
        </cdr:cNvCxnSpPr>
      </cdr:nvCxnSpPr>
      <cdr:spPr bwMode="gray">
        <a:xfrm xmlns:a="http://schemas.openxmlformats.org/drawingml/2006/main">
          <a:off x="0" y="2368473"/>
          <a:ext cx="1411130" cy="8286"/>
        </a:xfrm>
        <a:prstGeom xmlns:a="http://schemas.openxmlformats.org/drawingml/2006/main" prst="straightConnector1">
          <a:avLst/>
        </a:prstGeom>
        <a:ln xmlns:a="http://schemas.openxmlformats.org/drawingml/2006/main" w="19050" cap="rnd">
          <a:solidFill>
            <a:schemeClr val="tx2"/>
          </a:solidFill>
          <a:round/>
          <a:headEnd w="lg" len="med"/>
          <a:tailEnd type="none" w="lg"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0.88316</cdr:y>
    </cdr:from>
    <cdr:to>
      <cdr:x>0.32704</cdr:x>
      <cdr:y>0.88316</cdr:y>
    </cdr:to>
    <cdr:cxnSp macro="">
      <cdr:nvCxnSpPr>
        <cdr:cNvPr id="6" name="Straight Arrow Connector 5" descr="Solid line.">
          <a:extLst xmlns:a="http://schemas.openxmlformats.org/drawingml/2006/main">
            <a:ext uri="{FF2B5EF4-FFF2-40B4-BE49-F238E27FC236}">
              <a16:creationId xmlns:a16="http://schemas.microsoft.com/office/drawing/2014/main" id="{A7247324-9B94-CCBA-571C-68BCA5870993}"/>
            </a:ext>
          </a:extLst>
        </cdr:cNvPr>
        <cdr:cNvCxnSpPr>
          <a:cxnSpLocks xmlns:a="http://schemas.openxmlformats.org/drawingml/2006/main"/>
        </cdr:cNvCxnSpPr>
      </cdr:nvCxnSpPr>
      <cdr:spPr bwMode="gray">
        <a:xfrm xmlns:a="http://schemas.openxmlformats.org/drawingml/2006/main">
          <a:off x="0" y="4183490"/>
          <a:ext cx="2323737" cy="0"/>
        </a:xfrm>
        <a:prstGeom xmlns:a="http://schemas.openxmlformats.org/drawingml/2006/main" prst="straightConnector1">
          <a:avLst/>
        </a:prstGeom>
        <a:ln xmlns:a="http://schemas.openxmlformats.org/drawingml/2006/main" w="19050" cap="rnd">
          <a:solidFill>
            <a:schemeClr val="tx2"/>
          </a:solidFill>
          <a:round/>
          <a:headEnd w="lg" len="med"/>
          <a:tailEnd type="none" w="lg"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0.70062</cdr:y>
    </cdr:from>
    <cdr:to>
      <cdr:x>0.22975</cdr:x>
      <cdr:y>0.70062</cdr:y>
    </cdr:to>
    <cdr:cxnSp macro="">
      <cdr:nvCxnSpPr>
        <cdr:cNvPr id="7" name="Straight Arrow Connector 6" descr="Solid line.">
          <a:extLst xmlns:a="http://schemas.openxmlformats.org/drawingml/2006/main">
            <a:ext uri="{FF2B5EF4-FFF2-40B4-BE49-F238E27FC236}">
              <a16:creationId xmlns:a16="http://schemas.microsoft.com/office/drawing/2014/main" id="{A7247324-9B94-CCBA-571C-68BCA5870993}"/>
            </a:ext>
          </a:extLst>
        </cdr:cNvPr>
        <cdr:cNvCxnSpPr>
          <a:cxnSpLocks xmlns:a="http://schemas.openxmlformats.org/drawingml/2006/main"/>
        </cdr:cNvCxnSpPr>
      </cdr:nvCxnSpPr>
      <cdr:spPr bwMode="gray">
        <a:xfrm xmlns:a="http://schemas.openxmlformats.org/drawingml/2006/main">
          <a:off x="0" y="3318787"/>
          <a:ext cx="1632471" cy="0"/>
        </a:xfrm>
        <a:prstGeom xmlns:a="http://schemas.openxmlformats.org/drawingml/2006/main" prst="straightConnector1">
          <a:avLst/>
        </a:prstGeom>
        <a:ln xmlns:a="http://schemas.openxmlformats.org/drawingml/2006/main" w="19050" cap="rnd">
          <a:solidFill>
            <a:schemeClr val="tx2"/>
          </a:solidFill>
          <a:round/>
          <a:headEnd w="lg" len="med"/>
          <a:tailEnd type="none" w="lg"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0.66174</cdr:x>
      <cdr:y>0.09637</cdr:y>
    </cdr:from>
    <cdr:to>
      <cdr:x>0.99174</cdr:x>
      <cdr:y>0.09637</cdr:y>
    </cdr:to>
    <cdr:cxnSp macro="">
      <cdr:nvCxnSpPr>
        <cdr:cNvPr id="10" name="Straight Arrow Connector 9" descr="Solid line.">
          <a:extLst xmlns:a="http://schemas.openxmlformats.org/drawingml/2006/main">
            <a:ext uri="{FF2B5EF4-FFF2-40B4-BE49-F238E27FC236}">
              <a16:creationId xmlns:a16="http://schemas.microsoft.com/office/drawing/2014/main" id="{F94BB6B1-DD7D-422D-84AB-B8FCB564B27A}"/>
            </a:ext>
          </a:extLst>
        </cdr:cNvPr>
        <cdr:cNvCxnSpPr>
          <a:cxnSpLocks xmlns:a="http://schemas.openxmlformats.org/drawingml/2006/main"/>
        </cdr:cNvCxnSpPr>
      </cdr:nvCxnSpPr>
      <cdr:spPr bwMode="gray">
        <a:xfrm xmlns:a="http://schemas.openxmlformats.org/drawingml/2006/main">
          <a:off x="4701909" y="456519"/>
          <a:ext cx="2344789" cy="0"/>
        </a:xfrm>
        <a:prstGeom xmlns:a="http://schemas.openxmlformats.org/drawingml/2006/main" prst="straightConnector1">
          <a:avLst/>
        </a:prstGeom>
        <a:ln xmlns:a="http://schemas.openxmlformats.org/drawingml/2006/main" w="19050" cap="rnd">
          <a:solidFill>
            <a:schemeClr val="accent6"/>
          </a:solidFill>
          <a:round/>
          <a:headEnd w="lg" len="med"/>
          <a:tailEnd type="none" w="lg"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0.75253</cdr:x>
      <cdr:y>0.29062</cdr:y>
    </cdr:from>
    <cdr:to>
      <cdr:x>1</cdr:x>
      <cdr:y>0.29062</cdr:y>
    </cdr:to>
    <cdr:cxnSp macro="">
      <cdr:nvCxnSpPr>
        <cdr:cNvPr id="12" name="Straight Arrow Connector 11" descr="Solid line.">
          <a:extLst xmlns:a="http://schemas.openxmlformats.org/drawingml/2006/main">
            <a:ext uri="{FF2B5EF4-FFF2-40B4-BE49-F238E27FC236}">
              <a16:creationId xmlns:a16="http://schemas.microsoft.com/office/drawing/2014/main" id="{83656C58-229A-6C28-54A6-B84548FC948B}"/>
            </a:ext>
          </a:extLst>
        </cdr:cNvPr>
        <cdr:cNvCxnSpPr>
          <a:cxnSpLocks xmlns:a="http://schemas.openxmlformats.org/drawingml/2006/main"/>
        </cdr:cNvCxnSpPr>
      </cdr:nvCxnSpPr>
      <cdr:spPr bwMode="gray">
        <a:xfrm xmlns:a="http://schemas.openxmlformats.org/drawingml/2006/main">
          <a:off x="5347026" y="1376638"/>
          <a:ext cx="1758395" cy="0"/>
        </a:xfrm>
        <a:prstGeom xmlns:a="http://schemas.openxmlformats.org/drawingml/2006/main" prst="straightConnector1">
          <a:avLst/>
        </a:prstGeom>
        <a:ln xmlns:a="http://schemas.openxmlformats.org/drawingml/2006/main" w="19050" cap="rnd">
          <a:solidFill>
            <a:schemeClr val="accent6"/>
          </a:solidFill>
          <a:round/>
          <a:headEnd w="lg" len="med"/>
          <a:tailEnd type="none" w="lg"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0.81408</cdr:x>
      <cdr:y>0.50673</cdr:y>
    </cdr:from>
    <cdr:to>
      <cdr:x>1</cdr:x>
      <cdr:y>0.50673</cdr:y>
    </cdr:to>
    <cdr:cxnSp macro="">
      <cdr:nvCxnSpPr>
        <cdr:cNvPr id="13" name="Straight Arrow Connector 12" descr="Solid line.">
          <a:extLst xmlns:a="http://schemas.openxmlformats.org/drawingml/2006/main">
            <a:ext uri="{FF2B5EF4-FFF2-40B4-BE49-F238E27FC236}">
              <a16:creationId xmlns:a16="http://schemas.microsoft.com/office/drawing/2014/main" id="{83656C58-229A-6C28-54A6-B84548FC948B}"/>
            </a:ext>
          </a:extLst>
        </cdr:cNvPr>
        <cdr:cNvCxnSpPr>
          <a:cxnSpLocks xmlns:a="http://schemas.openxmlformats.org/drawingml/2006/main"/>
        </cdr:cNvCxnSpPr>
      </cdr:nvCxnSpPr>
      <cdr:spPr bwMode="gray">
        <a:xfrm xmlns:a="http://schemas.openxmlformats.org/drawingml/2006/main">
          <a:off x="5784347" y="2400368"/>
          <a:ext cx="1321074" cy="0"/>
        </a:xfrm>
        <a:prstGeom xmlns:a="http://schemas.openxmlformats.org/drawingml/2006/main" prst="straightConnector1">
          <a:avLst/>
        </a:prstGeom>
        <a:ln xmlns:a="http://schemas.openxmlformats.org/drawingml/2006/main" w="19050" cap="rnd">
          <a:solidFill>
            <a:schemeClr val="accent6"/>
          </a:solidFill>
          <a:round/>
          <a:headEnd w="lg" len="med"/>
          <a:tailEnd type="none" w="lg"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0.77025</cdr:x>
      <cdr:y>0.69689</cdr:y>
    </cdr:from>
    <cdr:to>
      <cdr:x>1</cdr:x>
      <cdr:y>0.69689</cdr:y>
    </cdr:to>
    <cdr:cxnSp macro="">
      <cdr:nvCxnSpPr>
        <cdr:cNvPr id="14" name="Straight Arrow Connector 13" descr="Solid line.">
          <a:extLst xmlns:a="http://schemas.openxmlformats.org/drawingml/2006/main">
            <a:ext uri="{FF2B5EF4-FFF2-40B4-BE49-F238E27FC236}">
              <a16:creationId xmlns:a16="http://schemas.microsoft.com/office/drawing/2014/main" id="{83656C58-229A-6C28-54A6-B84548FC948B}"/>
            </a:ext>
          </a:extLst>
        </cdr:cNvPr>
        <cdr:cNvCxnSpPr>
          <a:cxnSpLocks xmlns:a="http://schemas.openxmlformats.org/drawingml/2006/main"/>
        </cdr:cNvCxnSpPr>
      </cdr:nvCxnSpPr>
      <cdr:spPr bwMode="gray">
        <a:xfrm xmlns:a="http://schemas.openxmlformats.org/drawingml/2006/main">
          <a:off x="5472951" y="3301113"/>
          <a:ext cx="1632470" cy="0"/>
        </a:xfrm>
        <a:prstGeom xmlns:a="http://schemas.openxmlformats.org/drawingml/2006/main" prst="straightConnector1">
          <a:avLst/>
        </a:prstGeom>
        <a:ln xmlns:a="http://schemas.openxmlformats.org/drawingml/2006/main" w="19050" cap="rnd">
          <a:solidFill>
            <a:schemeClr val="accent6"/>
          </a:solidFill>
          <a:round/>
          <a:headEnd w="lg" len="med"/>
          <a:tailEnd type="none" w="lg"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0.68399</cdr:x>
      <cdr:y>0.88255</cdr:y>
    </cdr:from>
    <cdr:to>
      <cdr:x>1</cdr:x>
      <cdr:y>0.88255</cdr:y>
    </cdr:to>
    <cdr:cxnSp macro="">
      <cdr:nvCxnSpPr>
        <cdr:cNvPr id="15" name="Straight Arrow Connector 14" descr="Solid line.">
          <a:extLst xmlns:a="http://schemas.openxmlformats.org/drawingml/2006/main">
            <a:ext uri="{FF2B5EF4-FFF2-40B4-BE49-F238E27FC236}">
              <a16:creationId xmlns:a16="http://schemas.microsoft.com/office/drawing/2014/main" id="{4CC16018-7BF1-2578-A04E-088465F47F44}"/>
            </a:ext>
          </a:extLst>
        </cdr:cNvPr>
        <cdr:cNvCxnSpPr>
          <a:cxnSpLocks xmlns:a="http://schemas.openxmlformats.org/drawingml/2006/main"/>
        </cdr:cNvCxnSpPr>
      </cdr:nvCxnSpPr>
      <cdr:spPr bwMode="gray">
        <a:xfrm xmlns:a="http://schemas.openxmlformats.org/drawingml/2006/main">
          <a:off x="4860008" y="4180577"/>
          <a:ext cx="2245413" cy="0"/>
        </a:xfrm>
        <a:prstGeom xmlns:a="http://schemas.openxmlformats.org/drawingml/2006/main" prst="straightConnector1">
          <a:avLst/>
        </a:prstGeom>
        <a:ln xmlns:a="http://schemas.openxmlformats.org/drawingml/2006/main" w="19050" cap="rnd">
          <a:solidFill>
            <a:schemeClr val="accent6"/>
          </a:solidFill>
          <a:round/>
          <a:headEnd w="lg" len="med"/>
          <a:tailEnd type="none" w="lg"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19F032-53C1-4EE3-9E67-4B8CDE8C71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0F4F1F5-4CAA-4EE9-86E4-08109754C1D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25276F-4347-4A77-8779-25794A5FA3F1}" type="datetimeFigureOut">
              <a:rPr lang="en-US" smtClean="0"/>
              <a:t>1/18/2024</a:t>
            </a:fld>
            <a:endParaRPr lang="en-US" dirty="0"/>
          </a:p>
        </p:txBody>
      </p:sp>
      <p:sp>
        <p:nvSpPr>
          <p:cNvPr id="4" name="Footer Placeholder 3">
            <a:extLst>
              <a:ext uri="{FF2B5EF4-FFF2-40B4-BE49-F238E27FC236}">
                <a16:creationId xmlns:a16="http://schemas.microsoft.com/office/drawing/2014/main" id="{5CEF2806-7C9E-4564-812D-E429CAC3FB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27F9D17-42B3-4D87-99EA-88FFB2D9DA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7FF870-1514-40BF-9921-34C59D16DE59}" type="slidenum">
              <a:rPr lang="en-US" smtClean="0"/>
              <a:t>‹#›</a:t>
            </a:fld>
            <a:endParaRPr lang="en-US" dirty="0"/>
          </a:p>
        </p:txBody>
      </p:sp>
    </p:spTree>
    <p:extLst>
      <p:ext uri="{BB962C8B-B14F-4D97-AF65-F5344CB8AC3E}">
        <p14:creationId xmlns:p14="http://schemas.microsoft.com/office/powerpoint/2010/main" val="2837579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32CE62-7DAD-4D46-9C44-FB8B2B29EAD6}" type="datetimeFigureOut">
              <a:rPr lang="en-US" smtClean="0"/>
              <a:t>1/18/2024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6350" cap="rnd">
            <a:solidFill>
              <a:schemeClr val="accent1"/>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E816B-EE8A-4A59-BF27-832760D86835}" type="slidenum">
              <a:rPr lang="en-US" smtClean="0"/>
              <a:t>‹#›</a:t>
            </a:fld>
            <a:endParaRPr lang="en-US" dirty="0"/>
          </a:p>
        </p:txBody>
      </p:sp>
    </p:spTree>
    <p:extLst>
      <p:ext uri="{BB962C8B-B14F-4D97-AF65-F5344CB8AC3E}">
        <p14:creationId xmlns:p14="http://schemas.microsoft.com/office/powerpoint/2010/main" val="4096842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Covers</a:t>
            </a:r>
          </a:p>
        </p:txBody>
      </p:sp>
    </p:spTree>
    <p:extLst>
      <p:ext uri="{BB962C8B-B14F-4D97-AF65-F5344CB8AC3E}">
        <p14:creationId xmlns:p14="http://schemas.microsoft.com/office/powerpoint/2010/main" val="3796714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1/18/2024</a:t>
            </a:fld>
            <a:endParaRPr lang="en-US" dirty="0"/>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Tree>
    <p:extLst>
      <p:ext uri="{BB962C8B-B14F-4D97-AF65-F5344CB8AC3E}">
        <p14:creationId xmlns:p14="http://schemas.microsoft.com/office/powerpoint/2010/main" val="1217844453"/>
      </p:ext>
    </p:extLst>
  </p:cSld>
  <p:clrMapOvr>
    <a:masterClrMapping/>
  </p:clrMapOvr>
  <p:extLst>
    <p:ext uri="{DCECCB84-F9BA-43D5-87BE-67443E8EF086}">
      <p15:sldGuideLst xmlns:p15="http://schemas.microsoft.com/office/powerpoint/2012/main">
        <p15:guide id="1" orient="horz" pos="3776" userDrawn="1">
          <p15:clr>
            <a:srgbClr val="FBAE40"/>
          </p15:clr>
        </p15:guide>
        <p15:guide id="2" orient="horz" pos="792" userDrawn="1">
          <p15:clr>
            <a:srgbClr val="FBAE40"/>
          </p15:clr>
        </p15:guide>
        <p15:guide id="3" orient="horz" pos="3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1/18/2024</a:t>
            </a:fld>
            <a:endParaRPr lang="en-US" dirty="0"/>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Tree>
    <p:extLst>
      <p:ext uri="{BB962C8B-B14F-4D97-AF65-F5344CB8AC3E}">
        <p14:creationId xmlns:p14="http://schemas.microsoft.com/office/powerpoint/2010/main" val="3283214495"/>
      </p:ext>
    </p:extLst>
  </p:cSld>
  <p:clrMapOvr>
    <a:masterClrMapping/>
  </p:clrMapOvr>
  <p:extLst>
    <p:ext uri="{DCECCB84-F9BA-43D5-87BE-67443E8EF086}">
      <p15:sldGuideLst xmlns:p15="http://schemas.microsoft.com/office/powerpoint/2012/main">
        <p15:guide id="1" orient="horz" pos="3776" userDrawn="1">
          <p15:clr>
            <a:srgbClr val="FBAE40"/>
          </p15:clr>
        </p15:guide>
        <p15:guide id="4" orient="horz" pos="34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Quotes/</a:t>
            </a:r>
            <a:br>
              <a:rPr lang="en-US" sz="15000" b="1" dirty="0">
                <a:solidFill>
                  <a:schemeClr val="bg1"/>
                </a:solidFill>
              </a:rPr>
            </a:br>
            <a:r>
              <a:rPr lang="en-US" sz="15000" b="1" dirty="0">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348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1/18/2024</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spTree>
    <p:extLst>
      <p:ext uri="{BB962C8B-B14F-4D97-AF65-F5344CB8AC3E}">
        <p14:creationId xmlns:p14="http://schemas.microsoft.com/office/powerpoint/2010/main" val="2335421038"/>
      </p:ext>
    </p:extLst>
  </p:cSld>
  <p:clrMapOvr>
    <a:masterClrMapping/>
  </p:clrMapOvr>
  <p:extLst>
    <p:ext uri="{DCECCB84-F9BA-43D5-87BE-67443E8EF086}">
      <p15:sldGuideLst xmlns:p15="http://schemas.microsoft.com/office/powerpoint/2012/main">
        <p15:guide id="1" orient="horz" pos="1160" userDrawn="1">
          <p15:clr>
            <a:srgbClr val="FBAE40"/>
          </p15:clr>
        </p15:guide>
        <p15:guide id="2" pos="1245" userDrawn="1">
          <p15:clr>
            <a:srgbClr val="FBAE40"/>
          </p15:clr>
        </p15:guide>
        <p15:guide id="3" pos="6433" userDrawn="1">
          <p15:clr>
            <a:srgbClr val="FBAE40"/>
          </p15:clr>
        </p15:guide>
        <p15:guide id="4" orient="horz" pos="292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1/18/2024</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dirty="0"/>
              <a:t>Insert attribution photo</a:t>
            </a:r>
          </a:p>
        </p:txBody>
      </p:sp>
    </p:spTree>
    <p:extLst>
      <p:ext uri="{BB962C8B-B14F-4D97-AF65-F5344CB8AC3E}">
        <p14:creationId xmlns:p14="http://schemas.microsoft.com/office/powerpoint/2010/main" val="3320868232"/>
      </p:ext>
    </p:extLst>
  </p:cSld>
  <p:clrMapOvr>
    <a:masterClrMapping/>
  </p:clrMapOvr>
  <p:extLst>
    <p:ext uri="{DCECCB84-F9BA-43D5-87BE-67443E8EF086}">
      <p15:sldGuideLst xmlns:p15="http://schemas.microsoft.com/office/powerpoint/2012/main">
        <p15:guide id="1" pos="1248" userDrawn="1">
          <p15:clr>
            <a:srgbClr val="FFC000"/>
          </p15:clr>
        </p15:guide>
        <p15:guide id="2" pos="6432" userDrawn="1">
          <p15:clr>
            <a:srgbClr val="FFC000"/>
          </p15:clr>
        </p15:guide>
        <p15:guide id="3" orient="horz" pos="904" userDrawn="1">
          <p15:clr>
            <a:srgbClr val="FFC000"/>
          </p15:clr>
        </p15:guide>
        <p15:guide id="4" orient="horz" pos="2448" userDrawn="1">
          <p15:clr>
            <a:srgbClr val="FFC00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1/18/2024</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spTree>
    <p:extLst>
      <p:ext uri="{BB962C8B-B14F-4D97-AF65-F5344CB8AC3E}">
        <p14:creationId xmlns:p14="http://schemas.microsoft.com/office/powerpoint/2010/main" val="3207771130"/>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1/18/2024</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dirty="0"/>
              <a:t>Insert attribution photo</a:t>
            </a:r>
          </a:p>
        </p:txBody>
      </p:sp>
    </p:spTree>
    <p:extLst>
      <p:ext uri="{BB962C8B-B14F-4D97-AF65-F5344CB8AC3E}">
        <p14:creationId xmlns:p14="http://schemas.microsoft.com/office/powerpoint/2010/main" val="352463988"/>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1/18/2024</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dirty="0"/>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dirty="0"/>
              <a:t>Context about fact</a:t>
            </a:r>
          </a:p>
        </p:txBody>
      </p:sp>
    </p:spTree>
    <p:extLst>
      <p:ext uri="{BB962C8B-B14F-4D97-AF65-F5344CB8AC3E}">
        <p14:creationId xmlns:p14="http://schemas.microsoft.com/office/powerpoint/2010/main" val="421456276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1/18/2024</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dirty="0"/>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dirty="0"/>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dirty="0"/>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dirty="0"/>
              <a:t>Context about fact</a:t>
            </a:r>
          </a:p>
        </p:txBody>
      </p:sp>
    </p:spTree>
    <p:extLst>
      <p:ext uri="{BB962C8B-B14F-4D97-AF65-F5344CB8AC3E}">
        <p14:creationId xmlns:p14="http://schemas.microsoft.com/office/powerpoint/2010/main" val="2863239634"/>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840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1/18/2024</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12FF9B2B-62EB-453D-883A-F3D1C5D129E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49" y="0"/>
            <a:ext cx="6175248" cy="6858000"/>
          </a:xfrm>
          <a:prstGeom prst="rect">
            <a:avLst/>
          </a:prstGeom>
        </p:spPr>
      </p:pic>
    </p:spTree>
    <p:extLst>
      <p:ext uri="{BB962C8B-B14F-4D97-AF65-F5344CB8AC3E}">
        <p14:creationId xmlns:p14="http://schemas.microsoft.com/office/powerpoint/2010/main" val="3413202921"/>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dirty="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dirty="0">
                <a:solidFill>
                  <a:schemeClr val="tx1"/>
                </a:solidFill>
                <a:latin typeface="+mn-lt"/>
              </a:rPr>
              <a:t>© 2022 Optum, Inc. All rights reserved. </a:t>
            </a:r>
          </a:p>
        </p:txBody>
      </p:sp>
      <p:pic>
        <p:nvPicPr>
          <p:cNvPr id="6" name="Optum logo" descr="Optum logo">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Tree>
    <p:extLst>
      <p:ext uri="{BB962C8B-B14F-4D97-AF65-F5344CB8AC3E}">
        <p14:creationId xmlns:p14="http://schemas.microsoft.com/office/powerpoint/2010/main" val="2004102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542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1/18/2024</a:t>
            </a:fld>
            <a:endParaRPr lang="en-US" dirty="0"/>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dirty="0"/>
              <a:t>Section title; Arial 55pt, sentence case</a:t>
            </a:r>
          </a:p>
        </p:txBody>
      </p:sp>
    </p:spTree>
    <p:extLst>
      <p:ext uri="{BB962C8B-B14F-4D97-AF65-F5344CB8AC3E}">
        <p14:creationId xmlns:p14="http://schemas.microsoft.com/office/powerpoint/2010/main" val="246586910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userDrawn="1">
          <p15:clr>
            <a:srgbClr val="FBAE40"/>
          </p15:clr>
        </p15:guide>
        <p15:guide id="2" pos="6576" userDrawn="1">
          <p15:clr>
            <a:srgbClr val="FBAE40"/>
          </p15:clr>
        </p15:guide>
        <p15:guide id="3" orient="horz" pos="2505" userDrawn="1">
          <p15:clr>
            <a:srgbClr val="FBAE40"/>
          </p15:clr>
        </p15:guide>
        <p15:guide id="4" orient="horz" pos="267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1/18/2024</a:t>
            </a:fld>
            <a:endParaRPr lang="en-US" dirty="0"/>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dirty="0"/>
              <a:t>Section title; Arial 55pt, sentence case</a:t>
            </a:r>
          </a:p>
        </p:txBody>
      </p:sp>
    </p:spTree>
    <p:extLst>
      <p:ext uri="{BB962C8B-B14F-4D97-AF65-F5344CB8AC3E}">
        <p14:creationId xmlns:p14="http://schemas.microsoft.com/office/powerpoint/2010/main" val="291250076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userDrawn="1">
          <p15:clr>
            <a:srgbClr val="FBAE40"/>
          </p15:clr>
        </p15:guide>
        <p15:guide id="2" pos="6577" userDrawn="1">
          <p15:clr>
            <a:srgbClr val="FBAE40"/>
          </p15:clr>
        </p15:guide>
        <p15:guide id="3" orient="horz" pos="2505" userDrawn="1">
          <p15:clr>
            <a:srgbClr val="FBAE40"/>
          </p15:clr>
        </p15:guide>
        <p15:guide id="4" orient="horz" pos="267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291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1/18/2024</a:t>
            </a:fld>
            <a:endParaRPr lang="en-US" dirty="0"/>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Tree>
    <p:extLst>
      <p:ext uri="{BB962C8B-B14F-4D97-AF65-F5344CB8AC3E}">
        <p14:creationId xmlns:p14="http://schemas.microsoft.com/office/powerpoint/2010/main" val="1485012413"/>
      </p:ext>
    </p:extLst>
  </p:cSld>
  <p:clrMapOvr>
    <a:masterClrMapping/>
  </p:clrMapOvr>
  <p:extLst>
    <p:ext uri="{DCECCB84-F9BA-43D5-87BE-67443E8EF086}">
      <p15:sldGuideLst xmlns:p15="http://schemas.microsoft.com/office/powerpoint/2012/main">
        <p15:guide id="1" orient="horz" pos="3776" userDrawn="1">
          <p15:clr>
            <a:srgbClr val="FBAE40"/>
          </p15:clr>
        </p15:guide>
        <p15:guide id="3" orient="horz" pos="793" userDrawn="1">
          <p15:clr>
            <a:srgbClr val="FBAE40"/>
          </p15:clr>
        </p15:guide>
        <p15:guide id="4" orient="horz" pos="34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1/18/2024</a:t>
            </a:fld>
            <a:endParaRPr lang="en-US" dirty="0"/>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dirty="0"/>
              <a:t>Slide subtitle; Arial 17.5pt bold, sentence case (1 line)</a:t>
            </a:r>
          </a:p>
        </p:txBody>
      </p:sp>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Tree>
    <p:extLst>
      <p:ext uri="{BB962C8B-B14F-4D97-AF65-F5344CB8AC3E}">
        <p14:creationId xmlns:p14="http://schemas.microsoft.com/office/powerpoint/2010/main" val="1078718518"/>
      </p:ext>
    </p:extLst>
  </p:cSld>
  <p:clrMapOvr>
    <a:masterClrMapping/>
  </p:clrMapOvr>
  <p:extLst>
    <p:ext uri="{DCECCB84-F9BA-43D5-87BE-67443E8EF086}">
      <p15:sldGuideLst xmlns:p15="http://schemas.microsoft.com/office/powerpoint/2012/main">
        <p15:guide id="1" orient="horz" pos="3776" userDrawn="1">
          <p15:clr>
            <a:srgbClr val="FBAE40"/>
          </p15:clr>
        </p15:guide>
        <p15:guide id="2" orient="horz" pos="603" userDrawn="1">
          <p15:clr>
            <a:srgbClr val="FBAE40"/>
          </p15:clr>
        </p15:guide>
        <p15:guide id="3" orient="horz" pos="1014" userDrawn="1">
          <p15:clr>
            <a:srgbClr val="FBAE40"/>
          </p15:clr>
        </p15:guide>
        <p15:guide id="4" orient="horz" pos="34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1/18/2024</a:t>
            </a:fld>
            <a:endParaRPr lang="en-US" dirty="0"/>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r>
              <a:rPr lang="en-US" dirty="0"/>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dirty="0"/>
              <a:t>Slide title; Arial 22pt bold, sentence case. This layout accommodates a slide title that extends downward to a second line (max. 2 lines).</a:t>
            </a:r>
          </a:p>
        </p:txBody>
      </p:sp>
    </p:spTree>
    <p:extLst>
      <p:ext uri="{BB962C8B-B14F-4D97-AF65-F5344CB8AC3E}">
        <p14:creationId xmlns:p14="http://schemas.microsoft.com/office/powerpoint/2010/main" val="975390374"/>
      </p:ext>
    </p:extLst>
  </p:cSld>
  <p:clrMapOvr>
    <a:masterClrMapping/>
  </p:clrMapOvr>
  <p:extLst>
    <p:ext uri="{DCECCB84-F9BA-43D5-87BE-67443E8EF086}">
      <p15:sldGuideLst xmlns:p15="http://schemas.microsoft.com/office/powerpoint/2012/main">
        <p15:guide id="1" orient="horz" pos="3776" userDrawn="1">
          <p15:clr>
            <a:srgbClr val="FBAE40"/>
          </p15:clr>
        </p15:guide>
        <p15:guide id="3" orient="horz" pos="1016" userDrawn="1">
          <p15:clr>
            <a:srgbClr val="FBAE40"/>
          </p15:clr>
        </p15:guide>
        <p15:guide id="4" orient="horz" pos="34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36062A-1655-4530-ACBD-3C58ED2B33A6}"/>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1/18/2024</a:t>
            </a:fld>
            <a:endParaRPr lang="en-US" dirty="0"/>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dirty="0"/>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dirty="0"/>
              <a:t>Confidential property of Optum. Do not distribute or reproduce without express permission from Optum.</a:t>
            </a: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dirty="0">
                <a:solidFill>
                  <a:schemeClr val="tx1"/>
                </a:solidFill>
              </a:rPr>
              <a:t>© 2022 Optum, Inc. All rights reserved.</a:t>
            </a:r>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dirty="0">
              <a:solidFill>
                <a:schemeClr val="tx1"/>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endParaRPr lang="en-US" dirty="0"/>
          </a:p>
        </p:txBody>
      </p:sp>
      <p:pic>
        <p:nvPicPr>
          <p:cNvPr id="13" name="Optum logo" descr="Optum logo">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bwMode="gray">
          <a:xfrm>
            <a:off x="461961" y="6343650"/>
            <a:ext cx="773055" cy="223837"/>
          </a:xfrm>
          <a:prstGeom prst="rect">
            <a:avLst/>
          </a:prstGeom>
        </p:spPr>
      </p:pic>
    </p:spTree>
    <p:extLst>
      <p:ext uri="{BB962C8B-B14F-4D97-AF65-F5344CB8AC3E}">
        <p14:creationId xmlns:p14="http://schemas.microsoft.com/office/powerpoint/2010/main" val="3529229862"/>
      </p:ext>
    </p:extLst>
  </p:cSld>
  <p:clrMap bg1="lt1" tx1="dk1" bg2="lt2" tx2="dk2" accent1="accent1" accent2="accent2" accent3="accent3" accent4="accent4" accent5="accent5" accent6="accent6" hlink="hlink" folHlink="folHlink"/>
  <p:sldLayoutIdLst>
    <p:sldLayoutId id="2147483675" r:id="rId1"/>
    <p:sldLayoutId id="2147483699" r:id="rId2"/>
    <p:sldLayoutId id="2147483676" r:id="rId3"/>
    <p:sldLayoutId id="2147483685" r:id="rId4"/>
    <p:sldLayoutId id="2147483684" r:id="rId5"/>
    <p:sldLayoutId id="2147483677" r:id="rId6"/>
    <p:sldLayoutId id="2147483654" r:id="rId7"/>
    <p:sldLayoutId id="2147483662" r:id="rId8"/>
    <p:sldLayoutId id="2147483683" r:id="rId9"/>
    <p:sldLayoutId id="2147483650" r:id="rId10"/>
    <p:sldLayoutId id="2147483655" r:id="rId11"/>
    <p:sldLayoutId id="2147483678" r:id="rId12"/>
    <p:sldLayoutId id="2147483664" r:id="rId13"/>
    <p:sldLayoutId id="2147483696" r:id="rId14"/>
    <p:sldLayoutId id="2147483695" r:id="rId15"/>
    <p:sldLayoutId id="2147483697" r:id="rId16"/>
    <p:sldLayoutId id="2147483692" r:id="rId17"/>
    <p:sldLayoutId id="2147483698" r:id="rId18"/>
    <p:sldLayoutId id="2147483680" r:id="rId19"/>
    <p:sldLayoutId id="2147483663" r:id="rId20"/>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C35EA4"/>
          </p15:clr>
        </p15:guide>
        <p15:guide id="4" pos="7390"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hyperlink" Target="https://www.optumsandiego.com/" TargetMode="External"/><Relationship Id="rId2" Type="http://schemas.openxmlformats.org/officeDocument/2006/relationships/image" Target="../media/image23.png"/><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hyperlink" Target="https://www.up2sd.org/" TargetMode="External"/><Relationship Id="rId2" Type="http://schemas.openxmlformats.org/officeDocument/2006/relationships/image" Target="../media/image23.png"/><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79618-4146-48C9-B7FC-366E0B86F5B7}"/>
              </a:ext>
            </a:extLst>
          </p:cNvPr>
          <p:cNvSpPr>
            <a:spLocks noGrp="1"/>
          </p:cNvSpPr>
          <p:nvPr>
            <p:ph type="title"/>
          </p:nvPr>
        </p:nvSpPr>
        <p:spPr>
          <a:xfrm>
            <a:off x="223690" y="2067813"/>
            <a:ext cx="4046305" cy="3739485"/>
          </a:xfrm>
        </p:spPr>
        <p:txBody>
          <a:bodyPr/>
          <a:lstStyle/>
          <a:p>
            <a:br>
              <a:rPr lang="en-US" dirty="0"/>
            </a:br>
            <a:r>
              <a:rPr lang="en-US" dirty="0"/>
              <a:t>The San Diego Access and Crisis Line (ACL)</a:t>
            </a:r>
          </a:p>
        </p:txBody>
      </p:sp>
      <p:pic>
        <p:nvPicPr>
          <p:cNvPr id="16" name="Picture 15" descr="A picture containing sky, building, outdoor, old&#10;&#10;Description automatically generated">
            <a:extLst>
              <a:ext uri="{FF2B5EF4-FFF2-40B4-BE49-F238E27FC236}">
                <a16:creationId xmlns:a16="http://schemas.microsoft.com/office/drawing/2014/main" id="{FF5304E3-DE4C-AF15-4F6E-29FFA39F7A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5291" y="0"/>
            <a:ext cx="8341568" cy="6858000"/>
          </a:xfrm>
          <a:prstGeom prst="rect">
            <a:avLst/>
          </a:prstGeom>
        </p:spPr>
      </p:pic>
    </p:spTree>
    <p:extLst>
      <p:ext uri="{BB962C8B-B14F-4D97-AF65-F5344CB8AC3E}">
        <p14:creationId xmlns:p14="http://schemas.microsoft.com/office/powerpoint/2010/main" val="3587813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A40B16-9EF5-4AF6-B2A7-5AED5BB6DA8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8757371" y="393324"/>
            <a:ext cx="2790824" cy="4800599"/>
          </a:xfrm>
          <a:prstGeom prst="rect">
            <a:avLst/>
          </a:prstGeom>
          <a:effectLst>
            <a:reflection blurRad="6350" stA="35000" endPos="3000" dir="5400000" sy="-100000" algn="bl" rotWithShape="0"/>
          </a:effectLst>
        </p:spPr>
      </p:pic>
      <p:pic>
        <p:nvPicPr>
          <p:cNvPr id="4" name="Picture 3" descr="A picture containing person, hand, close, tableware&#10;&#10;Description automatically generated">
            <a:extLst>
              <a:ext uri="{FF2B5EF4-FFF2-40B4-BE49-F238E27FC236}">
                <a16:creationId xmlns:a16="http://schemas.microsoft.com/office/drawing/2014/main" id="{CD70CC7C-0758-4BF1-B4DF-28A9EC9B2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477125" cy="5362575"/>
          </a:xfrm>
          <a:prstGeom prst="rect">
            <a:avLst/>
          </a:prstGeom>
        </p:spPr>
      </p:pic>
      <p:sp>
        <p:nvSpPr>
          <p:cNvPr id="5" name="TextBox 4">
            <a:extLst>
              <a:ext uri="{FF2B5EF4-FFF2-40B4-BE49-F238E27FC236}">
                <a16:creationId xmlns:a16="http://schemas.microsoft.com/office/drawing/2014/main" id="{97335F5D-B110-4B69-92E6-6140CF8B59BD}"/>
              </a:ext>
            </a:extLst>
          </p:cNvPr>
          <p:cNvSpPr txBox="1"/>
          <p:nvPr/>
        </p:nvSpPr>
        <p:spPr bwMode="gray">
          <a:xfrm>
            <a:off x="9448800" y="1619250"/>
            <a:ext cx="49694" cy="215444"/>
          </a:xfrm>
          <a:prstGeom prst="rect">
            <a:avLst/>
          </a:prstGeom>
          <a:noFill/>
        </p:spPr>
        <p:txBody>
          <a:bodyPr vert="horz" wrap="none" lIns="0" tIns="0" rIns="0" bIns="0" rtlCol="0">
            <a:spAutoFit/>
          </a:bodyPr>
          <a:lstStyle/>
          <a:p>
            <a:pPr algn="l">
              <a:spcBef>
                <a:spcPts val="600"/>
              </a:spcBef>
            </a:pPr>
            <a:r>
              <a:rPr lang="en-US" sz="1400" dirty="0"/>
              <a:t> </a:t>
            </a:r>
          </a:p>
        </p:txBody>
      </p:sp>
      <p:pic>
        <p:nvPicPr>
          <p:cNvPr id="6" name="Picture 5">
            <a:extLst>
              <a:ext uri="{FF2B5EF4-FFF2-40B4-BE49-F238E27FC236}">
                <a16:creationId xmlns:a16="http://schemas.microsoft.com/office/drawing/2014/main" id="{EEE5AFB3-C15E-42C8-B31D-D8889784519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8888893" y="771525"/>
            <a:ext cx="609601" cy="609601"/>
          </a:xfrm>
          <a:prstGeom prst="rect">
            <a:avLst/>
          </a:prstGeom>
        </p:spPr>
      </p:pic>
      <p:sp>
        <p:nvSpPr>
          <p:cNvPr id="7" name="TextBox 6">
            <a:extLst>
              <a:ext uri="{FF2B5EF4-FFF2-40B4-BE49-F238E27FC236}">
                <a16:creationId xmlns:a16="http://schemas.microsoft.com/office/drawing/2014/main" id="{6D43D15F-8867-4FDE-8505-A87ACC469B6D}"/>
              </a:ext>
            </a:extLst>
          </p:cNvPr>
          <p:cNvSpPr txBox="1"/>
          <p:nvPr/>
        </p:nvSpPr>
        <p:spPr bwMode="gray">
          <a:xfrm>
            <a:off x="9258301" y="1619250"/>
            <a:ext cx="1828800" cy="3785652"/>
          </a:xfrm>
          <a:prstGeom prst="rect">
            <a:avLst/>
          </a:prstGeom>
          <a:noFill/>
        </p:spPr>
        <p:txBody>
          <a:bodyPr vert="horz" wrap="square" lIns="0" tIns="0" rIns="0" bIns="0" rtlCol="0">
            <a:spAutoFit/>
          </a:bodyPr>
          <a:lstStyle/>
          <a:p>
            <a:pPr marL="285750" indent="-285750" algn="l">
              <a:spcBef>
                <a:spcPts val="600"/>
              </a:spcBef>
              <a:buFont typeface="Arial" panose="020B0604020202020204" pitchFamily="34" charset="0"/>
              <a:buChar char="•"/>
            </a:pPr>
            <a:r>
              <a:rPr lang="en-US" sz="1600" dirty="0">
                <a:solidFill>
                  <a:srgbClr val="002060"/>
                </a:solidFill>
              </a:rPr>
              <a:t>Why Chat?</a:t>
            </a:r>
          </a:p>
          <a:p>
            <a:pPr marL="285750" indent="-285750" algn="l">
              <a:spcBef>
                <a:spcPts val="600"/>
              </a:spcBef>
              <a:buFont typeface="Arial" panose="020B0604020202020204" pitchFamily="34" charset="0"/>
              <a:buChar char="•"/>
            </a:pPr>
            <a:r>
              <a:rPr lang="en-US" sz="1600" dirty="0">
                <a:solidFill>
                  <a:srgbClr val="002060"/>
                </a:solidFill>
              </a:rPr>
              <a:t>Accessibility</a:t>
            </a:r>
          </a:p>
          <a:p>
            <a:pPr marL="285750" indent="-285750" algn="l">
              <a:spcBef>
                <a:spcPts val="600"/>
              </a:spcBef>
              <a:buFont typeface="Arial" panose="020B0604020202020204" pitchFamily="34" charset="0"/>
              <a:buChar char="•"/>
            </a:pPr>
            <a:r>
              <a:rPr lang="en-US" sz="1600" dirty="0">
                <a:solidFill>
                  <a:srgbClr val="002060"/>
                </a:solidFill>
              </a:rPr>
              <a:t>Proximity to Others</a:t>
            </a:r>
          </a:p>
          <a:p>
            <a:pPr marL="285750" indent="-285750" algn="l">
              <a:spcBef>
                <a:spcPts val="600"/>
              </a:spcBef>
              <a:buFont typeface="Arial" panose="020B0604020202020204" pitchFamily="34" charset="0"/>
              <a:buChar char="•"/>
            </a:pPr>
            <a:r>
              <a:rPr lang="en-US" sz="1600" dirty="0">
                <a:solidFill>
                  <a:srgbClr val="002060"/>
                </a:solidFill>
              </a:rPr>
              <a:t>Extra Layer of Anonymity</a:t>
            </a:r>
          </a:p>
          <a:p>
            <a:pPr marL="285750" indent="-285750" algn="l">
              <a:spcBef>
                <a:spcPts val="600"/>
              </a:spcBef>
              <a:buFont typeface="Arial" panose="020B0604020202020204" pitchFamily="34" charset="0"/>
              <a:buChar char="•"/>
            </a:pPr>
            <a:r>
              <a:rPr lang="en-US" sz="1600" dirty="0">
                <a:solidFill>
                  <a:srgbClr val="002060"/>
                </a:solidFill>
              </a:rPr>
              <a:t>Shyness or Anxiety</a:t>
            </a:r>
          </a:p>
          <a:p>
            <a:pPr marL="285750" indent="-285750" algn="l">
              <a:spcBef>
                <a:spcPts val="600"/>
              </a:spcBef>
              <a:buFont typeface="Arial" panose="020B0604020202020204" pitchFamily="34" charset="0"/>
              <a:buChar char="•"/>
            </a:pPr>
            <a:r>
              <a:rPr lang="en-US" sz="1600" dirty="0">
                <a:solidFill>
                  <a:srgbClr val="002060"/>
                </a:solidFill>
              </a:rPr>
              <a:t>Hearing or Speech Issues</a:t>
            </a:r>
          </a:p>
          <a:p>
            <a:pPr algn="l">
              <a:spcBef>
                <a:spcPts val="600"/>
              </a:spcBef>
            </a:pPr>
            <a:endParaRPr lang="en-US" sz="1600" dirty="0">
              <a:solidFill>
                <a:srgbClr val="002060"/>
              </a:solidFill>
            </a:endParaRPr>
          </a:p>
          <a:p>
            <a:pPr algn="l">
              <a:spcBef>
                <a:spcPts val="600"/>
              </a:spcBef>
            </a:pPr>
            <a:endParaRPr lang="en-US" sz="1600" dirty="0">
              <a:solidFill>
                <a:srgbClr val="002060"/>
              </a:solidFill>
            </a:endParaRPr>
          </a:p>
          <a:p>
            <a:pPr algn="l">
              <a:spcBef>
                <a:spcPts val="600"/>
              </a:spcBef>
            </a:pPr>
            <a:endParaRPr lang="en-US" sz="1400" dirty="0">
              <a:solidFill>
                <a:srgbClr val="002060"/>
              </a:solidFill>
            </a:endParaRPr>
          </a:p>
        </p:txBody>
      </p:sp>
    </p:spTree>
    <p:extLst>
      <p:ext uri="{BB962C8B-B14F-4D97-AF65-F5344CB8AC3E}">
        <p14:creationId xmlns:p14="http://schemas.microsoft.com/office/powerpoint/2010/main" val="2727891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F7C450-831A-411D-8CEA-520BF1C999C8}"/>
              </a:ext>
            </a:extLst>
          </p:cNvPr>
          <p:cNvPicPr>
            <a:picLocks noChangeAspect="1"/>
          </p:cNvPicPr>
          <p:nvPr/>
        </p:nvPicPr>
        <p:blipFill>
          <a:blip r:embed="rId2">
            <a:clrChange>
              <a:clrFrom>
                <a:srgbClr val="000000">
                  <a:alpha val="0"/>
                </a:srgbClr>
              </a:clrFrom>
              <a:clrTo>
                <a:srgbClr val="000000">
                  <a:alpha val="0"/>
                </a:srgbClr>
              </a:clrTo>
            </a:clrChange>
            <a:duotone>
              <a:prstClr val="black"/>
              <a:schemeClr val="accent6">
                <a:lumMod val="60000"/>
                <a:lumOff val="40000"/>
                <a:tint val="45000"/>
                <a:satMod val="400000"/>
              </a:schemeClr>
            </a:duotone>
            <a:extLst>
              <a:ext uri="{28A0092B-C50C-407E-A947-70E740481C1C}">
                <a14:useLocalDpi xmlns:a14="http://schemas.microsoft.com/office/drawing/2010/main" val="0"/>
              </a:ext>
            </a:extLst>
          </a:blip>
          <a:srcRect/>
          <a:stretch/>
        </p:blipFill>
        <p:spPr>
          <a:xfrm>
            <a:off x="536713" y="716895"/>
            <a:ext cx="11381070" cy="5219699"/>
          </a:xfrm>
          <a:prstGeom prst="rect">
            <a:avLst/>
          </a:prstGeom>
          <a:effectLst>
            <a:reflection blurRad="6350" stA="35000" endPos="3000" dir="5400000" sy="-100000" algn="bl" rotWithShape="0"/>
          </a:effectLst>
        </p:spPr>
      </p:pic>
      <p:sp>
        <p:nvSpPr>
          <p:cNvPr id="6" name="TextBox 5">
            <a:extLst>
              <a:ext uri="{FF2B5EF4-FFF2-40B4-BE49-F238E27FC236}">
                <a16:creationId xmlns:a16="http://schemas.microsoft.com/office/drawing/2014/main" id="{33B83413-8D43-4434-BF6C-B02EC78CBF6B}"/>
              </a:ext>
            </a:extLst>
          </p:cNvPr>
          <p:cNvSpPr txBox="1"/>
          <p:nvPr/>
        </p:nvSpPr>
        <p:spPr bwMode="gray">
          <a:xfrm>
            <a:off x="2424418" y="377505"/>
            <a:ext cx="6192401" cy="276999"/>
          </a:xfrm>
          <a:prstGeom prst="rect">
            <a:avLst/>
          </a:prstGeom>
          <a:noFill/>
        </p:spPr>
        <p:txBody>
          <a:bodyPr vert="horz" wrap="none" lIns="0" tIns="0" rIns="0" bIns="0" rtlCol="0">
            <a:spAutoFit/>
          </a:bodyPr>
          <a:lstStyle/>
          <a:p>
            <a:pPr algn="l">
              <a:spcBef>
                <a:spcPts val="600"/>
              </a:spcBef>
            </a:pPr>
            <a:r>
              <a:rPr lang="en-US" b="1" dirty="0">
                <a:solidFill>
                  <a:srgbClr val="002060"/>
                </a:solidFill>
                <a:latin typeface="+mj-lt"/>
              </a:rPr>
              <a:t>Chat access is located here: </a:t>
            </a:r>
            <a:r>
              <a:rPr lang="en-US" dirty="0">
                <a:hlinkClick r:id="rId3"/>
              </a:rPr>
              <a:t>Home (optumsandiego.com)</a:t>
            </a:r>
            <a:r>
              <a:rPr lang="en-US" b="1" dirty="0">
                <a:solidFill>
                  <a:srgbClr val="002060"/>
                </a:solidFill>
                <a:latin typeface="+mj-lt"/>
              </a:rPr>
              <a:t> </a:t>
            </a:r>
            <a:r>
              <a:rPr lang="en-US" sz="1400" dirty="0"/>
              <a:t> </a:t>
            </a:r>
          </a:p>
        </p:txBody>
      </p:sp>
      <p:pic>
        <p:nvPicPr>
          <p:cNvPr id="8" name="Picture 7">
            <a:extLst>
              <a:ext uri="{FF2B5EF4-FFF2-40B4-BE49-F238E27FC236}">
                <a16:creationId xmlns:a16="http://schemas.microsoft.com/office/drawing/2014/main" id="{928A17BE-71FD-460F-B900-7425DADF2ADD}"/>
              </a:ext>
            </a:extLst>
          </p:cNvPr>
          <p:cNvPicPr>
            <a:picLocks noChangeAspect="1"/>
          </p:cNvPicPr>
          <p:nvPr/>
        </p:nvPicPr>
        <p:blipFill>
          <a:blip r:embed="rId4"/>
          <a:stretch>
            <a:fillRect/>
          </a:stretch>
        </p:blipFill>
        <p:spPr>
          <a:xfrm>
            <a:off x="1759226" y="921406"/>
            <a:ext cx="8942373" cy="4507148"/>
          </a:xfrm>
          <a:prstGeom prst="rect">
            <a:avLst/>
          </a:prstGeom>
        </p:spPr>
      </p:pic>
    </p:spTree>
    <p:extLst>
      <p:ext uri="{BB962C8B-B14F-4D97-AF65-F5344CB8AC3E}">
        <p14:creationId xmlns:p14="http://schemas.microsoft.com/office/powerpoint/2010/main" val="2283451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A2BE03-C29C-485A-B81B-3396D029C0BC}"/>
              </a:ext>
            </a:extLst>
          </p:cNvPr>
          <p:cNvPicPr>
            <a:picLocks noChangeAspect="1"/>
          </p:cNvPicPr>
          <p:nvPr/>
        </p:nvPicPr>
        <p:blipFill>
          <a:blip r:embed="rId2">
            <a:clrChange>
              <a:clrFrom>
                <a:srgbClr val="000000">
                  <a:alpha val="0"/>
                </a:srgbClr>
              </a:clrFrom>
              <a:clrTo>
                <a:srgbClr val="000000">
                  <a:alpha val="0"/>
                </a:srgbClr>
              </a:clrTo>
            </a:clrChange>
            <a:duotone>
              <a:prstClr val="black"/>
              <a:schemeClr val="accent6">
                <a:lumMod val="60000"/>
                <a:lumOff val="40000"/>
                <a:tint val="45000"/>
                <a:satMod val="400000"/>
              </a:schemeClr>
            </a:duotone>
            <a:extLst>
              <a:ext uri="{28A0092B-C50C-407E-A947-70E740481C1C}">
                <a14:useLocalDpi xmlns:a14="http://schemas.microsoft.com/office/drawing/2010/main" val="0"/>
              </a:ext>
            </a:extLst>
          </a:blip>
          <a:srcRect/>
          <a:stretch/>
        </p:blipFill>
        <p:spPr>
          <a:xfrm>
            <a:off x="897184" y="1027287"/>
            <a:ext cx="10810874" cy="5219699"/>
          </a:xfrm>
          <a:prstGeom prst="rect">
            <a:avLst/>
          </a:prstGeom>
          <a:effectLst>
            <a:reflection blurRad="6350" stA="35000" endPos="3000" dir="5400000" sy="-100000" algn="bl" rotWithShape="0"/>
          </a:effectLst>
        </p:spPr>
      </p:pic>
      <p:sp>
        <p:nvSpPr>
          <p:cNvPr id="3" name="TextBox 2">
            <a:extLst>
              <a:ext uri="{FF2B5EF4-FFF2-40B4-BE49-F238E27FC236}">
                <a16:creationId xmlns:a16="http://schemas.microsoft.com/office/drawing/2014/main" id="{7814F069-1119-46F0-BBD5-28D222231A25}"/>
              </a:ext>
            </a:extLst>
          </p:cNvPr>
          <p:cNvSpPr txBox="1"/>
          <p:nvPr/>
        </p:nvSpPr>
        <p:spPr bwMode="gray">
          <a:xfrm flipH="1">
            <a:off x="234892" y="243282"/>
            <a:ext cx="11769754" cy="630942"/>
          </a:xfrm>
          <a:prstGeom prst="rect">
            <a:avLst/>
          </a:prstGeom>
          <a:noFill/>
        </p:spPr>
        <p:txBody>
          <a:bodyPr vert="horz" wrap="square" lIns="0" tIns="0" rIns="0" bIns="0" rtlCol="0">
            <a:spAutoFit/>
          </a:bodyPr>
          <a:lstStyle/>
          <a:p>
            <a:pPr algn="l">
              <a:spcBef>
                <a:spcPts val="600"/>
              </a:spcBef>
            </a:pPr>
            <a:endParaRPr lang="en-US" dirty="0">
              <a:hlinkClick r:id="rId3"/>
            </a:endParaRPr>
          </a:p>
          <a:p>
            <a:pPr algn="l">
              <a:spcBef>
                <a:spcPts val="600"/>
              </a:spcBef>
            </a:pPr>
            <a:r>
              <a:rPr lang="en-US" b="1" dirty="0">
                <a:solidFill>
                  <a:srgbClr val="002060"/>
                </a:solidFill>
                <a:latin typeface="+mj-lt"/>
              </a:rPr>
              <a:t>Chat access is also located here: </a:t>
            </a:r>
            <a:r>
              <a:rPr lang="en-US" dirty="0">
                <a:hlinkClick r:id="rId3"/>
              </a:rPr>
              <a:t>San Diego Health and Human Services | It's Up to Us (up2sd.org)</a:t>
            </a:r>
            <a:endParaRPr lang="en-US" dirty="0"/>
          </a:p>
        </p:txBody>
      </p:sp>
      <p:pic>
        <p:nvPicPr>
          <p:cNvPr id="5" name="Picture 4">
            <a:extLst>
              <a:ext uri="{FF2B5EF4-FFF2-40B4-BE49-F238E27FC236}">
                <a16:creationId xmlns:a16="http://schemas.microsoft.com/office/drawing/2014/main" id="{D2614299-D46D-4DC8-993E-737D38D23B37}"/>
              </a:ext>
            </a:extLst>
          </p:cNvPr>
          <p:cNvPicPr>
            <a:picLocks noChangeAspect="1"/>
          </p:cNvPicPr>
          <p:nvPr/>
        </p:nvPicPr>
        <p:blipFill>
          <a:blip r:embed="rId4"/>
          <a:stretch>
            <a:fillRect/>
          </a:stretch>
        </p:blipFill>
        <p:spPr>
          <a:xfrm>
            <a:off x="2114026" y="1350628"/>
            <a:ext cx="8388991" cy="4404220"/>
          </a:xfrm>
          <a:prstGeom prst="rect">
            <a:avLst/>
          </a:prstGeom>
        </p:spPr>
      </p:pic>
    </p:spTree>
    <p:extLst>
      <p:ext uri="{BB962C8B-B14F-4D97-AF65-F5344CB8AC3E}">
        <p14:creationId xmlns:p14="http://schemas.microsoft.com/office/powerpoint/2010/main" val="20627990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DB4BB547-E4FE-5442-1231-F283BF6D5687}"/>
              </a:ext>
            </a:extLst>
          </p:cNvPr>
          <p:cNvSpPr>
            <a:spLocks/>
          </p:cNvSpPr>
          <p:nvPr/>
        </p:nvSpPr>
        <p:spPr bwMode="gray">
          <a:xfrm>
            <a:off x="-2" y="1588"/>
            <a:ext cx="3162165" cy="6856412"/>
          </a:xfrm>
          <a:custGeom>
            <a:avLst/>
            <a:gdLst>
              <a:gd name="connsiteX0" fmla="*/ 0 w 3162165"/>
              <a:gd name="connsiteY0" fmla="*/ 6854822 h 6856412"/>
              <a:gd name="connsiteX1" fmla="*/ 3123474 w 3162165"/>
              <a:gd name="connsiteY1" fmla="*/ 6854822 h 6856412"/>
              <a:gd name="connsiteX2" fmla="*/ 3125181 w 3162165"/>
              <a:gd name="connsiteY2" fmla="*/ 6856412 h 6856412"/>
              <a:gd name="connsiteX3" fmla="*/ 0 w 3162165"/>
              <a:gd name="connsiteY3" fmla="*/ 6856412 h 6856412"/>
              <a:gd name="connsiteX4" fmla="*/ 0 w 3162165"/>
              <a:gd name="connsiteY4" fmla="*/ 0 h 6856412"/>
              <a:gd name="connsiteX5" fmla="*/ 3162165 w 3162165"/>
              <a:gd name="connsiteY5" fmla="*/ 0 h 6856412"/>
              <a:gd name="connsiteX6" fmla="*/ 1594027 w 3162165"/>
              <a:gd name="connsiteY6" fmla="*/ 3444821 h 6856412"/>
              <a:gd name="connsiteX7" fmla="*/ 2353791 w 3162165"/>
              <a:gd name="connsiteY7" fmla="*/ 5970704 h 6856412"/>
              <a:gd name="connsiteX8" fmla="*/ 2369330 w 3162165"/>
              <a:gd name="connsiteY8" fmla="*/ 5992811 h 6856412"/>
              <a:gd name="connsiteX9" fmla="*/ 0 w 3162165"/>
              <a:gd name="connsiteY9" fmla="*/ 5992811 h 6856412"/>
              <a:gd name="connsiteX10" fmla="*/ 0 w 3162165"/>
              <a:gd name="connsiteY10" fmla="*/ 5828411 h 6856412"/>
              <a:gd name="connsiteX11" fmla="*/ 0 w 3162165"/>
              <a:gd name="connsiteY11" fmla="*/ 0 h 685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2165" h="6856412">
                <a:moveTo>
                  <a:pt x="0" y="6854822"/>
                </a:moveTo>
                <a:lnTo>
                  <a:pt x="3123474" y="6854822"/>
                </a:lnTo>
                <a:lnTo>
                  <a:pt x="3125181" y="6856412"/>
                </a:lnTo>
                <a:cubicBezTo>
                  <a:pt x="3125181" y="6856412"/>
                  <a:pt x="3125181" y="6856412"/>
                  <a:pt x="0" y="6856412"/>
                </a:cubicBezTo>
                <a:close/>
                <a:moveTo>
                  <a:pt x="0" y="0"/>
                </a:moveTo>
                <a:cubicBezTo>
                  <a:pt x="0" y="0"/>
                  <a:pt x="0" y="0"/>
                  <a:pt x="3162165" y="0"/>
                </a:cubicBezTo>
                <a:cubicBezTo>
                  <a:pt x="2200571" y="834437"/>
                  <a:pt x="1594027" y="2067631"/>
                  <a:pt x="1594027" y="3444821"/>
                </a:cubicBezTo>
                <a:cubicBezTo>
                  <a:pt x="1594027" y="4378947"/>
                  <a:pt x="1873722" y="5248503"/>
                  <a:pt x="2353791" y="5970704"/>
                </a:cubicBezTo>
                <a:lnTo>
                  <a:pt x="2369330" y="5992811"/>
                </a:lnTo>
                <a:lnTo>
                  <a:pt x="0" y="5992811"/>
                </a:lnTo>
                <a:lnTo>
                  <a:pt x="0" y="5828411"/>
                </a:lnTo>
                <a:cubicBezTo>
                  <a:pt x="0" y="4921351"/>
                  <a:pt x="0" y="3213943"/>
                  <a:pt x="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eaLnBrk="1" fontAlgn="auto" hangingPunct="1">
              <a:spcBef>
                <a:spcPts val="0"/>
              </a:spcBef>
              <a:spcAft>
                <a:spcPts val="0"/>
              </a:spcAft>
              <a:defRPr/>
            </a:pPr>
            <a:endParaRPr lang="en-US">
              <a:latin typeface="+mn-lt"/>
            </a:endParaRPr>
          </a:p>
        </p:txBody>
      </p:sp>
      <p:sp>
        <p:nvSpPr>
          <p:cNvPr id="3" name="Freeform: Shape 2">
            <a:extLst>
              <a:ext uri="{FF2B5EF4-FFF2-40B4-BE49-F238E27FC236}">
                <a16:creationId xmlns:a16="http://schemas.microsoft.com/office/drawing/2014/main" id="{FDA586AC-0A46-898B-CE62-31C73AE40BE1}"/>
              </a:ext>
            </a:extLst>
          </p:cNvPr>
          <p:cNvSpPr>
            <a:spLocks/>
          </p:cNvSpPr>
          <p:nvPr/>
        </p:nvSpPr>
        <p:spPr bwMode="gray">
          <a:xfrm>
            <a:off x="9029837" y="1589"/>
            <a:ext cx="3162165" cy="6856412"/>
          </a:xfrm>
          <a:custGeom>
            <a:avLst/>
            <a:gdLst>
              <a:gd name="connsiteX0" fmla="*/ 0 w 3162165"/>
              <a:gd name="connsiteY0" fmla="*/ 0 h 6856412"/>
              <a:gd name="connsiteX1" fmla="*/ 3162165 w 3162165"/>
              <a:gd name="connsiteY1" fmla="*/ 0 h 6856412"/>
              <a:gd name="connsiteX2" fmla="*/ 3162165 w 3162165"/>
              <a:gd name="connsiteY2" fmla="*/ 6856412 h 6856412"/>
              <a:gd name="connsiteX3" fmla="*/ 36984 w 3162165"/>
              <a:gd name="connsiteY3" fmla="*/ 6856412 h 6856412"/>
              <a:gd name="connsiteX4" fmla="*/ 38690 w 3162165"/>
              <a:gd name="connsiteY4" fmla="*/ 6854822 h 6856412"/>
              <a:gd name="connsiteX5" fmla="*/ 3162163 w 3162165"/>
              <a:gd name="connsiteY5" fmla="*/ 6854822 h 6856412"/>
              <a:gd name="connsiteX6" fmla="*/ 3162163 w 3162165"/>
              <a:gd name="connsiteY6" fmla="*/ 5992811 h 6856412"/>
              <a:gd name="connsiteX7" fmla="*/ 792835 w 3162165"/>
              <a:gd name="connsiteY7" fmla="*/ 5992811 h 6856412"/>
              <a:gd name="connsiteX8" fmla="*/ 808374 w 3162165"/>
              <a:gd name="connsiteY8" fmla="*/ 5970704 h 6856412"/>
              <a:gd name="connsiteX9" fmla="*/ 1568138 w 3162165"/>
              <a:gd name="connsiteY9" fmla="*/ 3444821 h 6856412"/>
              <a:gd name="connsiteX10" fmla="*/ 0 w 3162165"/>
              <a:gd name="connsiteY10" fmla="*/ 0 h 685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62165" h="6856412">
                <a:moveTo>
                  <a:pt x="0" y="0"/>
                </a:moveTo>
                <a:cubicBezTo>
                  <a:pt x="0" y="0"/>
                  <a:pt x="0" y="0"/>
                  <a:pt x="3162165" y="0"/>
                </a:cubicBezTo>
                <a:lnTo>
                  <a:pt x="3162165" y="6856412"/>
                </a:lnTo>
                <a:cubicBezTo>
                  <a:pt x="3162165" y="6856412"/>
                  <a:pt x="3162165" y="6856412"/>
                  <a:pt x="36984" y="6856412"/>
                </a:cubicBezTo>
                <a:lnTo>
                  <a:pt x="38690" y="6854822"/>
                </a:lnTo>
                <a:lnTo>
                  <a:pt x="3162163" y="6854822"/>
                </a:lnTo>
                <a:lnTo>
                  <a:pt x="3162163" y="5992811"/>
                </a:lnTo>
                <a:lnTo>
                  <a:pt x="792835" y="5992811"/>
                </a:lnTo>
                <a:lnTo>
                  <a:pt x="808374" y="5970704"/>
                </a:lnTo>
                <a:cubicBezTo>
                  <a:pt x="1288444" y="5248503"/>
                  <a:pt x="1568138" y="4378947"/>
                  <a:pt x="1568138" y="3444821"/>
                </a:cubicBezTo>
                <a:cubicBezTo>
                  <a:pt x="1568138" y="2067631"/>
                  <a:pt x="961594" y="834437"/>
                  <a:pt x="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eaLnBrk="1" fontAlgn="auto" hangingPunct="1">
              <a:spcBef>
                <a:spcPts val="0"/>
              </a:spcBef>
              <a:spcAft>
                <a:spcPts val="0"/>
              </a:spcAft>
              <a:defRPr/>
            </a:pPr>
            <a:endParaRPr lang="en-US">
              <a:latin typeface="+mn-lt"/>
            </a:endParaRPr>
          </a:p>
        </p:txBody>
      </p:sp>
      <p:sp>
        <p:nvSpPr>
          <p:cNvPr id="5" name="TextBox 4">
            <a:extLst>
              <a:ext uri="{FF2B5EF4-FFF2-40B4-BE49-F238E27FC236}">
                <a16:creationId xmlns:a16="http://schemas.microsoft.com/office/drawing/2014/main" id="{27C242AA-E058-DD29-4147-0C83703028B3}"/>
              </a:ext>
            </a:extLst>
          </p:cNvPr>
          <p:cNvSpPr txBox="1"/>
          <p:nvPr/>
        </p:nvSpPr>
        <p:spPr bwMode="gray">
          <a:xfrm>
            <a:off x="3048828" y="2644170"/>
            <a:ext cx="6097656" cy="1569660"/>
          </a:xfrm>
          <a:prstGeom prst="rect">
            <a:avLst/>
          </a:prstGeom>
          <a:noFill/>
        </p:spPr>
        <p:txBody>
          <a:bodyPr wrap="square">
            <a:spAutoFit/>
          </a:bodyPr>
          <a:lstStyle/>
          <a:p>
            <a:pPr algn="ctr">
              <a:spcBef>
                <a:spcPts val="600"/>
              </a:spcBef>
            </a:pPr>
            <a:r>
              <a:rPr lang="en-US" sz="9600" b="1" dirty="0">
                <a:solidFill>
                  <a:schemeClr val="accent6"/>
                </a:solidFill>
              </a:rPr>
              <a:t>Q&amp;A</a:t>
            </a:r>
          </a:p>
        </p:txBody>
      </p:sp>
    </p:spTree>
    <p:extLst>
      <p:ext uri="{BB962C8B-B14F-4D97-AF65-F5344CB8AC3E}">
        <p14:creationId xmlns:p14="http://schemas.microsoft.com/office/powerpoint/2010/main" val="2911360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23351C-FB74-4CAB-3364-2357E2FE12DB}"/>
              </a:ext>
            </a:extLst>
          </p:cNvPr>
          <p:cNvSpPr/>
          <p:nvPr/>
        </p:nvSpPr>
        <p:spPr bwMode="gray">
          <a:xfrm>
            <a:off x="0" y="2468746"/>
            <a:ext cx="12192000" cy="1621030"/>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a:solidFill>
                  <a:schemeClr val="accent6"/>
                </a:solidFill>
              </a:rPr>
              <a:t>It was a pleasure meeting with you.</a:t>
            </a:r>
          </a:p>
        </p:txBody>
      </p:sp>
      <p:pic>
        <p:nvPicPr>
          <p:cNvPr id="3" name="Picture 2">
            <a:extLst>
              <a:ext uri="{FF2B5EF4-FFF2-40B4-BE49-F238E27FC236}">
                <a16:creationId xmlns:a16="http://schemas.microsoft.com/office/drawing/2014/main" id="{1ED75D85-E019-54F2-9991-52338E45009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5791200" y="2218749"/>
            <a:ext cx="609601" cy="609601"/>
          </a:xfrm>
          <a:prstGeom prst="rect">
            <a:avLst/>
          </a:prstGeom>
        </p:spPr>
      </p:pic>
    </p:spTree>
    <p:extLst>
      <p:ext uri="{BB962C8B-B14F-4D97-AF65-F5344CB8AC3E}">
        <p14:creationId xmlns:p14="http://schemas.microsoft.com/office/powerpoint/2010/main" val="1337994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CC0A96-87BD-4D35-9EB3-9E163CC770EF}"/>
              </a:ext>
            </a:extLst>
          </p:cNvPr>
          <p:cNvSpPr/>
          <p:nvPr/>
        </p:nvSpPr>
        <p:spPr bwMode="gray">
          <a:xfrm>
            <a:off x="0" y="0"/>
            <a:ext cx="4074575" cy="6312716"/>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sz="2400" b="1" i="0" dirty="0">
              <a:solidFill>
                <a:srgbClr val="002060"/>
              </a:solidFill>
              <a:effectLst/>
              <a:latin typeface="+mj-lt"/>
            </a:endParaRPr>
          </a:p>
        </p:txBody>
      </p:sp>
      <p:sp>
        <p:nvSpPr>
          <p:cNvPr id="6" name="TextBox 5">
            <a:extLst>
              <a:ext uri="{FF2B5EF4-FFF2-40B4-BE49-F238E27FC236}">
                <a16:creationId xmlns:a16="http://schemas.microsoft.com/office/drawing/2014/main" id="{924473DD-EF59-496E-A6AF-B2267CE2DEF8}"/>
              </a:ext>
            </a:extLst>
          </p:cNvPr>
          <p:cNvSpPr txBox="1"/>
          <p:nvPr/>
        </p:nvSpPr>
        <p:spPr bwMode="gray">
          <a:xfrm>
            <a:off x="1454109" y="8172113"/>
            <a:ext cx="3737389" cy="738664"/>
          </a:xfrm>
          <a:prstGeom prst="rect">
            <a:avLst/>
          </a:prstGeom>
          <a:noFill/>
        </p:spPr>
        <p:txBody>
          <a:bodyPr vert="horz" wrap="square" lIns="0" tIns="0" rIns="0" bIns="0" rtlCol="0" anchor="b">
            <a:spAutoFit/>
          </a:bodyPr>
          <a:lstStyle/>
          <a:p>
            <a:pPr algn="l"/>
            <a:endParaRPr lang="en-US" sz="2400" b="1" i="0" dirty="0">
              <a:solidFill>
                <a:srgbClr val="5A5A5A"/>
              </a:solidFill>
              <a:effectLst/>
              <a:latin typeface="var(--global_h2_font)"/>
            </a:endParaRPr>
          </a:p>
          <a:p>
            <a:pPr algn="l"/>
            <a:endParaRPr lang="en-US" sz="2400" b="1" i="0" dirty="0">
              <a:solidFill>
                <a:srgbClr val="002060"/>
              </a:solidFill>
              <a:effectLst/>
              <a:latin typeface="+mj-lt"/>
            </a:endParaRPr>
          </a:p>
        </p:txBody>
      </p:sp>
      <p:sp>
        <p:nvSpPr>
          <p:cNvPr id="7" name="TextBox 6">
            <a:extLst>
              <a:ext uri="{FF2B5EF4-FFF2-40B4-BE49-F238E27FC236}">
                <a16:creationId xmlns:a16="http://schemas.microsoft.com/office/drawing/2014/main" id="{46720F58-4932-E481-CC92-61182223F95E}"/>
              </a:ext>
            </a:extLst>
          </p:cNvPr>
          <p:cNvSpPr txBox="1"/>
          <p:nvPr/>
        </p:nvSpPr>
        <p:spPr bwMode="gray">
          <a:xfrm>
            <a:off x="397799" y="360618"/>
            <a:ext cx="2112619" cy="369332"/>
          </a:xfrm>
          <a:prstGeom prst="rect">
            <a:avLst/>
          </a:prstGeom>
          <a:noFill/>
        </p:spPr>
        <p:txBody>
          <a:bodyPr vert="horz" wrap="square" lIns="0" tIns="0" rIns="0" bIns="0" rtlCol="0">
            <a:spAutoFit/>
          </a:bodyPr>
          <a:lstStyle/>
          <a:p>
            <a:pPr algn="l"/>
            <a:r>
              <a:rPr lang="en-US" sz="2400" b="1" i="0" u="sng" dirty="0">
                <a:solidFill>
                  <a:srgbClr val="002060"/>
                </a:solidFill>
                <a:effectLst/>
                <a:latin typeface="+mj-lt"/>
              </a:rPr>
              <a:t>Our Mission</a:t>
            </a:r>
            <a:r>
              <a:rPr lang="en-US" sz="1400" b="1" i="0" dirty="0">
                <a:solidFill>
                  <a:srgbClr val="002060"/>
                </a:solidFill>
                <a:effectLst/>
                <a:latin typeface="+mj-lt"/>
              </a:rPr>
              <a:t>:</a:t>
            </a:r>
          </a:p>
        </p:txBody>
      </p:sp>
      <p:sp>
        <p:nvSpPr>
          <p:cNvPr id="9" name="TextBox 8">
            <a:extLst>
              <a:ext uri="{FF2B5EF4-FFF2-40B4-BE49-F238E27FC236}">
                <a16:creationId xmlns:a16="http://schemas.microsoft.com/office/drawing/2014/main" id="{DA1B87FD-0233-3F94-9E5C-2FC73652DEE5}"/>
              </a:ext>
            </a:extLst>
          </p:cNvPr>
          <p:cNvSpPr txBox="1"/>
          <p:nvPr/>
        </p:nvSpPr>
        <p:spPr bwMode="gray">
          <a:xfrm>
            <a:off x="397799" y="1090568"/>
            <a:ext cx="3197756" cy="2062103"/>
          </a:xfrm>
          <a:prstGeom prst="rect">
            <a:avLst/>
          </a:prstGeom>
          <a:noFill/>
        </p:spPr>
        <p:txBody>
          <a:bodyPr vert="horz" wrap="square" lIns="0" tIns="0" rIns="0" bIns="0" rtlCol="0">
            <a:spAutoFit/>
          </a:bodyPr>
          <a:lstStyle/>
          <a:p>
            <a:pPr algn="l"/>
            <a:r>
              <a:rPr lang="en-US" sz="2400" b="1" i="0" dirty="0">
                <a:solidFill>
                  <a:srgbClr val="002060"/>
                </a:solidFill>
                <a:effectLst/>
                <a:latin typeface="+mj-lt"/>
              </a:rPr>
              <a:t>To help people live healthier lives and help make the health system work better for everyone.</a:t>
            </a:r>
          </a:p>
          <a:p>
            <a:pPr algn="l"/>
            <a:endParaRPr lang="en-US" sz="1400" b="1" i="0" dirty="0">
              <a:solidFill>
                <a:srgbClr val="002060"/>
              </a:solidFill>
              <a:effectLst/>
              <a:latin typeface="+mj-lt"/>
            </a:endParaRPr>
          </a:p>
        </p:txBody>
      </p:sp>
      <p:pic>
        <p:nvPicPr>
          <p:cNvPr id="17" name="Picture 16" descr="A person holding a dog&#10;&#10;Description automatically generated with medium confidence">
            <a:extLst>
              <a:ext uri="{FF2B5EF4-FFF2-40B4-BE49-F238E27FC236}">
                <a16:creationId xmlns:a16="http://schemas.microsoft.com/office/drawing/2014/main" id="{628DD80C-42B1-DB1F-E479-6ECE0A86B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4575" y="0"/>
            <a:ext cx="8124712" cy="6312716"/>
          </a:xfrm>
          <a:prstGeom prst="rect">
            <a:avLst/>
          </a:prstGeom>
        </p:spPr>
      </p:pic>
    </p:spTree>
    <p:extLst>
      <p:ext uri="{BB962C8B-B14F-4D97-AF65-F5344CB8AC3E}">
        <p14:creationId xmlns:p14="http://schemas.microsoft.com/office/powerpoint/2010/main" val="1604495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26A5787-4A5C-9EC8-9943-C144BD10DA64}"/>
              </a:ext>
            </a:extLst>
          </p:cNvPr>
          <p:cNvSpPr txBox="1"/>
          <p:nvPr/>
        </p:nvSpPr>
        <p:spPr bwMode="gray">
          <a:xfrm>
            <a:off x="5905558" y="319281"/>
            <a:ext cx="6097554" cy="369332"/>
          </a:xfrm>
          <a:prstGeom prst="rect">
            <a:avLst/>
          </a:prstGeom>
          <a:noFill/>
        </p:spPr>
        <p:txBody>
          <a:bodyPr wrap="square">
            <a:spAutoFit/>
          </a:bodyPr>
          <a:lstStyle/>
          <a:p>
            <a:pPr algn="ctr"/>
            <a:r>
              <a:rPr lang="en-US" b="1" i="0" u="none" strike="noStrike" dirty="0">
                <a:solidFill>
                  <a:srgbClr val="002677"/>
                </a:solidFill>
                <a:effectLst/>
                <a:latin typeface="Arial" panose="020B0604020202020204" pitchFamily="34" charset="0"/>
              </a:rPr>
              <a:t>The Access and Crisis Line (ACL)</a:t>
            </a:r>
            <a:endParaRPr lang="en-US" dirty="0"/>
          </a:p>
        </p:txBody>
      </p:sp>
      <p:sp>
        <p:nvSpPr>
          <p:cNvPr id="9" name="TextBox 8">
            <a:extLst>
              <a:ext uri="{FF2B5EF4-FFF2-40B4-BE49-F238E27FC236}">
                <a16:creationId xmlns:a16="http://schemas.microsoft.com/office/drawing/2014/main" id="{12DFA4AD-EDF6-4956-EC1C-C432E0EA1078}"/>
              </a:ext>
            </a:extLst>
          </p:cNvPr>
          <p:cNvSpPr txBox="1"/>
          <p:nvPr/>
        </p:nvSpPr>
        <p:spPr bwMode="gray">
          <a:xfrm>
            <a:off x="6699206" y="818471"/>
            <a:ext cx="5247118" cy="646331"/>
          </a:xfrm>
          <a:prstGeom prst="rect">
            <a:avLst/>
          </a:prstGeom>
          <a:noFill/>
        </p:spPr>
        <p:txBody>
          <a:bodyPr wrap="square">
            <a:spAutoFit/>
          </a:bodyPr>
          <a:lstStyle/>
          <a:p>
            <a:pPr algn="ctr"/>
            <a:r>
              <a:rPr lang="en-US" b="0" i="0" u="none" strike="noStrike" dirty="0">
                <a:solidFill>
                  <a:srgbClr val="002677"/>
                </a:solidFill>
                <a:effectLst/>
                <a:latin typeface="Arial" panose="020B0604020202020204" pitchFamily="34" charset="0"/>
              </a:rPr>
              <a:t>We have operated the ACL on behalf of the County of San Diego since 1997</a:t>
            </a:r>
            <a:endParaRPr lang="en-US" dirty="0"/>
          </a:p>
        </p:txBody>
      </p:sp>
      <p:sp>
        <p:nvSpPr>
          <p:cNvPr id="15" name="TextBox 14">
            <a:extLst>
              <a:ext uri="{FF2B5EF4-FFF2-40B4-BE49-F238E27FC236}">
                <a16:creationId xmlns:a16="http://schemas.microsoft.com/office/drawing/2014/main" id="{CF38765F-262F-2AB9-4E79-0E850892C561}"/>
              </a:ext>
            </a:extLst>
          </p:cNvPr>
          <p:cNvSpPr txBox="1"/>
          <p:nvPr/>
        </p:nvSpPr>
        <p:spPr bwMode="gray">
          <a:xfrm>
            <a:off x="6699206" y="2379743"/>
            <a:ext cx="5143270" cy="2585323"/>
          </a:xfrm>
          <a:prstGeom prst="rect">
            <a:avLst/>
          </a:prstGeom>
          <a:noFill/>
        </p:spPr>
        <p:txBody>
          <a:bodyPr wrap="square">
            <a:spAutoFit/>
          </a:bodyPr>
          <a:lstStyle/>
          <a:p>
            <a:pPr marL="285750" indent="-285750">
              <a:buFont typeface="Arial" panose="020B0604020202020204" pitchFamily="34" charset="0"/>
              <a:buChar char="•"/>
            </a:pPr>
            <a:r>
              <a:rPr lang="en-US" b="0" i="0" u="none" strike="noStrike" dirty="0">
                <a:solidFill>
                  <a:schemeClr val="accent6"/>
                </a:solidFill>
                <a:effectLst/>
                <a:latin typeface="Arial" panose="020B0604020202020204" pitchFamily="34" charset="0"/>
              </a:rPr>
              <a:t>We are a 24 hours a day 7 days a week</a:t>
            </a:r>
            <a:endParaRPr lang="en-US" u="sng" dirty="0">
              <a:solidFill>
                <a:schemeClr val="accent6"/>
              </a:solidFill>
              <a:latin typeface="Arial" panose="020B0604020202020204" pitchFamily="34" charset="0"/>
            </a:endParaRPr>
          </a:p>
          <a:p>
            <a:pPr marL="285750" indent="-285750">
              <a:buFont typeface="Arial" panose="020B0604020202020204" pitchFamily="34" charset="0"/>
              <a:buChar char="•"/>
            </a:pPr>
            <a:r>
              <a:rPr lang="en-US" b="0" i="0" u="none" strike="noStrike" dirty="0">
                <a:solidFill>
                  <a:schemeClr val="accent6"/>
                </a:solidFill>
                <a:effectLst/>
                <a:latin typeface="Arial" panose="020B0604020202020204" pitchFamily="34" charset="0"/>
              </a:rPr>
              <a:t>Confidential &amp; free of charge </a:t>
            </a:r>
          </a:p>
          <a:p>
            <a:pPr marL="285750" indent="-285750">
              <a:buFont typeface="Arial" panose="020B0604020202020204" pitchFamily="34" charset="0"/>
              <a:buChar char="•"/>
            </a:pPr>
            <a:r>
              <a:rPr lang="en-US" b="0" i="0" u="none" strike="noStrike" dirty="0">
                <a:solidFill>
                  <a:schemeClr val="accent6"/>
                </a:solidFill>
                <a:effectLst/>
                <a:latin typeface="Arial" panose="020B0604020202020204" pitchFamily="34" charset="0"/>
              </a:rPr>
              <a:t>Suicide prevention, crisis prevention and behavioral health referrals </a:t>
            </a:r>
          </a:p>
          <a:p>
            <a:pPr marL="285750" indent="-285750" fontAlgn="base">
              <a:buFont typeface="Arial" panose="020B0604020202020204" pitchFamily="34" charset="0"/>
              <a:buChar char="•"/>
            </a:pPr>
            <a:r>
              <a:rPr lang="en-US" b="0" i="0" u="none" strike="noStrike" dirty="0">
                <a:solidFill>
                  <a:schemeClr val="accent6"/>
                </a:solidFill>
                <a:effectLst/>
                <a:latin typeface="Arial" panose="020B0604020202020204" pitchFamily="34" charset="0"/>
              </a:rPr>
              <a:t>988 Lifeline Crisis Center; </a:t>
            </a:r>
            <a:r>
              <a:rPr lang="en-US" dirty="0">
                <a:solidFill>
                  <a:schemeClr val="accent6"/>
                </a:solidFill>
                <a:latin typeface="Arial" panose="020B0604020202020204" pitchFamily="34" charset="0"/>
              </a:rPr>
              <a:t>supporting national suicide prevention lines:​</a:t>
            </a:r>
            <a:endParaRPr lang="en-US" dirty="0">
              <a:solidFill>
                <a:schemeClr val="accent6"/>
              </a:solidFill>
              <a:latin typeface="Segoe UI" panose="020B0502040204020203" pitchFamily="34" charset="0"/>
            </a:endParaRPr>
          </a:p>
          <a:p>
            <a:pPr marL="742950" lvl="1" indent="-285750" fontAlgn="base">
              <a:buFont typeface="Arial" panose="020B0604020202020204" pitchFamily="34" charset="0"/>
              <a:buChar char="•"/>
            </a:pPr>
            <a:r>
              <a:rPr lang="en-US" dirty="0">
                <a:solidFill>
                  <a:schemeClr val="accent6"/>
                </a:solidFill>
                <a:latin typeface="Arial" panose="020B0604020202020204" pitchFamily="34" charset="0"/>
              </a:rPr>
              <a:t>988</a:t>
            </a:r>
          </a:p>
          <a:p>
            <a:pPr marL="742950" lvl="1" indent="-285750" fontAlgn="base">
              <a:buFont typeface="Arial" panose="020B0604020202020204" pitchFamily="34" charset="0"/>
              <a:buChar char="•"/>
            </a:pPr>
            <a:r>
              <a:rPr lang="en-US" dirty="0">
                <a:solidFill>
                  <a:schemeClr val="accent6"/>
                </a:solidFill>
                <a:latin typeface="Arial" panose="020B0604020202020204" pitchFamily="34" charset="0"/>
              </a:rPr>
              <a:t>1-800-273-TALK </a:t>
            </a:r>
          </a:p>
          <a:p>
            <a:pPr marL="742950" lvl="1" indent="-285750" fontAlgn="base">
              <a:buFont typeface="Arial" panose="020B0604020202020204" pitchFamily="34" charset="0"/>
              <a:buChar char="•"/>
            </a:pPr>
            <a:r>
              <a:rPr lang="en-US" dirty="0">
                <a:solidFill>
                  <a:schemeClr val="accent6"/>
                </a:solidFill>
                <a:latin typeface="Arial" panose="020B0604020202020204" pitchFamily="34" charset="0"/>
              </a:rPr>
              <a:t>800-SUICIDE </a:t>
            </a:r>
            <a:endParaRPr lang="en-US" dirty="0">
              <a:solidFill>
                <a:schemeClr val="accent6"/>
              </a:solidFill>
            </a:endParaRPr>
          </a:p>
        </p:txBody>
      </p:sp>
      <p:cxnSp>
        <p:nvCxnSpPr>
          <p:cNvPr id="16" name="Straight Arrow Connector 15" descr="Solid line.">
            <a:extLst>
              <a:ext uri="{FF2B5EF4-FFF2-40B4-BE49-F238E27FC236}">
                <a16:creationId xmlns:a16="http://schemas.microsoft.com/office/drawing/2014/main" id="{E9619914-4DCF-F783-1A86-CACB17D227D8}"/>
              </a:ext>
            </a:extLst>
          </p:cNvPr>
          <p:cNvCxnSpPr>
            <a:cxnSpLocks/>
          </p:cNvCxnSpPr>
          <p:nvPr/>
        </p:nvCxnSpPr>
        <p:spPr bwMode="gray">
          <a:xfrm>
            <a:off x="6740511" y="2288913"/>
            <a:ext cx="4875268" cy="0"/>
          </a:xfrm>
          <a:prstGeom prst="straightConnector1">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EBCA362-A8F4-4612-32BA-0E6AD6B9E67C}"/>
              </a:ext>
            </a:extLst>
          </p:cNvPr>
          <p:cNvSpPr txBox="1"/>
          <p:nvPr/>
        </p:nvSpPr>
        <p:spPr bwMode="gray">
          <a:xfrm>
            <a:off x="6470329" y="1750397"/>
            <a:ext cx="5303906" cy="369332"/>
          </a:xfrm>
          <a:prstGeom prst="rect">
            <a:avLst/>
          </a:prstGeom>
          <a:noFill/>
        </p:spPr>
        <p:txBody>
          <a:bodyPr wrap="square">
            <a:spAutoFit/>
          </a:bodyPr>
          <a:lstStyle/>
          <a:p>
            <a:pPr algn="ctr"/>
            <a:r>
              <a:rPr lang="en-US" b="0" i="0" dirty="0">
                <a:solidFill>
                  <a:srgbClr val="002677"/>
                </a:solidFill>
                <a:effectLst/>
                <a:latin typeface="Arial" panose="020B0604020202020204" pitchFamily="34" charset="0"/>
              </a:rPr>
              <a:t>We assist San Diego residents of all ages</a:t>
            </a:r>
            <a:endParaRPr lang="en-US" dirty="0"/>
          </a:p>
        </p:txBody>
      </p:sp>
      <p:cxnSp>
        <p:nvCxnSpPr>
          <p:cNvPr id="20" name="Straight Arrow Connector 19" descr="Solid line.">
            <a:extLst>
              <a:ext uri="{FF2B5EF4-FFF2-40B4-BE49-F238E27FC236}">
                <a16:creationId xmlns:a16="http://schemas.microsoft.com/office/drawing/2014/main" id="{456EA9EE-8324-869F-D7D9-759C7AC76268}"/>
              </a:ext>
            </a:extLst>
          </p:cNvPr>
          <p:cNvCxnSpPr>
            <a:cxnSpLocks/>
          </p:cNvCxnSpPr>
          <p:nvPr/>
        </p:nvCxnSpPr>
        <p:spPr bwMode="gray">
          <a:xfrm>
            <a:off x="6719465" y="1534536"/>
            <a:ext cx="4896314" cy="0"/>
          </a:xfrm>
          <a:prstGeom prst="straightConnector1">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pic>
        <p:nvPicPr>
          <p:cNvPr id="24" name="Picture 23" descr="A person in a blue shirt&#10;&#10;Description automatically generated with low confidence">
            <a:extLst>
              <a:ext uri="{FF2B5EF4-FFF2-40B4-BE49-F238E27FC236}">
                <a16:creationId xmlns:a16="http://schemas.microsoft.com/office/drawing/2014/main" id="{B8369E1E-58E0-D956-C6FF-2174B90722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765" y="375878"/>
            <a:ext cx="5678235" cy="5606560"/>
          </a:xfrm>
          <a:prstGeom prst="rect">
            <a:avLst/>
          </a:prstGeom>
        </p:spPr>
      </p:pic>
    </p:spTree>
    <p:extLst>
      <p:ext uri="{BB962C8B-B14F-4D97-AF65-F5344CB8AC3E}">
        <p14:creationId xmlns:p14="http://schemas.microsoft.com/office/powerpoint/2010/main" val="126308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A3EF07-EDCD-406A-9588-AA04971C2157}"/>
              </a:ext>
            </a:extLst>
          </p:cNvPr>
          <p:cNvSpPr/>
          <p:nvPr/>
        </p:nvSpPr>
        <p:spPr bwMode="gray">
          <a:xfrm>
            <a:off x="651242" y="1097506"/>
            <a:ext cx="5729680" cy="1432700"/>
          </a:xfrm>
          <a:prstGeom prst="rect">
            <a:avLst/>
          </a:prstGeom>
        </p:spPr>
        <p:txBody>
          <a:bodyPr wrap="square" lIns="0" tIns="0" rIns="0" bIns="0">
            <a:spAutoFit/>
          </a:bodyPr>
          <a:lstStyle/>
          <a:p>
            <a:pPr>
              <a:lnSpc>
                <a:spcPct val="95000"/>
              </a:lnSpc>
            </a:pPr>
            <a:r>
              <a:rPr lang="en-US" b="1" dirty="0">
                <a:solidFill>
                  <a:schemeClr val="accent6"/>
                </a:solidFill>
              </a:rPr>
              <a:t>Our clinicians are mental health professionals who have a Master’s Degree or possess an active license: PhD, PsyD, LMFT, LCSW, LPCC, RN</a:t>
            </a:r>
          </a:p>
          <a:p>
            <a:pPr>
              <a:lnSpc>
                <a:spcPct val="95000"/>
              </a:lnSpc>
            </a:pPr>
            <a:endParaRPr lang="en-US" sz="2200" b="1" dirty="0">
              <a:solidFill>
                <a:schemeClr val="accent6"/>
              </a:solidFill>
            </a:endParaRPr>
          </a:p>
          <a:p>
            <a:pPr>
              <a:lnSpc>
                <a:spcPct val="95000"/>
              </a:lnSpc>
            </a:pPr>
            <a:endParaRPr lang="en-US" sz="2200" b="1" dirty="0">
              <a:solidFill>
                <a:schemeClr val="accent6"/>
              </a:solidFill>
            </a:endParaRPr>
          </a:p>
        </p:txBody>
      </p:sp>
      <p:pic>
        <p:nvPicPr>
          <p:cNvPr id="3" name="Picture Placeholder 20">
            <a:extLst>
              <a:ext uri="{FF2B5EF4-FFF2-40B4-BE49-F238E27FC236}">
                <a16:creationId xmlns:a16="http://schemas.microsoft.com/office/drawing/2014/main" id="{31160435-F099-4561-A163-E80C6C1C00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6487275" y="1097506"/>
            <a:ext cx="4519756" cy="4854292"/>
          </a:xfrm>
          <a:prstGeom prst="ellipse">
            <a:avLst/>
          </a:prstGeom>
        </p:spPr>
      </p:pic>
      <p:sp>
        <p:nvSpPr>
          <p:cNvPr id="4" name="TextBox 3">
            <a:extLst>
              <a:ext uri="{FF2B5EF4-FFF2-40B4-BE49-F238E27FC236}">
                <a16:creationId xmlns:a16="http://schemas.microsoft.com/office/drawing/2014/main" id="{6BF44692-60EF-4CF3-9850-3EF3AF191CCC}"/>
              </a:ext>
            </a:extLst>
          </p:cNvPr>
          <p:cNvSpPr txBox="1"/>
          <p:nvPr/>
        </p:nvSpPr>
        <p:spPr bwMode="gray">
          <a:xfrm>
            <a:off x="6880456" y="437839"/>
            <a:ext cx="3733394" cy="492443"/>
          </a:xfrm>
          <a:prstGeom prst="rect">
            <a:avLst/>
          </a:prstGeom>
          <a:noFill/>
        </p:spPr>
        <p:txBody>
          <a:bodyPr vert="horz" wrap="none" lIns="0" tIns="0" rIns="0" bIns="0" rtlCol="0">
            <a:spAutoFit/>
          </a:bodyPr>
          <a:lstStyle/>
          <a:p>
            <a:pPr algn="l">
              <a:spcBef>
                <a:spcPts val="600"/>
              </a:spcBef>
            </a:pPr>
            <a:r>
              <a:rPr lang="en-US" sz="3200" b="1" dirty="0">
                <a:solidFill>
                  <a:srgbClr val="002060"/>
                </a:solidFill>
                <a:latin typeface="+mj-lt"/>
              </a:rPr>
              <a:t>Who are our staff? </a:t>
            </a:r>
          </a:p>
        </p:txBody>
      </p:sp>
      <p:sp>
        <p:nvSpPr>
          <p:cNvPr id="5" name="TextBox 4">
            <a:extLst>
              <a:ext uri="{FF2B5EF4-FFF2-40B4-BE49-F238E27FC236}">
                <a16:creationId xmlns:a16="http://schemas.microsoft.com/office/drawing/2014/main" id="{CA18B0F7-51E4-9C16-E27A-9B27A875F218}"/>
              </a:ext>
            </a:extLst>
          </p:cNvPr>
          <p:cNvSpPr txBox="1"/>
          <p:nvPr/>
        </p:nvSpPr>
        <p:spPr bwMode="gray">
          <a:xfrm>
            <a:off x="651242" y="2411933"/>
            <a:ext cx="5598555" cy="1461939"/>
          </a:xfrm>
          <a:prstGeom prst="rect">
            <a:avLst/>
          </a:prstGeom>
          <a:noFill/>
        </p:spPr>
        <p:txBody>
          <a:bodyPr vert="horz" wrap="square" lIns="0" tIns="0" rIns="0" bIns="0" rtlCol="0">
            <a:spAutoFit/>
          </a:bodyPr>
          <a:lstStyle/>
          <a:p>
            <a:pPr>
              <a:lnSpc>
                <a:spcPct val="95000"/>
              </a:lnSpc>
            </a:pPr>
            <a:r>
              <a:rPr lang="en-US" b="1" dirty="0">
                <a:solidFill>
                  <a:schemeClr val="accent6"/>
                </a:solidFill>
              </a:rPr>
              <a:t>We are a team with varied professional work history and lived experiences: private practice, clinic, inpatient, ER, crisis residential, substance use treatment and more….</a:t>
            </a:r>
          </a:p>
          <a:p>
            <a:pPr>
              <a:lnSpc>
                <a:spcPct val="95000"/>
              </a:lnSpc>
            </a:pPr>
            <a:endParaRPr lang="en-US" sz="1400" b="1" dirty="0">
              <a:solidFill>
                <a:schemeClr val="accent6"/>
              </a:solidFill>
            </a:endParaRPr>
          </a:p>
          <a:p>
            <a:pPr>
              <a:lnSpc>
                <a:spcPct val="95000"/>
              </a:lnSpc>
            </a:pPr>
            <a:endParaRPr lang="en-US" sz="1400" b="1" dirty="0">
              <a:solidFill>
                <a:schemeClr val="accent6"/>
              </a:solidFill>
            </a:endParaRPr>
          </a:p>
        </p:txBody>
      </p:sp>
      <p:sp>
        <p:nvSpPr>
          <p:cNvPr id="6" name="TextBox 5">
            <a:extLst>
              <a:ext uri="{FF2B5EF4-FFF2-40B4-BE49-F238E27FC236}">
                <a16:creationId xmlns:a16="http://schemas.microsoft.com/office/drawing/2014/main" id="{12A71E13-B8D4-D96A-702C-A7C0EED30532}"/>
              </a:ext>
            </a:extLst>
          </p:cNvPr>
          <p:cNvSpPr txBox="1"/>
          <p:nvPr/>
        </p:nvSpPr>
        <p:spPr bwMode="gray">
          <a:xfrm>
            <a:off x="651242" y="3942900"/>
            <a:ext cx="5598555" cy="2105192"/>
          </a:xfrm>
          <a:prstGeom prst="rect">
            <a:avLst/>
          </a:prstGeom>
          <a:noFill/>
        </p:spPr>
        <p:txBody>
          <a:bodyPr vert="horz" wrap="square" lIns="0" tIns="0" rIns="0" bIns="0" rtlCol="0">
            <a:spAutoFit/>
          </a:bodyPr>
          <a:lstStyle/>
          <a:p>
            <a:pPr>
              <a:lnSpc>
                <a:spcPct val="95000"/>
              </a:lnSpc>
            </a:pPr>
            <a:r>
              <a:rPr lang="en-US" b="1" dirty="0">
                <a:solidFill>
                  <a:schemeClr val="accent6"/>
                </a:solidFill>
              </a:rPr>
              <a:t>A</a:t>
            </a:r>
            <a:r>
              <a:rPr lang="en-US" b="1">
                <a:solidFill>
                  <a:schemeClr val="accent6"/>
                </a:solidFill>
              </a:rPr>
              <a:t>pproximately </a:t>
            </a:r>
            <a:r>
              <a:rPr lang="en-US" b="1" dirty="0">
                <a:solidFill>
                  <a:schemeClr val="accent6"/>
                </a:solidFill>
              </a:rPr>
              <a:t>30% of our clinicians are bilingual </a:t>
            </a:r>
            <a:r>
              <a:rPr lang="en-US" b="1">
                <a:solidFill>
                  <a:schemeClr val="accent6"/>
                </a:solidFill>
              </a:rPr>
              <a:t>speaking Spanish.</a:t>
            </a:r>
            <a:endParaRPr lang="en-US" b="1" dirty="0">
              <a:solidFill>
                <a:schemeClr val="accent6"/>
              </a:solidFill>
            </a:endParaRPr>
          </a:p>
          <a:p>
            <a:pPr>
              <a:lnSpc>
                <a:spcPct val="95000"/>
              </a:lnSpc>
            </a:pPr>
            <a:endParaRPr lang="en-US" b="1" dirty="0">
              <a:solidFill>
                <a:schemeClr val="accent6"/>
              </a:solidFill>
            </a:endParaRPr>
          </a:p>
          <a:p>
            <a:pPr>
              <a:lnSpc>
                <a:spcPct val="95000"/>
              </a:lnSpc>
            </a:pPr>
            <a:r>
              <a:rPr lang="en-US" b="1" dirty="0">
                <a:solidFill>
                  <a:schemeClr val="accent6"/>
                </a:solidFill>
              </a:rPr>
              <a:t>We use Language Line to assist with translation in up to 200 languages.</a:t>
            </a:r>
          </a:p>
          <a:p>
            <a:pPr>
              <a:lnSpc>
                <a:spcPct val="95000"/>
              </a:lnSpc>
            </a:pPr>
            <a:endParaRPr lang="en-US" b="1" dirty="0">
              <a:solidFill>
                <a:schemeClr val="accent6"/>
              </a:solidFill>
            </a:endParaRPr>
          </a:p>
          <a:p>
            <a:pPr>
              <a:lnSpc>
                <a:spcPct val="95000"/>
              </a:lnSpc>
            </a:pPr>
            <a:r>
              <a:rPr lang="en-US" b="1" dirty="0">
                <a:solidFill>
                  <a:schemeClr val="accent6"/>
                </a:solidFill>
              </a:rPr>
              <a:t>CA Relay (711) to assist those with hearing difficulties</a:t>
            </a:r>
          </a:p>
        </p:txBody>
      </p:sp>
    </p:spTree>
    <p:extLst>
      <p:ext uri="{BB962C8B-B14F-4D97-AF65-F5344CB8AC3E}">
        <p14:creationId xmlns:p14="http://schemas.microsoft.com/office/powerpoint/2010/main" val="2781225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C9667A-8FB0-478E-B7FC-118476A17C3B}"/>
              </a:ext>
            </a:extLst>
          </p:cNvPr>
          <p:cNvSpPr/>
          <p:nvPr/>
        </p:nvSpPr>
        <p:spPr bwMode="gray">
          <a:xfrm>
            <a:off x="6096000" y="783362"/>
            <a:ext cx="5436272" cy="5454267"/>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600"/>
              </a:spcBef>
            </a:pPr>
            <a:endParaRPr lang="en-US" sz="1400" b="1" dirty="0">
              <a:solidFill>
                <a:schemeClr val="accent6"/>
              </a:solidFill>
            </a:endParaRPr>
          </a:p>
          <a:p>
            <a:pPr>
              <a:spcBef>
                <a:spcPts val="600"/>
              </a:spcBef>
            </a:pPr>
            <a:endParaRPr lang="en-US" sz="1400" b="1" dirty="0">
              <a:solidFill>
                <a:schemeClr val="accent6"/>
              </a:solidFill>
            </a:endParaRPr>
          </a:p>
          <a:p>
            <a:pPr>
              <a:spcBef>
                <a:spcPts val="600"/>
              </a:spcBef>
            </a:pPr>
            <a:endParaRPr lang="en-US" sz="1400" b="1" dirty="0">
              <a:solidFill>
                <a:schemeClr val="accent6"/>
              </a:solidFill>
            </a:endParaRPr>
          </a:p>
          <a:p>
            <a:pPr>
              <a:spcBef>
                <a:spcPts val="600"/>
              </a:spcBef>
            </a:pPr>
            <a:r>
              <a:rPr lang="en-US" sz="1400" b="1" dirty="0">
                <a:solidFill>
                  <a:schemeClr val="accent6"/>
                </a:solidFill>
              </a:rPr>
              <a:t> </a:t>
            </a:r>
          </a:p>
          <a:p>
            <a:pPr>
              <a:spcBef>
                <a:spcPts val="600"/>
              </a:spcBef>
            </a:pPr>
            <a:r>
              <a:rPr lang="en-US" sz="1400" b="1" dirty="0">
                <a:solidFill>
                  <a:schemeClr val="accent6"/>
                </a:solidFill>
              </a:rPr>
              <a:t>                      </a:t>
            </a:r>
          </a:p>
          <a:p>
            <a:pPr>
              <a:spcBef>
                <a:spcPts val="600"/>
              </a:spcBef>
            </a:pPr>
            <a:r>
              <a:rPr lang="en-US" sz="1400" b="1" dirty="0">
                <a:solidFill>
                  <a:schemeClr val="accent6"/>
                </a:solidFill>
              </a:rPr>
              <a:t>                      </a:t>
            </a:r>
          </a:p>
          <a:p>
            <a:pPr>
              <a:spcBef>
                <a:spcPts val="600"/>
              </a:spcBef>
            </a:pPr>
            <a:r>
              <a:rPr lang="en-US" sz="1400" b="1" dirty="0">
                <a:solidFill>
                  <a:schemeClr val="accent6"/>
                </a:solidFill>
              </a:rPr>
              <a:t>                      </a:t>
            </a:r>
          </a:p>
          <a:p>
            <a:pPr>
              <a:spcBef>
                <a:spcPts val="600"/>
              </a:spcBef>
            </a:pPr>
            <a:r>
              <a:rPr lang="en-US" sz="1400" b="1" dirty="0">
                <a:solidFill>
                  <a:schemeClr val="accent6"/>
                </a:solidFill>
              </a:rPr>
              <a:t>                      </a:t>
            </a:r>
          </a:p>
          <a:p>
            <a:pPr>
              <a:spcBef>
                <a:spcPts val="600"/>
              </a:spcBef>
            </a:pPr>
            <a:r>
              <a:rPr lang="en-US" sz="1400" b="1" dirty="0">
                <a:solidFill>
                  <a:schemeClr val="accent6"/>
                </a:solidFill>
              </a:rPr>
              <a:t>                     </a:t>
            </a:r>
          </a:p>
          <a:p>
            <a:pPr>
              <a:spcBef>
                <a:spcPts val="600"/>
              </a:spcBef>
            </a:pPr>
            <a:endParaRPr lang="en-US" sz="1400" b="1" dirty="0">
              <a:solidFill>
                <a:schemeClr val="accent6"/>
              </a:solidFill>
            </a:endParaRPr>
          </a:p>
          <a:p>
            <a:pPr>
              <a:spcBef>
                <a:spcPts val="600"/>
              </a:spcBef>
            </a:pPr>
            <a:r>
              <a:rPr lang="en-US" sz="1400" b="1" dirty="0">
                <a:solidFill>
                  <a:schemeClr val="accent6"/>
                </a:solidFill>
              </a:rPr>
              <a:t>                     </a:t>
            </a:r>
          </a:p>
        </p:txBody>
      </p:sp>
      <p:sp>
        <p:nvSpPr>
          <p:cNvPr id="3" name="Title 1">
            <a:extLst>
              <a:ext uri="{FF2B5EF4-FFF2-40B4-BE49-F238E27FC236}">
                <a16:creationId xmlns:a16="http://schemas.microsoft.com/office/drawing/2014/main" id="{900D23A0-4996-4D17-B83A-12E8A869F8C9}"/>
              </a:ext>
            </a:extLst>
          </p:cNvPr>
          <p:cNvSpPr txBox="1">
            <a:spLocks/>
          </p:cNvSpPr>
          <p:nvPr/>
        </p:nvSpPr>
        <p:spPr bwMode="gray">
          <a:xfrm>
            <a:off x="457199" y="555639"/>
            <a:ext cx="9601200" cy="304699"/>
          </a:xfrm>
          <a:prstGeom prst="rect">
            <a:avLst/>
          </a:prstGeom>
        </p:spPr>
        <p:txBody>
          <a:bodyPr/>
          <a:lst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a:lstStyle>
          <a:p>
            <a:r>
              <a:rPr lang="en-US" sz="2800" dirty="0"/>
              <a:t>What Does the ACL Do?</a:t>
            </a:r>
          </a:p>
        </p:txBody>
      </p:sp>
      <p:pic>
        <p:nvPicPr>
          <p:cNvPr id="4" name="Picture 3">
            <a:extLst>
              <a:ext uri="{FF2B5EF4-FFF2-40B4-BE49-F238E27FC236}">
                <a16:creationId xmlns:a16="http://schemas.microsoft.com/office/drawing/2014/main" id="{F5B72191-3729-4609-9EFE-F5AA9DA28BA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6221645" y="4418134"/>
            <a:ext cx="609601" cy="609601"/>
          </a:xfrm>
          <a:prstGeom prst="rect">
            <a:avLst/>
          </a:prstGeom>
        </p:spPr>
      </p:pic>
      <p:sp>
        <p:nvSpPr>
          <p:cNvPr id="11" name="Rectangle 10">
            <a:extLst>
              <a:ext uri="{FF2B5EF4-FFF2-40B4-BE49-F238E27FC236}">
                <a16:creationId xmlns:a16="http://schemas.microsoft.com/office/drawing/2014/main" id="{0E9D8852-729E-444A-8258-719C2B16C4CD}"/>
              </a:ext>
            </a:extLst>
          </p:cNvPr>
          <p:cNvSpPr/>
          <p:nvPr/>
        </p:nvSpPr>
        <p:spPr bwMode="gray">
          <a:xfrm>
            <a:off x="1475301" y="3510496"/>
            <a:ext cx="474489" cy="276999"/>
          </a:xfrm>
          <a:prstGeom prst="rect">
            <a:avLst/>
          </a:prstGeom>
        </p:spPr>
        <p:txBody>
          <a:bodyPr wrap="none" lIns="0" tIns="0" rIns="0" bIns="0">
            <a:spAutoFit/>
          </a:bodyPr>
          <a:lstStyle/>
          <a:p>
            <a:pPr algn="ctr">
              <a:spcBef>
                <a:spcPts val="600"/>
              </a:spcBef>
            </a:pPr>
            <a:r>
              <a:rPr lang="en-US" b="1" dirty="0">
                <a:solidFill>
                  <a:schemeClr val="accent6"/>
                </a:solidFill>
              </a:rPr>
              <a:t>ACL</a:t>
            </a:r>
          </a:p>
        </p:txBody>
      </p:sp>
      <p:sp>
        <p:nvSpPr>
          <p:cNvPr id="16" name="Rectangle 46">
            <a:extLst>
              <a:ext uri="{FF2B5EF4-FFF2-40B4-BE49-F238E27FC236}">
                <a16:creationId xmlns:a16="http://schemas.microsoft.com/office/drawing/2014/main" id="{73CB0CFE-1BE0-413E-88A9-8BAC6A60D014}"/>
              </a:ext>
            </a:extLst>
          </p:cNvPr>
          <p:cNvSpPr/>
          <p:nvPr/>
        </p:nvSpPr>
        <p:spPr bwMode="gray">
          <a:xfrm flipV="1">
            <a:off x="2535112" y="2164679"/>
            <a:ext cx="3163184" cy="428793"/>
          </a:xfrm>
          <a:custGeom>
            <a:avLst/>
            <a:gdLst>
              <a:gd name="connsiteX0" fmla="*/ 0 w 3121811"/>
              <a:gd name="connsiteY0" fmla="*/ 0 h 236866"/>
              <a:gd name="connsiteX1" fmla="*/ 3121811 w 3121811"/>
              <a:gd name="connsiteY1" fmla="*/ 0 h 236866"/>
              <a:gd name="connsiteX2" fmla="*/ 3121811 w 3121811"/>
              <a:gd name="connsiteY2" fmla="*/ 236866 h 236866"/>
              <a:gd name="connsiteX3" fmla="*/ 0 w 3121811"/>
              <a:gd name="connsiteY3" fmla="*/ 236866 h 236866"/>
              <a:gd name="connsiteX4" fmla="*/ 0 w 3121811"/>
              <a:gd name="connsiteY4" fmla="*/ 0 h 236866"/>
              <a:gd name="connsiteX0" fmla="*/ 3121811 w 3213251"/>
              <a:gd name="connsiteY0" fmla="*/ 0 h 236866"/>
              <a:gd name="connsiteX1" fmla="*/ 3121811 w 3213251"/>
              <a:gd name="connsiteY1" fmla="*/ 236866 h 236866"/>
              <a:gd name="connsiteX2" fmla="*/ 0 w 3213251"/>
              <a:gd name="connsiteY2" fmla="*/ 236866 h 236866"/>
              <a:gd name="connsiteX3" fmla="*/ 0 w 3213251"/>
              <a:gd name="connsiteY3" fmla="*/ 0 h 236866"/>
              <a:gd name="connsiteX4" fmla="*/ 3213251 w 3213251"/>
              <a:gd name="connsiteY4" fmla="*/ 91440 h 236866"/>
              <a:gd name="connsiteX0" fmla="*/ 3121811 w 3121811"/>
              <a:gd name="connsiteY0" fmla="*/ 0 h 236866"/>
              <a:gd name="connsiteX1" fmla="*/ 3121811 w 3121811"/>
              <a:gd name="connsiteY1" fmla="*/ 236866 h 236866"/>
              <a:gd name="connsiteX2" fmla="*/ 0 w 3121811"/>
              <a:gd name="connsiteY2" fmla="*/ 236866 h 236866"/>
              <a:gd name="connsiteX3" fmla="*/ 0 w 3121811"/>
              <a:gd name="connsiteY3" fmla="*/ 0 h 236866"/>
              <a:gd name="connsiteX0" fmla="*/ 3121811 w 3121811"/>
              <a:gd name="connsiteY0" fmla="*/ 236866 h 236866"/>
              <a:gd name="connsiteX1" fmla="*/ 0 w 3121811"/>
              <a:gd name="connsiteY1" fmla="*/ 236866 h 236866"/>
              <a:gd name="connsiteX2" fmla="*/ 0 w 3121811"/>
              <a:gd name="connsiteY2" fmla="*/ 0 h 236866"/>
              <a:gd name="connsiteX0" fmla="*/ 3121811 w 3121811"/>
              <a:gd name="connsiteY0" fmla="*/ 236866 h 236866"/>
              <a:gd name="connsiteX1" fmla="*/ 1681820 w 3121811"/>
              <a:gd name="connsiteY1" fmla="*/ 236866 h 236866"/>
              <a:gd name="connsiteX2" fmla="*/ 0 w 3121811"/>
              <a:gd name="connsiteY2" fmla="*/ 0 h 236866"/>
            </a:gdLst>
            <a:ahLst/>
            <a:cxnLst>
              <a:cxn ang="0">
                <a:pos x="connsiteX0" y="connsiteY0"/>
              </a:cxn>
              <a:cxn ang="0">
                <a:pos x="connsiteX1" y="connsiteY1"/>
              </a:cxn>
              <a:cxn ang="0">
                <a:pos x="connsiteX2" y="connsiteY2"/>
              </a:cxn>
            </a:cxnLst>
            <a:rect l="l" t="t" r="r" b="b"/>
            <a:pathLst>
              <a:path w="3121811" h="236866">
                <a:moveTo>
                  <a:pt x="3121811" y="236866"/>
                </a:moveTo>
                <a:lnTo>
                  <a:pt x="1681820" y="236866"/>
                </a:lnTo>
                <a:lnTo>
                  <a:pt x="0" y="0"/>
                </a:lnTo>
              </a:path>
            </a:pathLst>
          </a:custGeom>
          <a:ln w="19050" cap="rnd">
            <a:solidFill>
              <a:schemeClr val="accent6"/>
            </a:solidFill>
            <a:round/>
            <a:headEnd type="arrow"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17" name="Rectangle 46">
            <a:extLst>
              <a:ext uri="{FF2B5EF4-FFF2-40B4-BE49-F238E27FC236}">
                <a16:creationId xmlns:a16="http://schemas.microsoft.com/office/drawing/2014/main" id="{2CE83FB5-6B70-4A06-A9EC-E3B93423035A}"/>
              </a:ext>
            </a:extLst>
          </p:cNvPr>
          <p:cNvSpPr/>
          <p:nvPr/>
        </p:nvSpPr>
        <p:spPr bwMode="gray">
          <a:xfrm>
            <a:off x="2520816" y="4178918"/>
            <a:ext cx="3163184" cy="428794"/>
          </a:xfrm>
          <a:custGeom>
            <a:avLst/>
            <a:gdLst>
              <a:gd name="connsiteX0" fmla="*/ 0 w 3121811"/>
              <a:gd name="connsiteY0" fmla="*/ 0 h 236866"/>
              <a:gd name="connsiteX1" fmla="*/ 3121811 w 3121811"/>
              <a:gd name="connsiteY1" fmla="*/ 0 h 236866"/>
              <a:gd name="connsiteX2" fmla="*/ 3121811 w 3121811"/>
              <a:gd name="connsiteY2" fmla="*/ 236866 h 236866"/>
              <a:gd name="connsiteX3" fmla="*/ 0 w 3121811"/>
              <a:gd name="connsiteY3" fmla="*/ 236866 h 236866"/>
              <a:gd name="connsiteX4" fmla="*/ 0 w 3121811"/>
              <a:gd name="connsiteY4" fmla="*/ 0 h 236866"/>
              <a:gd name="connsiteX0" fmla="*/ 3121811 w 3213251"/>
              <a:gd name="connsiteY0" fmla="*/ 0 h 236866"/>
              <a:gd name="connsiteX1" fmla="*/ 3121811 w 3213251"/>
              <a:gd name="connsiteY1" fmla="*/ 236866 h 236866"/>
              <a:gd name="connsiteX2" fmla="*/ 0 w 3213251"/>
              <a:gd name="connsiteY2" fmla="*/ 236866 h 236866"/>
              <a:gd name="connsiteX3" fmla="*/ 0 w 3213251"/>
              <a:gd name="connsiteY3" fmla="*/ 0 h 236866"/>
              <a:gd name="connsiteX4" fmla="*/ 3213251 w 3213251"/>
              <a:gd name="connsiteY4" fmla="*/ 91440 h 236866"/>
              <a:gd name="connsiteX0" fmla="*/ 3121811 w 3121811"/>
              <a:gd name="connsiteY0" fmla="*/ 0 h 236866"/>
              <a:gd name="connsiteX1" fmla="*/ 3121811 w 3121811"/>
              <a:gd name="connsiteY1" fmla="*/ 236866 h 236866"/>
              <a:gd name="connsiteX2" fmla="*/ 0 w 3121811"/>
              <a:gd name="connsiteY2" fmla="*/ 236866 h 236866"/>
              <a:gd name="connsiteX3" fmla="*/ 0 w 3121811"/>
              <a:gd name="connsiteY3" fmla="*/ 0 h 236866"/>
              <a:gd name="connsiteX0" fmla="*/ 3121811 w 3121811"/>
              <a:gd name="connsiteY0" fmla="*/ 236866 h 236866"/>
              <a:gd name="connsiteX1" fmla="*/ 0 w 3121811"/>
              <a:gd name="connsiteY1" fmla="*/ 236866 h 236866"/>
              <a:gd name="connsiteX2" fmla="*/ 0 w 3121811"/>
              <a:gd name="connsiteY2" fmla="*/ 0 h 236866"/>
              <a:gd name="connsiteX0" fmla="*/ 3121811 w 3121811"/>
              <a:gd name="connsiteY0" fmla="*/ 236866 h 236866"/>
              <a:gd name="connsiteX1" fmla="*/ 1681820 w 3121811"/>
              <a:gd name="connsiteY1" fmla="*/ 236866 h 236866"/>
              <a:gd name="connsiteX2" fmla="*/ 0 w 3121811"/>
              <a:gd name="connsiteY2" fmla="*/ 0 h 236866"/>
            </a:gdLst>
            <a:ahLst/>
            <a:cxnLst>
              <a:cxn ang="0">
                <a:pos x="connsiteX0" y="connsiteY0"/>
              </a:cxn>
              <a:cxn ang="0">
                <a:pos x="connsiteX1" y="connsiteY1"/>
              </a:cxn>
              <a:cxn ang="0">
                <a:pos x="connsiteX2" y="connsiteY2"/>
              </a:cxn>
            </a:cxnLst>
            <a:rect l="l" t="t" r="r" b="b"/>
            <a:pathLst>
              <a:path w="3121811" h="236866">
                <a:moveTo>
                  <a:pt x="3121811" y="236866"/>
                </a:moveTo>
                <a:lnTo>
                  <a:pt x="1681820" y="236866"/>
                </a:lnTo>
                <a:lnTo>
                  <a:pt x="0" y="0"/>
                </a:lnTo>
              </a:path>
            </a:pathLst>
          </a:custGeom>
          <a:ln w="19050" cap="rnd">
            <a:solidFill>
              <a:schemeClr val="accent6"/>
            </a:solidFill>
            <a:round/>
            <a:headEnd type="arrow"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18" name="Rectangle 17">
            <a:extLst>
              <a:ext uri="{FF2B5EF4-FFF2-40B4-BE49-F238E27FC236}">
                <a16:creationId xmlns:a16="http://schemas.microsoft.com/office/drawing/2014/main" id="{EA9F3630-6B93-4109-8B07-055C1C98A2E6}"/>
              </a:ext>
            </a:extLst>
          </p:cNvPr>
          <p:cNvSpPr/>
          <p:nvPr/>
        </p:nvSpPr>
        <p:spPr bwMode="gray">
          <a:xfrm>
            <a:off x="7119863" y="1127243"/>
            <a:ext cx="2026196" cy="553998"/>
          </a:xfrm>
          <a:prstGeom prst="rect">
            <a:avLst/>
          </a:prstGeom>
        </p:spPr>
        <p:txBody>
          <a:bodyPr wrap="none" lIns="0" tIns="0" rIns="0" bIns="0">
            <a:spAutoFit/>
          </a:bodyPr>
          <a:lstStyle/>
          <a:p>
            <a:pPr>
              <a:spcBef>
                <a:spcPts val="600"/>
              </a:spcBef>
            </a:pPr>
            <a:r>
              <a:rPr lang="en-US" b="1" dirty="0">
                <a:solidFill>
                  <a:schemeClr val="accent6"/>
                </a:solidFill>
              </a:rPr>
              <a:t>Crisis Intervention</a:t>
            </a:r>
          </a:p>
          <a:p>
            <a:pPr>
              <a:spcBef>
                <a:spcPts val="600"/>
              </a:spcBef>
            </a:pPr>
            <a:endParaRPr lang="en-US" sz="1300" b="1" dirty="0">
              <a:solidFill>
                <a:schemeClr val="accent6"/>
              </a:solidFill>
            </a:endParaRPr>
          </a:p>
        </p:txBody>
      </p:sp>
      <p:sp>
        <p:nvSpPr>
          <p:cNvPr id="20" name="Rectangle 19">
            <a:extLst>
              <a:ext uri="{FF2B5EF4-FFF2-40B4-BE49-F238E27FC236}">
                <a16:creationId xmlns:a16="http://schemas.microsoft.com/office/drawing/2014/main" id="{34DD379B-249A-44BB-8D91-CAAD04A8780B}"/>
              </a:ext>
            </a:extLst>
          </p:cNvPr>
          <p:cNvSpPr/>
          <p:nvPr/>
        </p:nvSpPr>
        <p:spPr bwMode="gray">
          <a:xfrm>
            <a:off x="7031613" y="1550469"/>
            <a:ext cx="3228643" cy="830997"/>
          </a:xfrm>
          <a:prstGeom prst="rect">
            <a:avLst/>
          </a:prstGeom>
        </p:spPr>
        <p:txBody>
          <a:bodyPr wrap="square" lIns="0" tIns="0" rIns="0" bIns="0">
            <a:spAutoFit/>
          </a:bodyPr>
          <a:lstStyle/>
          <a:p>
            <a:pPr>
              <a:spcBef>
                <a:spcPts val="600"/>
              </a:spcBef>
            </a:pPr>
            <a:endParaRPr lang="en-US" sz="1300" b="1" dirty="0">
              <a:solidFill>
                <a:schemeClr val="accent6"/>
              </a:solidFill>
            </a:endParaRPr>
          </a:p>
          <a:p>
            <a:pPr>
              <a:spcBef>
                <a:spcPts val="600"/>
              </a:spcBef>
            </a:pPr>
            <a:r>
              <a:rPr lang="en-US" b="1" dirty="0">
                <a:solidFill>
                  <a:schemeClr val="accent6"/>
                </a:solidFill>
              </a:rPr>
              <a:t>Suicide Prevention, Intervention, &amp; Postvention</a:t>
            </a:r>
          </a:p>
        </p:txBody>
      </p:sp>
      <p:pic>
        <p:nvPicPr>
          <p:cNvPr id="25" name="Picture 24">
            <a:extLst>
              <a:ext uri="{FF2B5EF4-FFF2-40B4-BE49-F238E27FC236}">
                <a16:creationId xmlns:a16="http://schemas.microsoft.com/office/drawing/2014/main" id="{CAB87FA9-31B4-4E1A-AF35-ABB6ABF7EA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1080941" y="2459061"/>
            <a:ext cx="1116651" cy="1009638"/>
          </a:xfrm>
          <a:prstGeom prst="rect">
            <a:avLst/>
          </a:prstGeom>
        </p:spPr>
      </p:pic>
      <p:sp>
        <p:nvSpPr>
          <p:cNvPr id="28" name="TextBox 27">
            <a:extLst>
              <a:ext uri="{FF2B5EF4-FFF2-40B4-BE49-F238E27FC236}">
                <a16:creationId xmlns:a16="http://schemas.microsoft.com/office/drawing/2014/main" id="{2566D295-3EB1-4F2D-93E1-B285CFCE1715}"/>
              </a:ext>
            </a:extLst>
          </p:cNvPr>
          <p:cNvSpPr txBox="1"/>
          <p:nvPr/>
        </p:nvSpPr>
        <p:spPr bwMode="gray">
          <a:xfrm>
            <a:off x="6966306" y="2895845"/>
            <a:ext cx="3785218" cy="276999"/>
          </a:xfrm>
          <a:prstGeom prst="rect">
            <a:avLst/>
          </a:prstGeom>
          <a:noFill/>
        </p:spPr>
        <p:txBody>
          <a:bodyPr vert="horz" wrap="square" lIns="0" tIns="0" rIns="0" bIns="0" rtlCol="0">
            <a:spAutoFit/>
          </a:bodyPr>
          <a:lstStyle/>
          <a:p>
            <a:pPr algn="l">
              <a:spcBef>
                <a:spcPts val="600"/>
              </a:spcBef>
            </a:pPr>
            <a:r>
              <a:rPr lang="en-US" b="1" dirty="0">
                <a:solidFill>
                  <a:srgbClr val="002060"/>
                </a:solidFill>
              </a:rPr>
              <a:t>Behavioral Health referrals</a:t>
            </a:r>
          </a:p>
        </p:txBody>
      </p:sp>
      <p:sp>
        <p:nvSpPr>
          <p:cNvPr id="29" name="TextBox 28">
            <a:extLst>
              <a:ext uri="{FF2B5EF4-FFF2-40B4-BE49-F238E27FC236}">
                <a16:creationId xmlns:a16="http://schemas.microsoft.com/office/drawing/2014/main" id="{B9C281D5-215A-4337-95E7-5F1FE3376D19}"/>
              </a:ext>
            </a:extLst>
          </p:cNvPr>
          <p:cNvSpPr txBox="1"/>
          <p:nvPr/>
        </p:nvSpPr>
        <p:spPr bwMode="gray">
          <a:xfrm>
            <a:off x="6971868" y="4584434"/>
            <a:ext cx="1102866" cy="276999"/>
          </a:xfrm>
          <a:prstGeom prst="rect">
            <a:avLst/>
          </a:prstGeom>
          <a:noFill/>
        </p:spPr>
        <p:txBody>
          <a:bodyPr vert="horz" wrap="none" lIns="0" tIns="0" rIns="0" bIns="0" rtlCol="0">
            <a:spAutoFit/>
          </a:bodyPr>
          <a:lstStyle/>
          <a:p>
            <a:pPr algn="l">
              <a:spcBef>
                <a:spcPts val="600"/>
              </a:spcBef>
            </a:pPr>
            <a:r>
              <a:rPr lang="en-US" b="1" dirty="0">
                <a:solidFill>
                  <a:srgbClr val="002060"/>
                </a:solidFill>
              </a:rPr>
              <a:t>Follow Up</a:t>
            </a:r>
          </a:p>
        </p:txBody>
      </p:sp>
      <p:pic>
        <p:nvPicPr>
          <p:cNvPr id="30" name="Picture 29">
            <a:extLst>
              <a:ext uri="{FF2B5EF4-FFF2-40B4-BE49-F238E27FC236}">
                <a16:creationId xmlns:a16="http://schemas.microsoft.com/office/drawing/2014/main" id="{4DD53768-56B2-4BA9-9B22-6A361C9CC74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6213680" y="980557"/>
            <a:ext cx="609601" cy="609601"/>
          </a:xfrm>
          <a:prstGeom prst="rect">
            <a:avLst/>
          </a:prstGeom>
        </p:spPr>
      </p:pic>
      <p:pic>
        <p:nvPicPr>
          <p:cNvPr id="31" name="Picture 30">
            <a:extLst>
              <a:ext uri="{FF2B5EF4-FFF2-40B4-BE49-F238E27FC236}">
                <a16:creationId xmlns:a16="http://schemas.microsoft.com/office/drawing/2014/main" id="{85598E46-D324-40E8-89F9-A5200FE3DBA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6213679" y="1817678"/>
            <a:ext cx="609601" cy="609601"/>
          </a:xfrm>
          <a:prstGeom prst="rect">
            <a:avLst/>
          </a:prstGeom>
        </p:spPr>
      </p:pic>
      <p:sp>
        <p:nvSpPr>
          <p:cNvPr id="32" name="TextBox 31">
            <a:extLst>
              <a:ext uri="{FF2B5EF4-FFF2-40B4-BE49-F238E27FC236}">
                <a16:creationId xmlns:a16="http://schemas.microsoft.com/office/drawing/2014/main" id="{7C46416B-4AD3-4152-937B-7F8C27DF1ADA}"/>
              </a:ext>
            </a:extLst>
          </p:cNvPr>
          <p:cNvSpPr txBox="1"/>
          <p:nvPr/>
        </p:nvSpPr>
        <p:spPr bwMode="gray">
          <a:xfrm>
            <a:off x="6971868" y="3687223"/>
            <a:ext cx="4051924" cy="553998"/>
          </a:xfrm>
          <a:prstGeom prst="rect">
            <a:avLst/>
          </a:prstGeom>
          <a:noFill/>
        </p:spPr>
        <p:txBody>
          <a:bodyPr vert="horz" wrap="square" lIns="0" tIns="0" rIns="0" bIns="0" rtlCol="0">
            <a:spAutoFit/>
          </a:bodyPr>
          <a:lstStyle/>
          <a:p>
            <a:pPr algn="l">
              <a:spcBef>
                <a:spcPts val="600"/>
              </a:spcBef>
            </a:pPr>
            <a:r>
              <a:rPr lang="en-US" b="1" dirty="0">
                <a:solidFill>
                  <a:srgbClr val="002060"/>
                </a:solidFill>
              </a:rPr>
              <a:t>Mobile Crisis Response Team Screening</a:t>
            </a:r>
          </a:p>
        </p:txBody>
      </p:sp>
      <p:pic>
        <p:nvPicPr>
          <p:cNvPr id="33" name="Picture 32">
            <a:extLst>
              <a:ext uri="{FF2B5EF4-FFF2-40B4-BE49-F238E27FC236}">
                <a16:creationId xmlns:a16="http://schemas.microsoft.com/office/drawing/2014/main" id="{C03C2FB9-84E6-4842-8DC5-277858E498D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bwMode="gray">
          <a:xfrm>
            <a:off x="6175599" y="3561135"/>
            <a:ext cx="609601" cy="609601"/>
          </a:xfrm>
          <a:prstGeom prst="rect">
            <a:avLst/>
          </a:prstGeom>
        </p:spPr>
      </p:pic>
      <p:pic>
        <p:nvPicPr>
          <p:cNvPr id="34" name="Picture 33">
            <a:extLst>
              <a:ext uri="{FF2B5EF4-FFF2-40B4-BE49-F238E27FC236}">
                <a16:creationId xmlns:a16="http://schemas.microsoft.com/office/drawing/2014/main" id="{A4DE804E-01A8-4F9F-9BE0-6390D7E04BD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bwMode="gray">
          <a:xfrm>
            <a:off x="6175600" y="2659079"/>
            <a:ext cx="609601" cy="609601"/>
          </a:xfrm>
          <a:prstGeom prst="rect">
            <a:avLst/>
          </a:prstGeom>
        </p:spPr>
      </p:pic>
      <p:sp>
        <p:nvSpPr>
          <p:cNvPr id="35" name="TextBox 34">
            <a:extLst>
              <a:ext uri="{FF2B5EF4-FFF2-40B4-BE49-F238E27FC236}">
                <a16:creationId xmlns:a16="http://schemas.microsoft.com/office/drawing/2014/main" id="{CE57DBD9-E053-4C9A-9516-D5AD37A516B0}"/>
              </a:ext>
            </a:extLst>
          </p:cNvPr>
          <p:cNvSpPr txBox="1"/>
          <p:nvPr/>
        </p:nvSpPr>
        <p:spPr bwMode="gray">
          <a:xfrm>
            <a:off x="1014984" y="4125795"/>
            <a:ext cx="1395124" cy="1538883"/>
          </a:xfrm>
          <a:prstGeom prst="rect">
            <a:avLst/>
          </a:prstGeom>
          <a:noFill/>
        </p:spPr>
        <p:txBody>
          <a:bodyPr vert="horz" wrap="square" lIns="0" tIns="0" rIns="0" bIns="0" rtlCol="0">
            <a:spAutoFit/>
          </a:bodyPr>
          <a:lstStyle/>
          <a:p>
            <a:pPr algn="l">
              <a:spcBef>
                <a:spcPts val="600"/>
              </a:spcBef>
            </a:pPr>
            <a:r>
              <a:rPr lang="en-US" sz="2000" b="1" dirty="0">
                <a:solidFill>
                  <a:srgbClr val="002060"/>
                </a:solidFill>
              </a:rPr>
              <a:t>We help people live healthier lives through…</a:t>
            </a:r>
          </a:p>
        </p:txBody>
      </p:sp>
      <p:sp>
        <p:nvSpPr>
          <p:cNvPr id="5" name="Rectangle 46">
            <a:extLst>
              <a:ext uri="{FF2B5EF4-FFF2-40B4-BE49-F238E27FC236}">
                <a16:creationId xmlns:a16="http://schemas.microsoft.com/office/drawing/2014/main" id="{46A006FB-AE7A-CC25-8D93-46243F4489E5}"/>
              </a:ext>
            </a:extLst>
          </p:cNvPr>
          <p:cNvSpPr/>
          <p:nvPr/>
        </p:nvSpPr>
        <p:spPr bwMode="gray">
          <a:xfrm flipV="1">
            <a:off x="2565585" y="2926775"/>
            <a:ext cx="3163184" cy="213848"/>
          </a:xfrm>
          <a:custGeom>
            <a:avLst/>
            <a:gdLst>
              <a:gd name="connsiteX0" fmla="*/ 0 w 3121811"/>
              <a:gd name="connsiteY0" fmla="*/ 0 h 236866"/>
              <a:gd name="connsiteX1" fmla="*/ 3121811 w 3121811"/>
              <a:gd name="connsiteY1" fmla="*/ 0 h 236866"/>
              <a:gd name="connsiteX2" fmla="*/ 3121811 w 3121811"/>
              <a:gd name="connsiteY2" fmla="*/ 236866 h 236866"/>
              <a:gd name="connsiteX3" fmla="*/ 0 w 3121811"/>
              <a:gd name="connsiteY3" fmla="*/ 236866 h 236866"/>
              <a:gd name="connsiteX4" fmla="*/ 0 w 3121811"/>
              <a:gd name="connsiteY4" fmla="*/ 0 h 236866"/>
              <a:gd name="connsiteX0" fmla="*/ 3121811 w 3213251"/>
              <a:gd name="connsiteY0" fmla="*/ 0 h 236866"/>
              <a:gd name="connsiteX1" fmla="*/ 3121811 w 3213251"/>
              <a:gd name="connsiteY1" fmla="*/ 236866 h 236866"/>
              <a:gd name="connsiteX2" fmla="*/ 0 w 3213251"/>
              <a:gd name="connsiteY2" fmla="*/ 236866 h 236866"/>
              <a:gd name="connsiteX3" fmla="*/ 0 w 3213251"/>
              <a:gd name="connsiteY3" fmla="*/ 0 h 236866"/>
              <a:gd name="connsiteX4" fmla="*/ 3213251 w 3213251"/>
              <a:gd name="connsiteY4" fmla="*/ 91440 h 236866"/>
              <a:gd name="connsiteX0" fmla="*/ 3121811 w 3121811"/>
              <a:gd name="connsiteY0" fmla="*/ 0 h 236866"/>
              <a:gd name="connsiteX1" fmla="*/ 3121811 w 3121811"/>
              <a:gd name="connsiteY1" fmla="*/ 236866 h 236866"/>
              <a:gd name="connsiteX2" fmla="*/ 0 w 3121811"/>
              <a:gd name="connsiteY2" fmla="*/ 236866 h 236866"/>
              <a:gd name="connsiteX3" fmla="*/ 0 w 3121811"/>
              <a:gd name="connsiteY3" fmla="*/ 0 h 236866"/>
              <a:gd name="connsiteX0" fmla="*/ 3121811 w 3121811"/>
              <a:gd name="connsiteY0" fmla="*/ 236866 h 236866"/>
              <a:gd name="connsiteX1" fmla="*/ 0 w 3121811"/>
              <a:gd name="connsiteY1" fmla="*/ 236866 h 236866"/>
              <a:gd name="connsiteX2" fmla="*/ 0 w 3121811"/>
              <a:gd name="connsiteY2" fmla="*/ 0 h 236866"/>
              <a:gd name="connsiteX0" fmla="*/ 3121811 w 3121811"/>
              <a:gd name="connsiteY0" fmla="*/ 236866 h 236866"/>
              <a:gd name="connsiteX1" fmla="*/ 1681820 w 3121811"/>
              <a:gd name="connsiteY1" fmla="*/ 236866 h 236866"/>
              <a:gd name="connsiteX2" fmla="*/ 0 w 3121811"/>
              <a:gd name="connsiteY2" fmla="*/ 0 h 236866"/>
            </a:gdLst>
            <a:ahLst/>
            <a:cxnLst>
              <a:cxn ang="0">
                <a:pos x="connsiteX0" y="connsiteY0"/>
              </a:cxn>
              <a:cxn ang="0">
                <a:pos x="connsiteX1" y="connsiteY1"/>
              </a:cxn>
              <a:cxn ang="0">
                <a:pos x="connsiteX2" y="connsiteY2"/>
              </a:cxn>
            </a:cxnLst>
            <a:rect l="l" t="t" r="r" b="b"/>
            <a:pathLst>
              <a:path w="3121811" h="236866">
                <a:moveTo>
                  <a:pt x="3121811" y="236866"/>
                </a:moveTo>
                <a:lnTo>
                  <a:pt x="1681820" y="236866"/>
                </a:lnTo>
                <a:lnTo>
                  <a:pt x="0" y="0"/>
                </a:lnTo>
              </a:path>
            </a:pathLst>
          </a:custGeom>
          <a:ln w="19050" cap="rnd">
            <a:solidFill>
              <a:schemeClr val="accent6"/>
            </a:solidFill>
            <a:round/>
            <a:headEnd type="arrow"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6" name="Rectangle 46">
            <a:extLst>
              <a:ext uri="{FF2B5EF4-FFF2-40B4-BE49-F238E27FC236}">
                <a16:creationId xmlns:a16="http://schemas.microsoft.com/office/drawing/2014/main" id="{961A6BA1-96AD-73D5-8224-88E15909A266}"/>
              </a:ext>
            </a:extLst>
          </p:cNvPr>
          <p:cNvSpPr/>
          <p:nvPr/>
        </p:nvSpPr>
        <p:spPr bwMode="gray">
          <a:xfrm flipV="1">
            <a:off x="2520816" y="1308829"/>
            <a:ext cx="3163184" cy="803652"/>
          </a:xfrm>
          <a:custGeom>
            <a:avLst/>
            <a:gdLst>
              <a:gd name="connsiteX0" fmla="*/ 0 w 3121811"/>
              <a:gd name="connsiteY0" fmla="*/ 0 h 236866"/>
              <a:gd name="connsiteX1" fmla="*/ 3121811 w 3121811"/>
              <a:gd name="connsiteY1" fmla="*/ 0 h 236866"/>
              <a:gd name="connsiteX2" fmla="*/ 3121811 w 3121811"/>
              <a:gd name="connsiteY2" fmla="*/ 236866 h 236866"/>
              <a:gd name="connsiteX3" fmla="*/ 0 w 3121811"/>
              <a:gd name="connsiteY3" fmla="*/ 236866 h 236866"/>
              <a:gd name="connsiteX4" fmla="*/ 0 w 3121811"/>
              <a:gd name="connsiteY4" fmla="*/ 0 h 236866"/>
              <a:gd name="connsiteX0" fmla="*/ 3121811 w 3213251"/>
              <a:gd name="connsiteY0" fmla="*/ 0 h 236866"/>
              <a:gd name="connsiteX1" fmla="*/ 3121811 w 3213251"/>
              <a:gd name="connsiteY1" fmla="*/ 236866 h 236866"/>
              <a:gd name="connsiteX2" fmla="*/ 0 w 3213251"/>
              <a:gd name="connsiteY2" fmla="*/ 236866 h 236866"/>
              <a:gd name="connsiteX3" fmla="*/ 0 w 3213251"/>
              <a:gd name="connsiteY3" fmla="*/ 0 h 236866"/>
              <a:gd name="connsiteX4" fmla="*/ 3213251 w 3213251"/>
              <a:gd name="connsiteY4" fmla="*/ 91440 h 236866"/>
              <a:gd name="connsiteX0" fmla="*/ 3121811 w 3121811"/>
              <a:gd name="connsiteY0" fmla="*/ 0 h 236866"/>
              <a:gd name="connsiteX1" fmla="*/ 3121811 w 3121811"/>
              <a:gd name="connsiteY1" fmla="*/ 236866 h 236866"/>
              <a:gd name="connsiteX2" fmla="*/ 0 w 3121811"/>
              <a:gd name="connsiteY2" fmla="*/ 236866 h 236866"/>
              <a:gd name="connsiteX3" fmla="*/ 0 w 3121811"/>
              <a:gd name="connsiteY3" fmla="*/ 0 h 236866"/>
              <a:gd name="connsiteX0" fmla="*/ 3121811 w 3121811"/>
              <a:gd name="connsiteY0" fmla="*/ 236866 h 236866"/>
              <a:gd name="connsiteX1" fmla="*/ 0 w 3121811"/>
              <a:gd name="connsiteY1" fmla="*/ 236866 h 236866"/>
              <a:gd name="connsiteX2" fmla="*/ 0 w 3121811"/>
              <a:gd name="connsiteY2" fmla="*/ 0 h 236866"/>
              <a:gd name="connsiteX0" fmla="*/ 3121811 w 3121811"/>
              <a:gd name="connsiteY0" fmla="*/ 236866 h 236866"/>
              <a:gd name="connsiteX1" fmla="*/ 1681820 w 3121811"/>
              <a:gd name="connsiteY1" fmla="*/ 236866 h 236866"/>
              <a:gd name="connsiteX2" fmla="*/ 0 w 3121811"/>
              <a:gd name="connsiteY2" fmla="*/ 0 h 236866"/>
            </a:gdLst>
            <a:ahLst/>
            <a:cxnLst>
              <a:cxn ang="0">
                <a:pos x="connsiteX0" y="connsiteY0"/>
              </a:cxn>
              <a:cxn ang="0">
                <a:pos x="connsiteX1" y="connsiteY1"/>
              </a:cxn>
              <a:cxn ang="0">
                <a:pos x="connsiteX2" y="connsiteY2"/>
              </a:cxn>
            </a:cxnLst>
            <a:rect l="l" t="t" r="r" b="b"/>
            <a:pathLst>
              <a:path w="3121811" h="236866">
                <a:moveTo>
                  <a:pt x="3121811" y="236866"/>
                </a:moveTo>
                <a:lnTo>
                  <a:pt x="1681820" y="236866"/>
                </a:lnTo>
                <a:lnTo>
                  <a:pt x="0" y="0"/>
                </a:lnTo>
              </a:path>
            </a:pathLst>
          </a:custGeom>
          <a:ln w="19050" cap="rnd">
            <a:solidFill>
              <a:schemeClr val="accent6"/>
            </a:solidFill>
            <a:round/>
            <a:headEnd type="arrow"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7" name="Rectangle 46">
            <a:extLst>
              <a:ext uri="{FF2B5EF4-FFF2-40B4-BE49-F238E27FC236}">
                <a16:creationId xmlns:a16="http://schemas.microsoft.com/office/drawing/2014/main" id="{34081360-67CB-E178-4633-BA961EE02631}"/>
              </a:ext>
            </a:extLst>
          </p:cNvPr>
          <p:cNvSpPr/>
          <p:nvPr/>
        </p:nvSpPr>
        <p:spPr bwMode="gray">
          <a:xfrm>
            <a:off x="2565585" y="4726069"/>
            <a:ext cx="3163184" cy="594454"/>
          </a:xfrm>
          <a:custGeom>
            <a:avLst/>
            <a:gdLst>
              <a:gd name="connsiteX0" fmla="*/ 0 w 3121811"/>
              <a:gd name="connsiteY0" fmla="*/ 0 h 236866"/>
              <a:gd name="connsiteX1" fmla="*/ 3121811 w 3121811"/>
              <a:gd name="connsiteY1" fmla="*/ 0 h 236866"/>
              <a:gd name="connsiteX2" fmla="*/ 3121811 w 3121811"/>
              <a:gd name="connsiteY2" fmla="*/ 236866 h 236866"/>
              <a:gd name="connsiteX3" fmla="*/ 0 w 3121811"/>
              <a:gd name="connsiteY3" fmla="*/ 236866 h 236866"/>
              <a:gd name="connsiteX4" fmla="*/ 0 w 3121811"/>
              <a:gd name="connsiteY4" fmla="*/ 0 h 236866"/>
              <a:gd name="connsiteX0" fmla="*/ 3121811 w 3213251"/>
              <a:gd name="connsiteY0" fmla="*/ 0 h 236866"/>
              <a:gd name="connsiteX1" fmla="*/ 3121811 w 3213251"/>
              <a:gd name="connsiteY1" fmla="*/ 236866 h 236866"/>
              <a:gd name="connsiteX2" fmla="*/ 0 w 3213251"/>
              <a:gd name="connsiteY2" fmla="*/ 236866 h 236866"/>
              <a:gd name="connsiteX3" fmla="*/ 0 w 3213251"/>
              <a:gd name="connsiteY3" fmla="*/ 0 h 236866"/>
              <a:gd name="connsiteX4" fmla="*/ 3213251 w 3213251"/>
              <a:gd name="connsiteY4" fmla="*/ 91440 h 236866"/>
              <a:gd name="connsiteX0" fmla="*/ 3121811 w 3121811"/>
              <a:gd name="connsiteY0" fmla="*/ 0 h 236866"/>
              <a:gd name="connsiteX1" fmla="*/ 3121811 w 3121811"/>
              <a:gd name="connsiteY1" fmla="*/ 236866 h 236866"/>
              <a:gd name="connsiteX2" fmla="*/ 0 w 3121811"/>
              <a:gd name="connsiteY2" fmla="*/ 236866 h 236866"/>
              <a:gd name="connsiteX3" fmla="*/ 0 w 3121811"/>
              <a:gd name="connsiteY3" fmla="*/ 0 h 236866"/>
              <a:gd name="connsiteX0" fmla="*/ 3121811 w 3121811"/>
              <a:gd name="connsiteY0" fmla="*/ 236866 h 236866"/>
              <a:gd name="connsiteX1" fmla="*/ 0 w 3121811"/>
              <a:gd name="connsiteY1" fmla="*/ 236866 h 236866"/>
              <a:gd name="connsiteX2" fmla="*/ 0 w 3121811"/>
              <a:gd name="connsiteY2" fmla="*/ 0 h 236866"/>
              <a:gd name="connsiteX0" fmla="*/ 3121811 w 3121811"/>
              <a:gd name="connsiteY0" fmla="*/ 236866 h 236866"/>
              <a:gd name="connsiteX1" fmla="*/ 1681820 w 3121811"/>
              <a:gd name="connsiteY1" fmla="*/ 236866 h 236866"/>
              <a:gd name="connsiteX2" fmla="*/ 0 w 3121811"/>
              <a:gd name="connsiteY2" fmla="*/ 0 h 236866"/>
            </a:gdLst>
            <a:ahLst/>
            <a:cxnLst>
              <a:cxn ang="0">
                <a:pos x="connsiteX0" y="connsiteY0"/>
              </a:cxn>
              <a:cxn ang="0">
                <a:pos x="connsiteX1" y="connsiteY1"/>
              </a:cxn>
              <a:cxn ang="0">
                <a:pos x="connsiteX2" y="connsiteY2"/>
              </a:cxn>
            </a:cxnLst>
            <a:rect l="l" t="t" r="r" b="b"/>
            <a:pathLst>
              <a:path w="3121811" h="236866">
                <a:moveTo>
                  <a:pt x="3121811" y="236866"/>
                </a:moveTo>
                <a:lnTo>
                  <a:pt x="1681820" y="236866"/>
                </a:lnTo>
                <a:lnTo>
                  <a:pt x="0" y="0"/>
                </a:lnTo>
              </a:path>
            </a:pathLst>
          </a:custGeom>
          <a:ln w="19050" cap="rnd">
            <a:solidFill>
              <a:schemeClr val="accent6"/>
            </a:solidFill>
            <a:round/>
            <a:headEnd type="arrow"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8" name="Rectangle 46">
            <a:extLst>
              <a:ext uri="{FF2B5EF4-FFF2-40B4-BE49-F238E27FC236}">
                <a16:creationId xmlns:a16="http://schemas.microsoft.com/office/drawing/2014/main" id="{71FE3B4A-0DCD-C4BB-5FCE-D90D4116D946}"/>
              </a:ext>
            </a:extLst>
          </p:cNvPr>
          <p:cNvSpPr/>
          <p:nvPr/>
        </p:nvSpPr>
        <p:spPr bwMode="gray">
          <a:xfrm>
            <a:off x="2535112" y="3631767"/>
            <a:ext cx="3163184" cy="155728"/>
          </a:xfrm>
          <a:custGeom>
            <a:avLst/>
            <a:gdLst>
              <a:gd name="connsiteX0" fmla="*/ 0 w 3121811"/>
              <a:gd name="connsiteY0" fmla="*/ 0 h 236866"/>
              <a:gd name="connsiteX1" fmla="*/ 3121811 w 3121811"/>
              <a:gd name="connsiteY1" fmla="*/ 0 h 236866"/>
              <a:gd name="connsiteX2" fmla="*/ 3121811 w 3121811"/>
              <a:gd name="connsiteY2" fmla="*/ 236866 h 236866"/>
              <a:gd name="connsiteX3" fmla="*/ 0 w 3121811"/>
              <a:gd name="connsiteY3" fmla="*/ 236866 h 236866"/>
              <a:gd name="connsiteX4" fmla="*/ 0 w 3121811"/>
              <a:gd name="connsiteY4" fmla="*/ 0 h 236866"/>
              <a:gd name="connsiteX0" fmla="*/ 3121811 w 3213251"/>
              <a:gd name="connsiteY0" fmla="*/ 0 h 236866"/>
              <a:gd name="connsiteX1" fmla="*/ 3121811 w 3213251"/>
              <a:gd name="connsiteY1" fmla="*/ 236866 h 236866"/>
              <a:gd name="connsiteX2" fmla="*/ 0 w 3213251"/>
              <a:gd name="connsiteY2" fmla="*/ 236866 h 236866"/>
              <a:gd name="connsiteX3" fmla="*/ 0 w 3213251"/>
              <a:gd name="connsiteY3" fmla="*/ 0 h 236866"/>
              <a:gd name="connsiteX4" fmla="*/ 3213251 w 3213251"/>
              <a:gd name="connsiteY4" fmla="*/ 91440 h 236866"/>
              <a:gd name="connsiteX0" fmla="*/ 3121811 w 3121811"/>
              <a:gd name="connsiteY0" fmla="*/ 0 h 236866"/>
              <a:gd name="connsiteX1" fmla="*/ 3121811 w 3121811"/>
              <a:gd name="connsiteY1" fmla="*/ 236866 h 236866"/>
              <a:gd name="connsiteX2" fmla="*/ 0 w 3121811"/>
              <a:gd name="connsiteY2" fmla="*/ 236866 h 236866"/>
              <a:gd name="connsiteX3" fmla="*/ 0 w 3121811"/>
              <a:gd name="connsiteY3" fmla="*/ 0 h 236866"/>
              <a:gd name="connsiteX0" fmla="*/ 3121811 w 3121811"/>
              <a:gd name="connsiteY0" fmla="*/ 236866 h 236866"/>
              <a:gd name="connsiteX1" fmla="*/ 0 w 3121811"/>
              <a:gd name="connsiteY1" fmla="*/ 236866 h 236866"/>
              <a:gd name="connsiteX2" fmla="*/ 0 w 3121811"/>
              <a:gd name="connsiteY2" fmla="*/ 0 h 236866"/>
              <a:gd name="connsiteX0" fmla="*/ 3121811 w 3121811"/>
              <a:gd name="connsiteY0" fmla="*/ 236866 h 236866"/>
              <a:gd name="connsiteX1" fmla="*/ 1681820 w 3121811"/>
              <a:gd name="connsiteY1" fmla="*/ 236866 h 236866"/>
              <a:gd name="connsiteX2" fmla="*/ 0 w 3121811"/>
              <a:gd name="connsiteY2" fmla="*/ 0 h 236866"/>
            </a:gdLst>
            <a:ahLst/>
            <a:cxnLst>
              <a:cxn ang="0">
                <a:pos x="connsiteX0" y="connsiteY0"/>
              </a:cxn>
              <a:cxn ang="0">
                <a:pos x="connsiteX1" y="connsiteY1"/>
              </a:cxn>
              <a:cxn ang="0">
                <a:pos x="connsiteX2" y="connsiteY2"/>
              </a:cxn>
            </a:cxnLst>
            <a:rect l="l" t="t" r="r" b="b"/>
            <a:pathLst>
              <a:path w="3121811" h="236866">
                <a:moveTo>
                  <a:pt x="3121811" y="236866"/>
                </a:moveTo>
                <a:lnTo>
                  <a:pt x="1681820" y="236866"/>
                </a:lnTo>
                <a:lnTo>
                  <a:pt x="0" y="0"/>
                </a:lnTo>
              </a:path>
            </a:pathLst>
          </a:custGeom>
          <a:ln w="19050" cap="rnd">
            <a:solidFill>
              <a:schemeClr val="accent6"/>
            </a:solidFill>
            <a:round/>
            <a:headEnd type="arrow"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12" name="TextBox 11">
            <a:extLst>
              <a:ext uri="{FF2B5EF4-FFF2-40B4-BE49-F238E27FC236}">
                <a16:creationId xmlns:a16="http://schemas.microsoft.com/office/drawing/2014/main" id="{927D85D7-47E7-52CF-3B8E-03D3C5DF5FB1}"/>
              </a:ext>
            </a:extLst>
          </p:cNvPr>
          <p:cNvSpPr txBox="1"/>
          <p:nvPr/>
        </p:nvSpPr>
        <p:spPr bwMode="gray">
          <a:xfrm>
            <a:off x="6966306" y="5226191"/>
            <a:ext cx="3946859" cy="553998"/>
          </a:xfrm>
          <a:prstGeom prst="rect">
            <a:avLst/>
          </a:prstGeom>
          <a:noFill/>
        </p:spPr>
        <p:txBody>
          <a:bodyPr vert="horz" wrap="square" lIns="0" tIns="0" rIns="0" bIns="0" rtlCol="0">
            <a:spAutoFit/>
          </a:bodyPr>
          <a:lstStyle/>
          <a:p>
            <a:pPr algn="l">
              <a:spcBef>
                <a:spcPts val="600"/>
              </a:spcBef>
            </a:pPr>
            <a:r>
              <a:rPr lang="en-US" b="1" dirty="0">
                <a:solidFill>
                  <a:schemeClr val="accent6"/>
                </a:solidFill>
              </a:rPr>
              <a:t>Afterhours Authorizations for Medi-Cal Beneficiaries  </a:t>
            </a:r>
          </a:p>
        </p:txBody>
      </p:sp>
      <p:pic>
        <p:nvPicPr>
          <p:cNvPr id="13" name="Picture 12">
            <a:extLst>
              <a:ext uri="{FF2B5EF4-FFF2-40B4-BE49-F238E27FC236}">
                <a16:creationId xmlns:a16="http://schemas.microsoft.com/office/drawing/2014/main" id="{02D1F675-1CCE-BA29-5893-1668DDBEB537}"/>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bwMode="gray">
          <a:xfrm>
            <a:off x="6190978" y="5228951"/>
            <a:ext cx="609601" cy="609601"/>
          </a:xfrm>
          <a:prstGeom prst="rect">
            <a:avLst/>
          </a:prstGeom>
        </p:spPr>
      </p:pic>
    </p:spTree>
    <p:extLst>
      <p:ext uri="{BB962C8B-B14F-4D97-AF65-F5344CB8AC3E}">
        <p14:creationId xmlns:p14="http://schemas.microsoft.com/office/powerpoint/2010/main" val="544660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surfboard on a beach&#10;&#10;Description automatically generated with medium confidence">
            <a:extLst>
              <a:ext uri="{FF2B5EF4-FFF2-40B4-BE49-F238E27FC236}">
                <a16:creationId xmlns:a16="http://schemas.microsoft.com/office/drawing/2014/main" id="{A399CC61-87E8-F750-FA73-59A243BA0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52382"/>
            <a:ext cx="12191999" cy="2647950"/>
          </a:xfrm>
          <a:prstGeom prst="rect">
            <a:avLst/>
          </a:prstGeom>
        </p:spPr>
      </p:pic>
      <p:sp>
        <p:nvSpPr>
          <p:cNvPr id="5" name="TextBox 4">
            <a:extLst>
              <a:ext uri="{FF2B5EF4-FFF2-40B4-BE49-F238E27FC236}">
                <a16:creationId xmlns:a16="http://schemas.microsoft.com/office/drawing/2014/main" id="{1C370ECC-36A7-2BCA-75FE-DF0401D7612B}"/>
              </a:ext>
            </a:extLst>
          </p:cNvPr>
          <p:cNvSpPr txBox="1"/>
          <p:nvPr/>
        </p:nvSpPr>
        <p:spPr bwMode="gray">
          <a:xfrm>
            <a:off x="252203" y="1104220"/>
            <a:ext cx="11939796" cy="1908215"/>
          </a:xfrm>
          <a:prstGeom prst="rect">
            <a:avLst/>
          </a:prstGeom>
          <a:noFill/>
        </p:spPr>
        <p:txBody>
          <a:bodyPr wrap="square">
            <a:spAutoFit/>
          </a:bodyPr>
          <a:lstStyle/>
          <a:p>
            <a:pPr marL="285750" indent="-285750" eaLnBrk="1" hangingPunct="1">
              <a:buFont typeface="Arial" panose="020B0604020202020204" pitchFamily="34" charset="0"/>
              <a:buChar char="•"/>
              <a:defRPr/>
            </a:pPr>
            <a:r>
              <a:rPr lang="en-US" sz="2000" dirty="0">
                <a:solidFill>
                  <a:schemeClr val="accent6"/>
                </a:solidFill>
              </a:rPr>
              <a:t>Clinical screenings in order to meet individuals' unique behavioral health needs</a:t>
            </a:r>
            <a:r>
              <a:rPr lang="en-US" sz="2000" i="1" dirty="0">
                <a:solidFill>
                  <a:schemeClr val="accent6"/>
                </a:solidFill>
              </a:rPr>
              <a:t>		</a:t>
            </a:r>
            <a:endParaRPr lang="en-US" sz="2000" dirty="0">
              <a:solidFill>
                <a:schemeClr val="accent6"/>
              </a:solidFill>
            </a:endParaRPr>
          </a:p>
          <a:p>
            <a:pPr marL="285750" indent="-285750" eaLnBrk="1" hangingPunct="1">
              <a:buFont typeface="Arial" panose="020B0604020202020204" pitchFamily="34" charset="0"/>
              <a:buChar char="•"/>
              <a:defRPr/>
            </a:pPr>
            <a:r>
              <a:rPr lang="en-US" sz="2000" dirty="0">
                <a:solidFill>
                  <a:schemeClr val="accent6"/>
                </a:solidFill>
              </a:rPr>
              <a:t>Brief, solution focused crisis intervention, suicide prevention, intervention, and postvention</a:t>
            </a:r>
          </a:p>
          <a:p>
            <a:pPr marL="285750" indent="-285750" eaLnBrk="1" hangingPunct="1">
              <a:buFont typeface="Arial" panose="020B0604020202020204" pitchFamily="34" charset="0"/>
              <a:buChar char="•"/>
              <a:defRPr/>
            </a:pPr>
            <a:r>
              <a:rPr lang="en-US" sz="2000" dirty="0">
                <a:solidFill>
                  <a:schemeClr val="accent6"/>
                </a:solidFill>
              </a:rPr>
              <a:t>“No wrong door” This policy ensures that Medi-Cal beneficiaries receive timely mental health services without delay regardless of the delivery system where they seek care. </a:t>
            </a:r>
          </a:p>
          <a:p>
            <a:pPr marL="285750" indent="-285750" eaLnBrk="1" hangingPunct="1">
              <a:buFont typeface="Arial" panose="020B0604020202020204" pitchFamily="34" charset="0"/>
              <a:buChar char="•"/>
              <a:defRPr/>
            </a:pPr>
            <a:r>
              <a:rPr lang="en-US" sz="2000" dirty="0">
                <a:solidFill>
                  <a:schemeClr val="accent6"/>
                </a:solidFill>
              </a:rPr>
              <a:t>Collaboration in connecting with beneficiaries Medi-Cal managed care health plans (MCPs).</a:t>
            </a:r>
          </a:p>
          <a:p>
            <a:pPr eaLnBrk="1" hangingPunct="1">
              <a:buFont typeface="Arial" panose="020B0604020202020204" pitchFamily="34" charset="0"/>
              <a:buChar char="•"/>
              <a:defRPr/>
            </a:pPr>
            <a:endParaRPr lang="en-US" sz="1800" dirty="0">
              <a:solidFill>
                <a:schemeClr val="accent6"/>
              </a:solidFill>
            </a:endParaRPr>
          </a:p>
        </p:txBody>
      </p:sp>
      <p:sp>
        <p:nvSpPr>
          <p:cNvPr id="9" name="TextBox 8">
            <a:extLst>
              <a:ext uri="{FF2B5EF4-FFF2-40B4-BE49-F238E27FC236}">
                <a16:creationId xmlns:a16="http://schemas.microsoft.com/office/drawing/2014/main" id="{32FC38CB-E67D-6493-67B1-8EC787BE7784}"/>
              </a:ext>
            </a:extLst>
          </p:cNvPr>
          <p:cNvSpPr txBox="1"/>
          <p:nvPr/>
        </p:nvSpPr>
        <p:spPr bwMode="gray">
          <a:xfrm flipH="1">
            <a:off x="4567236" y="341804"/>
            <a:ext cx="3309730" cy="430887"/>
          </a:xfrm>
          <a:prstGeom prst="rect">
            <a:avLst/>
          </a:prstGeom>
          <a:noFill/>
        </p:spPr>
        <p:txBody>
          <a:bodyPr vert="horz" wrap="square" lIns="0" tIns="0" rIns="0" bIns="0" rtlCol="0">
            <a:spAutoFit/>
          </a:bodyPr>
          <a:lstStyle/>
          <a:p>
            <a:pPr algn="l">
              <a:spcBef>
                <a:spcPts val="600"/>
              </a:spcBef>
            </a:pPr>
            <a:r>
              <a:rPr lang="en-US" sz="2800" b="1" dirty="0">
                <a:solidFill>
                  <a:schemeClr val="accent6"/>
                </a:solidFill>
              </a:rPr>
              <a:t>We provide….</a:t>
            </a:r>
          </a:p>
        </p:txBody>
      </p:sp>
    </p:spTree>
    <p:extLst>
      <p:ext uri="{BB962C8B-B14F-4D97-AF65-F5344CB8AC3E}">
        <p14:creationId xmlns:p14="http://schemas.microsoft.com/office/powerpoint/2010/main" val="3603625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aves crashing on a beach&#10;&#10;Description automatically generated">
            <a:extLst>
              <a:ext uri="{FF2B5EF4-FFF2-40B4-BE49-F238E27FC236}">
                <a16:creationId xmlns:a16="http://schemas.microsoft.com/office/drawing/2014/main" id="{0ACBFD21-38C7-81D7-31E8-B98E6D356C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376" y="543545"/>
            <a:ext cx="5457825" cy="5114925"/>
          </a:xfrm>
          <a:prstGeom prst="rect">
            <a:avLst/>
          </a:prstGeom>
        </p:spPr>
      </p:pic>
      <p:sp>
        <p:nvSpPr>
          <p:cNvPr id="6" name="Rectangle 5">
            <a:extLst>
              <a:ext uri="{FF2B5EF4-FFF2-40B4-BE49-F238E27FC236}">
                <a16:creationId xmlns:a16="http://schemas.microsoft.com/office/drawing/2014/main" id="{4C3CCC50-3DF3-0660-221A-E9494A95D698}"/>
              </a:ext>
            </a:extLst>
          </p:cNvPr>
          <p:cNvSpPr/>
          <p:nvPr/>
        </p:nvSpPr>
        <p:spPr bwMode="gray">
          <a:xfrm>
            <a:off x="6273800" y="543546"/>
            <a:ext cx="5546288" cy="5114924"/>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000" dirty="0">
              <a:solidFill>
                <a:schemeClr val="accent6"/>
              </a:solidFill>
            </a:endParaRPr>
          </a:p>
          <a:p>
            <a:r>
              <a:rPr lang="en-US" sz="2000" dirty="0">
                <a:solidFill>
                  <a:schemeClr val="accent6"/>
                </a:solidFill>
              </a:rPr>
              <a:t>Each contact to the ACL captures the following seven key elements: </a:t>
            </a:r>
          </a:p>
          <a:p>
            <a:endParaRPr lang="en-US" sz="2000" dirty="0">
              <a:solidFill>
                <a:schemeClr val="accent6"/>
              </a:solidFill>
            </a:endParaRPr>
          </a:p>
          <a:p>
            <a:pPr marL="285750" indent="-285750">
              <a:buFont typeface="Arial" panose="020B0604020202020204" pitchFamily="34" charset="0"/>
              <a:buChar char="•"/>
            </a:pPr>
            <a:r>
              <a:rPr lang="en-US" sz="1400" dirty="0">
                <a:solidFill>
                  <a:schemeClr val="accent6"/>
                </a:solidFill>
              </a:rPr>
              <a:t>Connect with the individual and expressing empathy</a:t>
            </a:r>
          </a:p>
          <a:p>
            <a:pPr>
              <a:buFont typeface="+mj-lt"/>
              <a:buAutoNum type="arabicPeriod"/>
            </a:pPr>
            <a:endParaRPr lang="en-US" sz="1400" dirty="0">
              <a:solidFill>
                <a:schemeClr val="accent6"/>
              </a:solidFill>
            </a:endParaRPr>
          </a:p>
          <a:p>
            <a:pPr marL="285750" indent="-285750">
              <a:buFont typeface="Arial" panose="020B0604020202020204" pitchFamily="34" charset="0"/>
              <a:buChar char="•"/>
            </a:pPr>
            <a:r>
              <a:rPr lang="en-US" sz="1400" dirty="0">
                <a:solidFill>
                  <a:schemeClr val="accent6"/>
                </a:solidFill>
              </a:rPr>
              <a:t>Identify their behavioral health need </a:t>
            </a:r>
          </a:p>
          <a:p>
            <a:pPr>
              <a:buFont typeface="+mj-lt"/>
              <a:buAutoNum type="arabicPeriod"/>
            </a:pPr>
            <a:endParaRPr lang="en-US" sz="1400" dirty="0">
              <a:solidFill>
                <a:schemeClr val="accent6"/>
              </a:solidFill>
            </a:endParaRPr>
          </a:p>
          <a:p>
            <a:pPr marL="285750" indent="-285750">
              <a:buFont typeface="Arial" panose="020B0604020202020204" pitchFamily="34" charset="0"/>
              <a:buChar char="•"/>
            </a:pPr>
            <a:r>
              <a:rPr lang="en-US" sz="1400" dirty="0">
                <a:solidFill>
                  <a:schemeClr val="accent6"/>
                </a:solidFill>
              </a:rPr>
              <a:t>Completion of a clinical screening for appropriate level of care and degree of urgency</a:t>
            </a:r>
          </a:p>
          <a:p>
            <a:pPr>
              <a:buFont typeface="+mj-lt"/>
              <a:buAutoNum type="arabicPeriod"/>
            </a:pPr>
            <a:endParaRPr lang="en-US" sz="1400" dirty="0">
              <a:solidFill>
                <a:schemeClr val="accent6"/>
              </a:solidFill>
            </a:endParaRPr>
          </a:p>
          <a:p>
            <a:pPr marL="285750" indent="-285750">
              <a:buFont typeface="Arial" panose="020B0604020202020204" pitchFamily="34" charset="0"/>
              <a:buChar char="•"/>
            </a:pPr>
            <a:r>
              <a:rPr lang="en-US" sz="1400" dirty="0">
                <a:solidFill>
                  <a:schemeClr val="accent6"/>
                </a:solidFill>
              </a:rPr>
              <a:t>Screen for risk factors: SI/HI, mental health, substance use, etc.</a:t>
            </a:r>
          </a:p>
          <a:p>
            <a:pPr>
              <a:buFont typeface="+mj-lt"/>
              <a:buAutoNum type="arabicPeriod"/>
            </a:pPr>
            <a:endParaRPr lang="en-US" sz="1400" dirty="0">
              <a:solidFill>
                <a:schemeClr val="accent6"/>
              </a:solidFill>
            </a:endParaRPr>
          </a:p>
          <a:p>
            <a:pPr marL="285750" indent="-285750">
              <a:buFont typeface="Arial" panose="020B0604020202020204" pitchFamily="34" charset="0"/>
              <a:buChar char="•"/>
            </a:pPr>
            <a:r>
              <a:rPr lang="en-US" sz="1400" dirty="0">
                <a:solidFill>
                  <a:schemeClr val="accent6"/>
                </a:solidFill>
              </a:rPr>
              <a:t>Provide apt clinical interventions</a:t>
            </a:r>
          </a:p>
          <a:p>
            <a:pPr>
              <a:buFont typeface="+mj-lt"/>
              <a:buAutoNum type="arabicPeriod"/>
            </a:pPr>
            <a:endParaRPr lang="en-US" sz="1400" dirty="0">
              <a:solidFill>
                <a:schemeClr val="accent6"/>
              </a:solidFill>
            </a:endParaRPr>
          </a:p>
          <a:p>
            <a:pPr marL="285750" indent="-285750">
              <a:buFont typeface="Arial" panose="020B0604020202020204" pitchFamily="34" charset="0"/>
              <a:buChar char="•"/>
            </a:pPr>
            <a:r>
              <a:rPr lang="en-US" sz="1400" dirty="0">
                <a:solidFill>
                  <a:schemeClr val="accent6"/>
                </a:solidFill>
              </a:rPr>
              <a:t>Disseminate suitable referrals to meet their unique needs </a:t>
            </a:r>
          </a:p>
          <a:p>
            <a:pPr>
              <a:buFont typeface="+mj-lt"/>
              <a:buAutoNum type="arabicPeriod"/>
            </a:pPr>
            <a:endParaRPr lang="en-US" sz="1400" dirty="0">
              <a:solidFill>
                <a:schemeClr val="accent6"/>
              </a:solidFill>
            </a:endParaRPr>
          </a:p>
          <a:p>
            <a:pPr marL="285750" indent="-285750">
              <a:buFont typeface="Arial" panose="020B0604020202020204" pitchFamily="34" charset="0"/>
              <a:buChar char="•"/>
            </a:pPr>
            <a:r>
              <a:rPr lang="en-US" sz="1400" dirty="0">
                <a:solidFill>
                  <a:schemeClr val="accent6"/>
                </a:solidFill>
              </a:rPr>
              <a:t>Accurate documentation</a:t>
            </a:r>
          </a:p>
        </p:txBody>
      </p:sp>
      <p:sp>
        <p:nvSpPr>
          <p:cNvPr id="7" name="TextBox 6">
            <a:extLst>
              <a:ext uri="{FF2B5EF4-FFF2-40B4-BE49-F238E27FC236}">
                <a16:creationId xmlns:a16="http://schemas.microsoft.com/office/drawing/2014/main" id="{F1615DF4-A7E5-72F3-5BF3-A1098BB4D2CA}"/>
              </a:ext>
            </a:extLst>
          </p:cNvPr>
          <p:cNvSpPr txBox="1"/>
          <p:nvPr/>
        </p:nvSpPr>
        <p:spPr bwMode="gray">
          <a:xfrm>
            <a:off x="5918201" y="543545"/>
            <a:ext cx="5749543" cy="369332"/>
          </a:xfrm>
          <a:prstGeom prst="rect">
            <a:avLst/>
          </a:prstGeom>
          <a:noFill/>
        </p:spPr>
        <p:txBody>
          <a:bodyPr vert="horz" wrap="square" lIns="0" tIns="0" rIns="0" bIns="0" rtlCol="0">
            <a:spAutoFit/>
          </a:bodyPr>
          <a:lstStyle/>
          <a:p>
            <a:pPr algn="ctr">
              <a:spcBef>
                <a:spcPts val="600"/>
              </a:spcBef>
            </a:pPr>
            <a:r>
              <a:rPr lang="en-US" sz="2400" b="1" dirty="0">
                <a:solidFill>
                  <a:schemeClr val="accent6"/>
                </a:solidFill>
              </a:rPr>
              <a:t>What our callers can expect</a:t>
            </a:r>
          </a:p>
        </p:txBody>
      </p:sp>
    </p:spTree>
    <p:extLst>
      <p:ext uri="{BB962C8B-B14F-4D97-AF65-F5344CB8AC3E}">
        <p14:creationId xmlns:p14="http://schemas.microsoft.com/office/powerpoint/2010/main" val="2936991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CBC98D0E-1A5D-CC69-9CFE-C6D45B2A5248}"/>
              </a:ext>
            </a:extLst>
          </p:cNvPr>
          <p:cNvSpPr/>
          <p:nvPr/>
        </p:nvSpPr>
        <p:spPr bwMode="gray">
          <a:xfrm>
            <a:off x="4326202" y="1508760"/>
            <a:ext cx="3840480" cy="3840480"/>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3200" b="1" i="0" u="none" baseline="0" dirty="0">
                <a:solidFill>
                  <a:schemeClr val="accent6"/>
                </a:solidFill>
              </a:rPr>
              <a:t>Person Served</a:t>
            </a:r>
          </a:p>
        </p:txBody>
      </p:sp>
      <p:graphicFrame>
        <p:nvGraphicFramePr>
          <p:cNvPr id="4" name="Chart 3">
            <a:extLst>
              <a:ext uri="{FF2B5EF4-FFF2-40B4-BE49-F238E27FC236}">
                <a16:creationId xmlns:a16="http://schemas.microsoft.com/office/drawing/2014/main" id="{8A09D3C4-B11A-252F-836B-EF04D1C253A6}"/>
              </a:ext>
            </a:extLst>
          </p:cNvPr>
          <p:cNvGraphicFramePr/>
          <p:nvPr>
            <p:extLst>
              <p:ext uri="{D42A27DB-BD31-4B8C-83A1-F6EECF244321}">
                <p14:modId xmlns:p14="http://schemas.microsoft.com/office/powerpoint/2010/main" val="2571937887"/>
              </p:ext>
            </p:extLst>
          </p:nvPr>
        </p:nvGraphicFramePr>
        <p:xfrm>
          <a:off x="2693731" y="1052241"/>
          <a:ext cx="7105421" cy="473694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928399A0-C144-3DC9-40FA-8F90FA8E5BF0}"/>
              </a:ext>
            </a:extLst>
          </p:cNvPr>
          <p:cNvSpPr txBox="1"/>
          <p:nvPr/>
        </p:nvSpPr>
        <p:spPr bwMode="gray">
          <a:xfrm>
            <a:off x="1485522" y="331538"/>
            <a:ext cx="9521837" cy="492443"/>
          </a:xfrm>
          <a:prstGeom prst="rect">
            <a:avLst/>
          </a:prstGeom>
          <a:noFill/>
        </p:spPr>
        <p:txBody>
          <a:bodyPr vert="horz" wrap="none" lIns="0" tIns="0" rIns="0" bIns="0" rtlCol="0">
            <a:spAutoFit/>
          </a:bodyPr>
          <a:lstStyle/>
          <a:p>
            <a:pPr algn="l">
              <a:spcBef>
                <a:spcPts val="600"/>
              </a:spcBef>
            </a:pPr>
            <a:r>
              <a:rPr lang="en-US" sz="3200" b="1" dirty="0">
                <a:solidFill>
                  <a:schemeClr val="accent6"/>
                </a:solidFill>
              </a:rPr>
              <a:t>Person Centered: Recovery Community Partners</a:t>
            </a:r>
          </a:p>
        </p:txBody>
      </p:sp>
      <p:cxnSp>
        <p:nvCxnSpPr>
          <p:cNvPr id="6" name="Straight Arrow Connector 5" descr="Solid line.">
            <a:extLst>
              <a:ext uri="{FF2B5EF4-FFF2-40B4-BE49-F238E27FC236}">
                <a16:creationId xmlns:a16="http://schemas.microsoft.com/office/drawing/2014/main" id="{A7247324-9B94-CCBA-571C-68BCA5870993}"/>
              </a:ext>
            </a:extLst>
          </p:cNvPr>
          <p:cNvCxnSpPr>
            <a:cxnSpLocks/>
          </p:cNvCxnSpPr>
          <p:nvPr/>
        </p:nvCxnSpPr>
        <p:spPr bwMode="gray">
          <a:xfrm>
            <a:off x="2693731" y="1508760"/>
            <a:ext cx="2444799" cy="0"/>
          </a:xfrm>
          <a:prstGeom prst="straightConnector1">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4065B02-69D7-27D4-0FFD-024B33CF9F27}"/>
              </a:ext>
            </a:extLst>
          </p:cNvPr>
          <p:cNvSpPr txBox="1"/>
          <p:nvPr/>
        </p:nvSpPr>
        <p:spPr bwMode="gray">
          <a:xfrm>
            <a:off x="534736" y="1208917"/>
            <a:ext cx="1972669" cy="815608"/>
          </a:xfrm>
          <a:prstGeom prst="rect">
            <a:avLst/>
          </a:prstGeom>
          <a:noFill/>
        </p:spPr>
        <p:txBody>
          <a:bodyPr vert="horz" wrap="square" lIns="0" tIns="0" rIns="0" bIns="0" rtlCol="0">
            <a:spAutoFit/>
          </a:bodyPr>
          <a:lstStyle/>
          <a:p>
            <a:pPr algn="l">
              <a:spcBef>
                <a:spcPts val="600"/>
              </a:spcBef>
            </a:pPr>
            <a:r>
              <a:rPr lang="en-US" sz="1600" b="1" dirty="0">
                <a:solidFill>
                  <a:schemeClr val="accent6"/>
                </a:solidFill>
              </a:rPr>
              <a:t>Access and Crisis Line </a:t>
            </a:r>
          </a:p>
          <a:p>
            <a:pPr algn="l">
              <a:spcBef>
                <a:spcPts val="600"/>
              </a:spcBef>
            </a:pPr>
            <a:endParaRPr lang="en-US" sz="1600" b="1" dirty="0">
              <a:solidFill>
                <a:schemeClr val="accent6"/>
              </a:solidFill>
            </a:endParaRPr>
          </a:p>
        </p:txBody>
      </p:sp>
      <p:sp>
        <p:nvSpPr>
          <p:cNvPr id="13" name="TextBox 12">
            <a:extLst>
              <a:ext uri="{FF2B5EF4-FFF2-40B4-BE49-F238E27FC236}">
                <a16:creationId xmlns:a16="http://schemas.microsoft.com/office/drawing/2014/main" id="{6DCD6B2A-7DB6-8C2B-D86F-8C9DC5112B31}"/>
              </a:ext>
            </a:extLst>
          </p:cNvPr>
          <p:cNvSpPr txBox="1"/>
          <p:nvPr/>
        </p:nvSpPr>
        <p:spPr bwMode="gray">
          <a:xfrm>
            <a:off x="534736" y="1987478"/>
            <a:ext cx="2331113" cy="738664"/>
          </a:xfrm>
          <a:prstGeom prst="rect">
            <a:avLst/>
          </a:prstGeom>
          <a:noFill/>
        </p:spPr>
        <p:txBody>
          <a:bodyPr vert="horz" wrap="square" lIns="0" tIns="0" rIns="0" bIns="0" rtlCol="0">
            <a:spAutoFit/>
          </a:bodyPr>
          <a:lstStyle/>
          <a:p>
            <a:pPr algn="l">
              <a:spcBef>
                <a:spcPts val="600"/>
              </a:spcBef>
            </a:pPr>
            <a:r>
              <a:rPr lang="en-US" sz="1600" b="1" dirty="0">
                <a:solidFill>
                  <a:schemeClr val="accent6"/>
                </a:solidFill>
              </a:rPr>
              <a:t>Peer Support, Clubhouses, Counseling</a:t>
            </a:r>
          </a:p>
        </p:txBody>
      </p:sp>
      <p:sp>
        <p:nvSpPr>
          <p:cNvPr id="20" name="TextBox 19">
            <a:extLst>
              <a:ext uri="{FF2B5EF4-FFF2-40B4-BE49-F238E27FC236}">
                <a16:creationId xmlns:a16="http://schemas.microsoft.com/office/drawing/2014/main" id="{5CDEC7B0-1FCB-CFD7-6925-CF905BEC5786}"/>
              </a:ext>
            </a:extLst>
          </p:cNvPr>
          <p:cNvSpPr txBox="1"/>
          <p:nvPr/>
        </p:nvSpPr>
        <p:spPr bwMode="gray">
          <a:xfrm>
            <a:off x="10013672" y="1293315"/>
            <a:ext cx="1555475" cy="492443"/>
          </a:xfrm>
          <a:prstGeom prst="rect">
            <a:avLst/>
          </a:prstGeom>
          <a:noFill/>
        </p:spPr>
        <p:txBody>
          <a:bodyPr vert="horz" wrap="square" lIns="0" tIns="0" rIns="0" bIns="0" rtlCol="0">
            <a:spAutoFit/>
          </a:bodyPr>
          <a:lstStyle/>
          <a:p>
            <a:pPr algn="l">
              <a:spcBef>
                <a:spcPts val="600"/>
              </a:spcBef>
            </a:pPr>
            <a:r>
              <a:rPr lang="en-US" sz="1600" b="1" dirty="0">
                <a:solidFill>
                  <a:schemeClr val="accent6"/>
                </a:solidFill>
              </a:rPr>
              <a:t>Community Clinics</a:t>
            </a:r>
          </a:p>
        </p:txBody>
      </p:sp>
      <p:sp>
        <p:nvSpPr>
          <p:cNvPr id="21" name="TextBox 20">
            <a:extLst>
              <a:ext uri="{FF2B5EF4-FFF2-40B4-BE49-F238E27FC236}">
                <a16:creationId xmlns:a16="http://schemas.microsoft.com/office/drawing/2014/main" id="{ABF6EC6B-1079-B206-6CA5-4FAA3098F34B}"/>
              </a:ext>
            </a:extLst>
          </p:cNvPr>
          <p:cNvSpPr txBox="1"/>
          <p:nvPr/>
        </p:nvSpPr>
        <p:spPr bwMode="gray">
          <a:xfrm>
            <a:off x="10013672" y="2094899"/>
            <a:ext cx="1555475" cy="492443"/>
          </a:xfrm>
          <a:prstGeom prst="rect">
            <a:avLst/>
          </a:prstGeom>
          <a:noFill/>
        </p:spPr>
        <p:txBody>
          <a:bodyPr vert="horz" wrap="square" lIns="0" tIns="0" rIns="0" bIns="0" rtlCol="0">
            <a:spAutoFit/>
          </a:bodyPr>
          <a:lstStyle/>
          <a:p>
            <a:pPr algn="l">
              <a:spcBef>
                <a:spcPts val="600"/>
              </a:spcBef>
            </a:pPr>
            <a:r>
              <a:rPr lang="en-US" sz="1600" b="1" dirty="0">
                <a:solidFill>
                  <a:schemeClr val="accent6"/>
                </a:solidFill>
              </a:rPr>
              <a:t>Supportive Housing</a:t>
            </a:r>
          </a:p>
        </p:txBody>
      </p:sp>
      <p:sp>
        <p:nvSpPr>
          <p:cNvPr id="22" name="TextBox 21">
            <a:extLst>
              <a:ext uri="{FF2B5EF4-FFF2-40B4-BE49-F238E27FC236}">
                <a16:creationId xmlns:a16="http://schemas.microsoft.com/office/drawing/2014/main" id="{E4358FB1-AF10-E37B-1537-475D032E60DF}"/>
              </a:ext>
            </a:extLst>
          </p:cNvPr>
          <p:cNvSpPr txBox="1"/>
          <p:nvPr/>
        </p:nvSpPr>
        <p:spPr bwMode="gray">
          <a:xfrm>
            <a:off x="10013672" y="3075733"/>
            <a:ext cx="1555475" cy="492443"/>
          </a:xfrm>
          <a:prstGeom prst="rect">
            <a:avLst/>
          </a:prstGeom>
          <a:noFill/>
        </p:spPr>
        <p:txBody>
          <a:bodyPr vert="horz" wrap="square" lIns="0" tIns="0" rIns="0" bIns="0" rtlCol="0">
            <a:spAutoFit/>
          </a:bodyPr>
          <a:lstStyle/>
          <a:p>
            <a:pPr algn="l">
              <a:spcBef>
                <a:spcPts val="600"/>
              </a:spcBef>
            </a:pPr>
            <a:r>
              <a:rPr lang="en-US" sz="1600" b="1" dirty="0">
                <a:solidFill>
                  <a:schemeClr val="accent6"/>
                </a:solidFill>
              </a:rPr>
              <a:t>Family, Friends, Spirituality</a:t>
            </a:r>
          </a:p>
        </p:txBody>
      </p:sp>
      <p:sp>
        <p:nvSpPr>
          <p:cNvPr id="23" name="TextBox 22">
            <a:extLst>
              <a:ext uri="{FF2B5EF4-FFF2-40B4-BE49-F238E27FC236}">
                <a16:creationId xmlns:a16="http://schemas.microsoft.com/office/drawing/2014/main" id="{55F5308E-E818-FCD3-09BF-574174C017DF}"/>
              </a:ext>
            </a:extLst>
          </p:cNvPr>
          <p:cNvSpPr txBox="1"/>
          <p:nvPr/>
        </p:nvSpPr>
        <p:spPr bwMode="gray">
          <a:xfrm>
            <a:off x="9985478" y="4056567"/>
            <a:ext cx="1555475" cy="738664"/>
          </a:xfrm>
          <a:prstGeom prst="rect">
            <a:avLst/>
          </a:prstGeom>
          <a:noFill/>
        </p:spPr>
        <p:txBody>
          <a:bodyPr vert="horz" wrap="square" lIns="0" tIns="0" rIns="0" bIns="0" rtlCol="0">
            <a:spAutoFit/>
          </a:bodyPr>
          <a:lstStyle/>
          <a:p>
            <a:pPr algn="l">
              <a:spcBef>
                <a:spcPts val="600"/>
              </a:spcBef>
            </a:pPr>
            <a:r>
              <a:rPr lang="en-US" sz="1600" b="1" dirty="0">
                <a:solidFill>
                  <a:schemeClr val="accent6"/>
                </a:solidFill>
              </a:rPr>
              <a:t>Substance Use Disorder Services </a:t>
            </a:r>
          </a:p>
        </p:txBody>
      </p:sp>
      <p:sp>
        <p:nvSpPr>
          <p:cNvPr id="24" name="TextBox 23">
            <a:extLst>
              <a:ext uri="{FF2B5EF4-FFF2-40B4-BE49-F238E27FC236}">
                <a16:creationId xmlns:a16="http://schemas.microsoft.com/office/drawing/2014/main" id="{71E96347-9CEC-BDD0-E4C5-AD376157F39C}"/>
              </a:ext>
            </a:extLst>
          </p:cNvPr>
          <p:cNvSpPr txBox="1"/>
          <p:nvPr/>
        </p:nvSpPr>
        <p:spPr bwMode="gray">
          <a:xfrm>
            <a:off x="10013672" y="5103018"/>
            <a:ext cx="1555475" cy="492443"/>
          </a:xfrm>
          <a:prstGeom prst="rect">
            <a:avLst/>
          </a:prstGeom>
          <a:noFill/>
        </p:spPr>
        <p:txBody>
          <a:bodyPr vert="horz" wrap="square" lIns="0" tIns="0" rIns="0" bIns="0" rtlCol="0">
            <a:spAutoFit/>
          </a:bodyPr>
          <a:lstStyle/>
          <a:p>
            <a:pPr algn="l">
              <a:spcBef>
                <a:spcPts val="600"/>
              </a:spcBef>
            </a:pPr>
            <a:r>
              <a:rPr lang="en-US" sz="1600" b="1" dirty="0">
                <a:solidFill>
                  <a:schemeClr val="accent6"/>
                </a:solidFill>
              </a:rPr>
              <a:t>Hospitals and Crisis Houses</a:t>
            </a:r>
          </a:p>
        </p:txBody>
      </p:sp>
      <p:sp>
        <p:nvSpPr>
          <p:cNvPr id="26" name="TextBox 25">
            <a:extLst>
              <a:ext uri="{FF2B5EF4-FFF2-40B4-BE49-F238E27FC236}">
                <a16:creationId xmlns:a16="http://schemas.microsoft.com/office/drawing/2014/main" id="{3EEE4944-2708-C6DB-D455-03261D8079C3}"/>
              </a:ext>
            </a:extLst>
          </p:cNvPr>
          <p:cNvSpPr txBox="1"/>
          <p:nvPr/>
        </p:nvSpPr>
        <p:spPr bwMode="gray">
          <a:xfrm>
            <a:off x="471525" y="4932318"/>
            <a:ext cx="2084506" cy="584775"/>
          </a:xfrm>
          <a:prstGeom prst="rect">
            <a:avLst/>
          </a:prstGeom>
          <a:noFill/>
        </p:spPr>
        <p:txBody>
          <a:bodyPr wrap="square">
            <a:spAutoFit/>
          </a:bodyPr>
          <a:lstStyle/>
          <a:p>
            <a:pPr algn="l">
              <a:spcBef>
                <a:spcPts val="600"/>
              </a:spcBef>
            </a:pPr>
            <a:r>
              <a:rPr lang="en-US" sz="1600" b="1" dirty="0">
                <a:solidFill>
                  <a:schemeClr val="accent6"/>
                </a:solidFill>
              </a:rPr>
              <a:t>Hospitals and Crisis Houses</a:t>
            </a:r>
          </a:p>
        </p:txBody>
      </p:sp>
      <p:sp>
        <p:nvSpPr>
          <p:cNvPr id="28" name="TextBox 27">
            <a:extLst>
              <a:ext uri="{FF2B5EF4-FFF2-40B4-BE49-F238E27FC236}">
                <a16:creationId xmlns:a16="http://schemas.microsoft.com/office/drawing/2014/main" id="{9C45B640-9708-064C-0DED-3D9761C34A29}"/>
              </a:ext>
            </a:extLst>
          </p:cNvPr>
          <p:cNvSpPr txBox="1"/>
          <p:nvPr/>
        </p:nvSpPr>
        <p:spPr bwMode="gray">
          <a:xfrm>
            <a:off x="466370" y="3213282"/>
            <a:ext cx="1880981" cy="584775"/>
          </a:xfrm>
          <a:prstGeom prst="rect">
            <a:avLst/>
          </a:prstGeom>
          <a:noFill/>
        </p:spPr>
        <p:txBody>
          <a:bodyPr wrap="square">
            <a:spAutoFit/>
          </a:bodyPr>
          <a:lstStyle/>
          <a:p>
            <a:pPr algn="l">
              <a:spcBef>
                <a:spcPts val="600"/>
              </a:spcBef>
            </a:pPr>
            <a:r>
              <a:rPr lang="en-US" sz="1600" b="1" dirty="0">
                <a:solidFill>
                  <a:schemeClr val="accent6"/>
                </a:solidFill>
              </a:rPr>
              <a:t>Organizational  Providers</a:t>
            </a:r>
          </a:p>
        </p:txBody>
      </p:sp>
      <p:sp>
        <p:nvSpPr>
          <p:cNvPr id="30" name="TextBox 29">
            <a:extLst>
              <a:ext uri="{FF2B5EF4-FFF2-40B4-BE49-F238E27FC236}">
                <a16:creationId xmlns:a16="http://schemas.microsoft.com/office/drawing/2014/main" id="{1F1794BE-7C34-EB81-74DC-AB1F69366001}"/>
              </a:ext>
            </a:extLst>
          </p:cNvPr>
          <p:cNvSpPr txBox="1"/>
          <p:nvPr/>
        </p:nvSpPr>
        <p:spPr bwMode="gray">
          <a:xfrm flipH="1">
            <a:off x="460247" y="4123436"/>
            <a:ext cx="2233484" cy="338554"/>
          </a:xfrm>
          <a:prstGeom prst="rect">
            <a:avLst/>
          </a:prstGeom>
          <a:noFill/>
        </p:spPr>
        <p:txBody>
          <a:bodyPr wrap="square">
            <a:spAutoFit/>
          </a:bodyPr>
          <a:lstStyle/>
          <a:p>
            <a:pPr algn="l">
              <a:spcBef>
                <a:spcPts val="600"/>
              </a:spcBef>
            </a:pPr>
            <a:r>
              <a:rPr lang="en-US" sz="1600" b="1" dirty="0">
                <a:solidFill>
                  <a:schemeClr val="accent6"/>
                </a:solidFill>
              </a:rPr>
              <a:t>Case Management</a:t>
            </a:r>
          </a:p>
        </p:txBody>
      </p:sp>
    </p:spTree>
    <p:extLst>
      <p:ext uri="{BB962C8B-B14F-4D97-AF65-F5344CB8AC3E}">
        <p14:creationId xmlns:p14="http://schemas.microsoft.com/office/powerpoint/2010/main" val="2756683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dog&#10;&#10;Description automatically generated with medium confidence">
            <a:extLst>
              <a:ext uri="{FF2B5EF4-FFF2-40B4-BE49-F238E27FC236}">
                <a16:creationId xmlns:a16="http://schemas.microsoft.com/office/drawing/2014/main" id="{E2654D82-D4CB-4677-A822-6D9B35E40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9366" y="348076"/>
            <a:ext cx="7553325" cy="5724525"/>
          </a:xfrm>
          <a:prstGeom prst="rect">
            <a:avLst/>
          </a:prstGeom>
        </p:spPr>
      </p:pic>
      <p:sp>
        <p:nvSpPr>
          <p:cNvPr id="4" name="Rectangle 3">
            <a:extLst>
              <a:ext uri="{FF2B5EF4-FFF2-40B4-BE49-F238E27FC236}">
                <a16:creationId xmlns:a16="http://schemas.microsoft.com/office/drawing/2014/main" id="{304F3073-D45C-40B7-878C-6146B1E1D23D}"/>
              </a:ext>
            </a:extLst>
          </p:cNvPr>
          <p:cNvSpPr/>
          <p:nvPr/>
        </p:nvSpPr>
        <p:spPr bwMode="gray">
          <a:xfrm>
            <a:off x="639573" y="423612"/>
            <a:ext cx="3596830" cy="5724524"/>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7" name="TextBox 6">
            <a:extLst>
              <a:ext uri="{FF2B5EF4-FFF2-40B4-BE49-F238E27FC236}">
                <a16:creationId xmlns:a16="http://schemas.microsoft.com/office/drawing/2014/main" id="{1443BED2-304E-4680-9DB2-FE3AE5122E50}"/>
              </a:ext>
            </a:extLst>
          </p:cNvPr>
          <p:cNvSpPr txBox="1"/>
          <p:nvPr/>
        </p:nvSpPr>
        <p:spPr bwMode="gray">
          <a:xfrm>
            <a:off x="639573" y="1875097"/>
            <a:ext cx="1798415" cy="2477601"/>
          </a:xfrm>
          <a:prstGeom prst="rect">
            <a:avLst/>
          </a:prstGeom>
          <a:noFill/>
        </p:spPr>
        <p:txBody>
          <a:bodyPr vert="horz" wrap="square" lIns="0" tIns="0" rIns="0" bIns="0" rtlCol="0">
            <a:spAutoFit/>
          </a:bodyPr>
          <a:lstStyle/>
          <a:p>
            <a:pPr>
              <a:spcBef>
                <a:spcPts val="600"/>
              </a:spcBef>
            </a:pPr>
            <a:r>
              <a:rPr lang="en-US" sz="1400" b="1" u="sng" dirty="0"/>
              <a:t>Telephone </a:t>
            </a:r>
          </a:p>
          <a:p>
            <a:pPr>
              <a:spcBef>
                <a:spcPts val="600"/>
              </a:spcBef>
            </a:pPr>
            <a:r>
              <a:rPr lang="en-US" sz="1400" b="1" dirty="0"/>
              <a:t>Local:</a:t>
            </a:r>
          </a:p>
          <a:p>
            <a:pPr marL="285750" indent="-285750">
              <a:spcBef>
                <a:spcPts val="600"/>
              </a:spcBef>
              <a:buFont typeface="Wingdings" panose="05000000000000000000" pitchFamily="2" charset="2"/>
              <a:buChar char="v"/>
            </a:pPr>
            <a:r>
              <a:rPr lang="en-US" sz="1400" b="1" dirty="0"/>
              <a:t>888-724-7240</a:t>
            </a:r>
          </a:p>
          <a:p>
            <a:pPr marL="285750" indent="-285750">
              <a:spcBef>
                <a:spcPts val="600"/>
              </a:spcBef>
              <a:buFont typeface="Wingdings" panose="05000000000000000000" pitchFamily="2" charset="2"/>
              <a:buChar char="v"/>
            </a:pPr>
            <a:r>
              <a:rPr lang="en-US" sz="1400" b="1" dirty="0"/>
              <a:t>CA Relay: 711</a:t>
            </a:r>
          </a:p>
          <a:p>
            <a:pPr>
              <a:spcBef>
                <a:spcPts val="600"/>
              </a:spcBef>
            </a:pPr>
            <a:r>
              <a:rPr lang="en-US" sz="1400" b="1" dirty="0"/>
              <a:t>National:</a:t>
            </a:r>
          </a:p>
          <a:p>
            <a:pPr marL="285750" indent="-285750">
              <a:spcBef>
                <a:spcPts val="600"/>
              </a:spcBef>
              <a:buFont typeface="Wingdings" panose="05000000000000000000" pitchFamily="2" charset="2"/>
              <a:buChar char="v"/>
            </a:pPr>
            <a:r>
              <a:rPr lang="en-US" sz="1400" b="1" dirty="0"/>
              <a:t>988</a:t>
            </a:r>
          </a:p>
          <a:p>
            <a:pPr marL="285750" indent="-285750">
              <a:spcBef>
                <a:spcPts val="600"/>
              </a:spcBef>
              <a:buFont typeface="Wingdings" panose="05000000000000000000" pitchFamily="2" charset="2"/>
              <a:buChar char="v"/>
            </a:pPr>
            <a:r>
              <a:rPr lang="en-US" sz="1400" b="1" dirty="0"/>
              <a:t>800-273-Talk </a:t>
            </a:r>
          </a:p>
          <a:p>
            <a:pPr marL="285750" indent="-285750">
              <a:spcBef>
                <a:spcPts val="600"/>
              </a:spcBef>
              <a:buFont typeface="Wingdings" panose="05000000000000000000" pitchFamily="2" charset="2"/>
              <a:buChar char="v"/>
            </a:pPr>
            <a:r>
              <a:rPr lang="en-US" sz="1400" b="1" dirty="0"/>
              <a:t>800-Suicide</a:t>
            </a:r>
            <a:br>
              <a:rPr lang="en-US" sz="1400" dirty="0"/>
            </a:br>
            <a:endParaRPr lang="en-US" sz="1400" dirty="0"/>
          </a:p>
        </p:txBody>
      </p:sp>
      <p:sp>
        <p:nvSpPr>
          <p:cNvPr id="9" name="TextBox 8">
            <a:extLst>
              <a:ext uri="{FF2B5EF4-FFF2-40B4-BE49-F238E27FC236}">
                <a16:creationId xmlns:a16="http://schemas.microsoft.com/office/drawing/2014/main" id="{4B14DFCD-0514-4E9A-B085-4E76664C9BFB}"/>
              </a:ext>
            </a:extLst>
          </p:cNvPr>
          <p:cNvSpPr txBox="1"/>
          <p:nvPr/>
        </p:nvSpPr>
        <p:spPr bwMode="gray">
          <a:xfrm>
            <a:off x="639573" y="4233311"/>
            <a:ext cx="2904832" cy="2262158"/>
          </a:xfrm>
          <a:prstGeom prst="rect">
            <a:avLst/>
          </a:prstGeom>
          <a:noFill/>
        </p:spPr>
        <p:txBody>
          <a:bodyPr vert="horz" wrap="square" lIns="0" tIns="0" rIns="0" bIns="0" rtlCol="0">
            <a:spAutoFit/>
          </a:bodyPr>
          <a:lstStyle/>
          <a:p>
            <a:pPr>
              <a:spcBef>
                <a:spcPts val="600"/>
              </a:spcBef>
            </a:pPr>
            <a:r>
              <a:rPr lang="en-US" sz="1400" b="1" u="sng" dirty="0"/>
              <a:t>Chat:</a:t>
            </a:r>
          </a:p>
          <a:p>
            <a:pPr marL="285750" indent="-285750">
              <a:spcBef>
                <a:spcPts val="600"/>
              </a:spcBef>
              <a:buFont typeface="Wingdings" panose="05000000000000000000" pitchFamily="2" charset="2"/>
              <a:buChar char="v"/>
            </a:pPr>
            <a:r>
              <a:rPr lang="en-US" sz="1400" b="1" u="sng" dirty="0"/>
              <a:t>optumsandiego.com</a:t>
            </a:r>
          </a:p>
          <a:p>
            <a:pPr marL="285750" indent="-285750">
              <a:spcBef>
                <a:spcPts val="600"/>
              </a:spcBef>
              <a:buFont typeface="Wingdings" panose="05000000000000000000" pitchFamily="2" charset="2"/>
              <a:buChar char="v"/>
            </a:pPr>
            <a:r>
              <a:rPr lang="en-US" sz="1400" b="1" u="sng" dirty="0"/>
              <a:t>up2sd.org</a:t>
            </a:r>
          </a:p>
          <a:p>
            <a:pPr>
              <a:spcBef>
                <a:spcPts val="600"/>
              </a:spcBef>
            </a:pPr>
            <a:endParaRPr lang="en-US" sz="1400" b="1" u="sng" dirty="0"/>
          </a:p>
          <a:p>
            <a:pPr>
              <a:spcBef>
                <a:spcPts val="600"/>
              </a:spcBef>
            </a:pPr>
            <a:r>
              <a:rPr lang="en-US" sz="1400" b="1" dirty="0"/>
              <a:t>Chat is available:</a:t>
            </a:r>
          </a:p>
          <a:p>
            <a:pPr>
              <a:spcBef>
                <a:spcPts val="600"/>
              </a:spcBef>
            </a:pPr>
            <a:r>
              <a:rPr lang="en-US" sz="1400" b="1" dirty="0"/>
              <a:t>Monday-Friday </a:t>
            </a:r>
          </a:p>
          <a:p>
            <a:pPr>
              <a:spcBef>
                <a:spcPts val="600"/>
              </a:spcBef>
            </a:pPr>
            <a:r>
              <a:rPr lang="en-US" sz="1400" b="1" dirty="0"/>
              <a:t>4 PM – 10 PM</a:t>
            </a:r>
          </a:p>
          <a:p>
            <a:pPr>
              <a:spcBef>
                <a:spcPts val="600"/>
              </a:spcBef>
            </a:pPr>
            <a:endParaRPr lang="en-US" sz="1400" b="1" u="sng" dirty="0"/>
          </a:p>
        </p:txBody>
      </p:sp>
      <p:sp>
        <p:nvSpPr>
          <p:cNvPr id="11" name="TextBox 10">
            <a:extLst>
              <a:ext uri="{FF2B5EF4-FFF2-40B4-BE49-F238E27FC236}">
                <a16:creationId xmlns:a16="http://schemas.microsoft.com/office/drawing/2014/main" id="{7E45DF5D-1EFD-4F09-AE2D-DB7227E5297C}"/>
              </a:ext>
            </a:extLst>
          </p:cNvPr>
          <p:cNvSpPr txBox="1"/>
          <p:nvPr/>
        </p:nvSpPr>
        <p:spPr bwMode="gray">
          <a:xfrm>
            <a:off x="1331572" y="1392176"/>
            <a:ext cx="2212833" cy="307777"/>
          </a:xfrm>
          <a:prstGeom prst="rect">
            <a:avLst/>
          </a:prstGeom>
          <a:noFill/>
        </p:spPr>
        <p:txBody>
          <a:bodyPr vert="horz" wrap="square" lIns="0" tIns="0" rIns="0" bIns="0" rtlCol="0">
            <a:spAutoFit/>
          </a:bodyPr>
          <a:lstStyle/>
          <a:p>
            <a:pPr algn="ctr">
              <a:spcBef>
                <a:spcPts val="600"/>
              </a:spcBef>
            </a:pPr>
            <a:r>
              <a:rPr lang="en-US" sz="2000" b="1" dirty="0">
                <a:solidFill>
                  <a:schemeClr val="accent6"/>
                </a:solidFill>
              </a:rPr>
              <a:t>How do we do it?</a:t>
            </a:r>
          </a:p>
        </p:txBody>
      </p:sp>
      <p:sp>
        <p:nvSpPr>
          <p:cNvPr id="2" name="Oval 1">
            <a:extLst>
              <a:ext uri="{FF2B5EF4-FFF2-40B4-BE49-F238E27FC236}">
                <a16:creationId xmlns:a16="http://schemas.microsoft.com/office/drawing/2014/main" id="{5D8F174B-FEAF-9F0F-1482-9D39A6BC25F0}"/>
              </a:ext>
            </a:extLst>
          </p:cNvPr>
          <p:cNvSpPr/>
          <p:nvPr/>
        </p:nvSpPr>
        <p:spPr bwMode="gray">
          <a:xfrm>
            <a:off x="1984255" y="423612"/>
            <a:ext cx="914400" cy="914400"/>
          </a:xfrm>
          <a:prstGeom prst="ellipse">
            <a:avLst/>
          </a:prstGeom>
          <a:solidFill>
            <a:schemeClr val="bg1"/>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pic>
        <p:nvPicPr>
          <p:cNvPr id="6" name="Picture 5">
            <a:extLst>
              <a:ext uri="{FF2B5EF4-FFF2-40B4-BE49-F238E27FC236}">
                <a16:creationId xmlns:a16="http://schemas.microsoft.com/office/drawing/2014/main" id="{226EF54F-87F5-DF47-BCAB-095A4D5F4F5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2136654" y="605391"/>
            <a:ext cx="609601" cy="609601"/>
          </a:xfrm>
          <a:prstGeom prst="rect">
            <a:avLst/>
          </a:prstGeom>
        </p:spPr>
      </p:pic>
    </p:spTree>
    <p:extLst>
      <p:ext uri="{BB962C8B-B14F-4D97-AF65-F5344CB8AC3E}">
        <p14:creationId xmlns:p14="http://schemas.microsoft.com/office/powerpoint/2010/main" val="391391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Optum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optum-onscreen-16x9-glg-20220124 (002)  -  Read-Only" id="{241E3CBE-37EC-4EE9-90D3-DD2BE8BB967D}" vid="{EB6E7E7B-42CB-484B-9560-CFF8369A1F7D}"/>
    </a:ext>
  </a:extLst>
</a:theme>
</file>

<file path=ppt/theme/theme2.xml><?xml version="1.0" encoding="utf-8"?>
<a:theme xmlns:a="http://schemas.openxmlformats.org/drawingml/2006/main" name="Office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optum-onscreen-16x9-glg-20220124 (002)</Template>
  <TotalTime>769</TotalTime>
  <Words>540</Words>
  <Application>Microsoft Office PowerPoint</Application>
  <PresentationFormat>Widescreen</PresentationFormat>
  <Paragraphs>105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Segoe UI</vt:lpstr>
      <vt:lpstr>var(--global_h2_font)</vt:lpstr>
      <vt:lpstr>Wingdings</vt:lpstr>
      <vt:lpstr>Optum Theme</vt:lpstr>
      <vt:lpstr> The San Diego Access and Crisis Line (ACL)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UnitedHealth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San Diego Access and Crisis Line (ACL)</dc:title>
  <dc:creator>McNaughton Hume, Kimberly A</dc:creator>
  <dc:description>Optum 2022 template developed by Creative Partners. 16:9 on-screen GLG.</dc:description>
  <cp:lastModifiedBy>Preston, Kristie</cp:lastModifiedBy>
  <cp:revision>4</cp:revision>
  <dcterms:created xsi:type="dcterms:W3CDTF">2023-04-05T16:25:09Z</dcterms:created>
  <dcterms:modified xsi:type="dcterms:W3CDTF">2024-01-18T22:28:30Z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8a73c85-e524-44a6-bd58-7df7ef87be8f_Enabled">
    <vt:lpwstr>true</vt:lpwstr>
  </property>
  <property fmtid="{D5CDD505-2E9C-101B-9397-08002B2CF9AE}" pid="3" name="MSIP_Label_a8a73c85-e524-44a6-bd58-7df7ef87be8f_SetDate">
    <vt:lpwstr>2023-01-03T23:23:45Z</vt:lpwstr>
  </property>
  <property fmtid="{D5CDD505-2E9C-101B-9397-08002B2CF9AE}" pid="4" name="MSIP_Label_a8a73c85-e524-44a6-bd58-7df7ef87be8f_Method">
    <vt:lpwstr>Privileged</vt:lpwstr>
  </property>
  <property fmtid="{D5CDD505-2E9C-101B-9397-08002B2CF9AE}" pid="5" name="MSIP_Label_a8a73c85-e524-44a6-bd58-7df7ef87be8f_Name">
    <vt:lpwstr>Internal Label</vt:lpwstr>
  </property>
  <property fmtid="{D5CDD505-2E9C-101B-9397-08002B2CF9AE}" pid="6" name="MSIP_Label_a8a73c85-e524-44a6-bd58-7df7ef87be8f_SiteId">
    <vt:lpwstr>db05faca-c82a-4b9d-b9c5-0f64b6755421</vt:lpwstr>
  </property>
  <property fmtid="{D5CDD505-2E9C-101B-9397-08002B2CF9AE}" pid="7" name="MSIP_Label_a8a73c85-e524-44a6-bd58-7df7ef87be8f_ActionId">
    <vt:lpwstr>9409db3d-1045-4074-8009-769f30def8c6</vt:lpwstr>
  </property>
  <property fmtid="{D5CDD505-2E9C-101B-9397-08002B2CF9AE}" pid="8" name="MSIP_Label_a8a73c85-e524-44a6-bd58-7df7ef87be8f_ContentBits">
    <vt:lpwstr>0</vt:lpwstr>
  </property>
</Properties>
</file>