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908" r:id="rId4"/>
    <p:sldMasterId id="2147483895" r:id="rId5"/>
    <p:sldMasterId id="2147483871" r:id="rId6"/>
    <p:sldMasterId id="2147483855" r:id="rId7"/>
    <p:sldMasterId id="2147483939" r:id="rId8"/>
    <p:sldMasterId id="2147483884" r:id="rId9"/>
    <p:sldMasterId id="2147483971" r:id="rId10"/>
  </p:sldMasterIdLst>
  <p:notesMasterIdLst>
    <p:notesMasterId r:id="rId26"/>
  </p:notesMasterIdLst>
  <p:handoutMasterIdLst>
    <p:handoutMasterId r:id="rId27"/>
  </p:handoutMasterIdLst>
  <p:sldIdLst>
    <p:sldId id="294" r:id="rId11"/>
    <p:sldId id="282" r:id="rId12"/>
    <p:sldId id="259" r:id="rId13"/>
    <p:sldId id="263" r:id="rId14"/>
    <p:sldId id="293" r:id="rId15"/>
    <p:sldId id="296" r:id="rId16"/>
    <p:sldId id="286" r:id="rId17"/>
    <p:sldId id="287" r:id="rId18"/>
    <p:sldId id="285" r:id="rId19"/>
    <p:sldId id="288" r:id="rId20"/>
    <p:sldId id="284" r:id="rId21"/>
    <p:sldId id="292" r:id="rId22"/>
    <p:sldId id="295" r:id="rId23"/>
    <p:sldId id="279" r:id="rId24"/>
    <p:sldId id="269" r:id="rId25"/>
  </p:sldIdLst>
  <p:sldSz cx="12192000" cy="6858000"/>
  <p:notesSz cx="6950075" cy="9236075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Wingdings 2" panose="05020102010507070707" pitchFamily="18" charset="2"/>
      <p:regular r:id="rId32"/>
    </p:embeddedFont>
  </p:embeddedFontLst>
  <p:custDataLst>
    <p:tags r:id="rId3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ftekhari, Alisha" initials="EA" lastIdx="1" clrIdx="0">
    <p:extLst>
      <p:ext uri="{19B8F6BF-5375-455C-9EA6-DF929625EA0E}">
        <p15:presenceInfo xmlns:p15="http://schemas.microsoft.com/office/powerpoint/2012/main" userId="S::Alisha.Eftekhari@sdcounty.ca.gov::f5c536a5-22f1-499b-bad6-8e4fe9ff57d2" providerId="AD"/>
      </p:ext>
    </p:extLst>
  </p:cmAuthor>
  <p:cmAuthor id="2" name="Finch, Traci" initials="FT" lastIdx="5" clrIdx="1">
    <p:extLst>
      <p:ext uri="{19B8F6BF-5375-455C-9EA6-DF929625EA0E}">
        <p15:presenceInfo xmlns:p15="http://schemas.microsoft.com/office/powerpoint/2012/main" userId="S::Traci.Finch@sdcounty.ca.gov::23ac784c-4fe6-4f8b-aebc-640387cf4c0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2373"/>
    <a:srgbClr val="FF6600"/>
    <a:srgbClr val="4C7915"/>
    <a:srgbClr val="037EED"/>
    <a:srgbClr val="E2A700"/>
    <a:srgbClr val="000000"/>
    <a:srgbClr val="0099CC"/>
    <a:srgbClr val="000099"/>
    <a:srgbClr val="5356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11" autoAdjust="0"/>
    <p:restoredTop sz="93265" autoAdjust="0"/>
  </p:normalViewPr>
  <p:slideViewPr>
    <p:cSldViewPr snapToGrid="0">
      <p:cViewPr varScale="1">
        <p:scale>
          <a:sx n="63" d="100"/>
          <a:sy n="63" d="100"/>
        </p:scale>
        <p:origin x="832" y="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24" d="100"/>
        <a:sy n="124" d="100"/>
      </p:scale>
      <p:origin x="0" y="0"/>
    </p:cViewPr>
  </p:sorterViewPr>
  <p:notesViewPr>
    <p:cSldViewPr snapToGrid="0">
      <p:cViewPr varScale="1">
        <p:scale>
          <a:sx n="68" d="100"/>
          <a:sy n="68" d="100"/>
        </p:scale>
        <p:origin x="2559" y="2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notesMaster" Target="notesMasters/notesMaster1.xml"/><Relationship Id="rId21" Type="http://schemas.openxmlformats.org/officeDocument/2006/relationships/slide" Target="slides/slide11.xml"/><Relationship Id="rId34" Type="http://schemas.openxmlformats.org/officeDocument/2006/relationships/commentAuthors" Target="commentAuthor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tags" Target="tags/tag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font" Target="fonts/font5.fntdata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font" Target="fonts/font1.fntdata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11699" cy="463407"/>
          </a:xfrm>
          <a:prstGeom prst="rect">
            <a:avLst/>
          </a:prstGeom>
        </p:spPr>
        <p:txBody>
          <a:bodyPr vert="horz" lIns="92469" tIns="46235" rIns="92469" bIns="46235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8" y="1"/>
            <a:ext cx="3011699" cy="463407"/>
          </a:xfrm>
          <a:prstGeom prst="rect">
            <a:avLst/>
          </a:prstGeom>
        </p:spPr>
        <p:txBody>
          <a:bodyPr vert="horz" lIns="92469" tIns="46235" rIns="92469" bIns="46235" rtlCol="0"/>
          <a:lstStyle>
            <a:lvl1pPr algn="r">
              <a:defRPr sz="1300"/>
            </a:lvl1pPr>
          </a:lstStyle>
          <a:p>
            <a:fld id="{3EFD4882-4097-440E-AEF5-B9E1EE461B03}" type="datetimeFigureOut">
              <a:rPr lang="en-US" smtClean="0"/>
              <a:t>4/25/2023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70"/>
            <a:ext cx="3011699" cy="463406"/>
          </a:xfrm>
          <a:prstGeom prst="rect">
            <a:avLst/>
          </a:prstGeom>
        </p:spPr>
        <p:txBody>
          <a:bodyPr vert="horz" lIns="92469" tIns="46235" rIns="92469" bIns="46235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8" y="8772670"/>
            <a:ext cx="3011699" cy="463406"/>
          </a:xfrm>
          <a:prstGeom prst="rect">
            <a:avLst/>
          </a:prstGeom>
        </p:spPr>
        <p:txBody>
          <a:bodyPr vert="horz" lIns="92469" tIns="46235" rIns="92469" bIns="46235" rtlCol="0" anchor="b"/>
          <a:lstStyle>
            <a:lvl1pPr algn="r">
              <a:defRPr sz="1300"/>
            </a:lvl1pPr>
          </a:lstStyle>
          <a:p>
            <a:fld id="{688E43CF-83FD-4F5F-9BD0-A972E9D670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6481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11699" cy="463407"/>
          </a:xfrm>
          <a:prstGeom prst="rect">
            <a:avLst/>
          </a:prstGeom>
        </p:spPr>
        <p:txBody>
          <a:bodyPr vert="horz" lIns="92469" tIns="46235" rIns="92469" bIns="46235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1"/>
            <a:ext cx="3011699" cy="463407"/>
          </a:xfrm>
          <a:prstGeom prst="rect">
            <a:avLst/>
          </a:prstGeom>
        </p:spPr>
        <p:txBody>
          <a:bodyPr vert="horz" lIns="92469" tIns="46235" rIns="92469" bIns="46235" rtlCol="0"/>
          <a:lstStyle>
            <a:lvl1pPr algn="r">
              <a:defRPr sz="1300"/>
            </a:lvl1pPr>
          </a:lstStyle>
          <a:p>
            <a:fld id="{5942EC38-44BD-4607-B8A1-06E558BC548A}" type="datetimeFigureOut">
              <a:rPr lang="en-US" smtClean="0"/>
              <a:t>4/25/2023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6438" y="1154113"/>
            <a:ext cx="5537200" cy="31162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69" tIns="46235" rIns="92469" bIns="4623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69" tIns="46235" rIns="92469" bIns="46235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70"/>
            <a:ext cx="3011699" cy="463406"/>
          </a:xfrm>
          <a:prstGeom prst="rect">
            <a:avLst/>
          </a:prstGeom>
        </p:spPr>
        <p:txBody>
          <a:bodyPr vert="horz" lIns="92469" tIns="46235" rIns="92469" bIns="46235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70"/>
            <a:ext cx="3011699" cy="463406"/>
          </a:xfrm>
          <a:prstGeom prst="rect">
            <a:avLst/>
          </a:prstGeom>
        </p:spPr>
        <p:txBody>
          <a:bodyPr vert="horz" lIns="92469" tIns="46235" rIns="92469" bIns="46235" rtlCol="0" anchor="b"/>
          <a:lstStyle>
            <a:lvl1pPr algn="r">
              <a:defRPr sz="1300"/>
            </a:lvl1pPr>
          </a:lstStyle>
          <a:p>
            <a:fld id="{D2B1D261-2AD9-4010-AADE-6AE56E9C10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59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Telecare MCRT is serving 5 of the six regions of San Diego county and Exodus is serving the North Coastal Region </a:t>
            </a:r>
          </a:p>
          <a:p>
            <a:r>
              <a:rPr lang="en-US" dirty="0"/>
              <a:t>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B1D261-2AD9-4010-AADE-6AE56E9C107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147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B1D261-2AD9-4010-AADE-6AE56E9C107B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953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0181" indent="-170181">
              <a:buFont typeface="Arial" panose="020B0604020202020204" pitchFamily="34" charset="0"/>
              <a:buChar char="•"/>
            </a:pPr>
            <a:r>
              <a:rPr lang="en-US" dirty="0"/>
              <a:t>No BH issue</a:t>
            </a:r>
          </a:p>
          <a:p>
            <a:pPr marL="170181" indent="-170181">
              <a:buFont typeface="Arial" panose="020B0604020202020204" pitchFamily="34" charset="0"/>
              <a:buChar char="•"/>
            </a:pPr>
            <a:r>
              <a:rPr lang="en-US" dirty="0"/>
              <a:t>Transport ONLY </a:t>
            </a:r>
          </a:p>
          <a:p>
            <a:pPr marL="170181" indent="-170181">
              <a:buFont typeface="Arial" panose="020B0604020202020204" pitchFamily="34" charset="0"/>
              <a:buChar char="•"/>
            </a:pPr>
            <a:r>
              <a:rPr lang="en-US" dirty="0"/>
              <a:t>Watching Children </a:t>
            </a:r>
          </a:p>
          <a:p>
            <a:pPr marL="170181" indent="-170181">
              <a:buFont typeface="Arial" panose="020B0604020202020204" pitchFamily="34" charset="0"/>
              <a:buChar char="•"/>
            </a:pPr>
            <a:r>
              <a:rPr lang="en-US" dirty="0"/>
              <a:t>Calls for those unhoused but have </a:t>
            </a:r>
            <a:r>
              <a:rPr lang="en-US" u="sng" dirty="0"/>
              <a:t>no</a:t>
            </a:r>
            <a:r>
              <a:rPr lang="en-US" dirty="0"/>
              <a:t> behavioral health crisis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B1D261-2AD9-4010-AADE-6AE56E9C107B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863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B1D261-2AD9-4010-AADE-6AE56E9C107B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1285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B1D261-2AD9-4010-AADE-6AE56E9C107B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340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B1D261-2AD9-4010-AADE-6AE56E9C107B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1477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B1D261-2AD9-4010-AADE-6AE56E9C107B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6102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B1D261-2AD9-4010-AADE-6AE56E9C107B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105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0" y="-6859"/>
            <a:ext cx="12192000" cy="50624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56398" y="6356349"/>
            <a:ext cx="2743200" cy="365125"/>
          </a:xfrm>
        </p:spPr>
        <p:txBody>
          <a:bodyPr/>
          <a:lstStyle>
            <a:lvl1pPr algn="r">
              <a:defRPr/>
            </a:lvl1pPr>
          </a:lstStyle>
          <a:p>
            <a:fld id="{CB6FE34A-FA03-4C43-855D-8F89BF882E90}" type="datetime1">
              <a:rPr lang="en-US" smtClean="0"/>
              <a:t>4/25/2023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8629" y="6356350"/>
            <a:ext cx="5911517" cy="365125"/>
          </a:xfrm>
        </p:spPr>
        <p:txBody>
          <a:bodyPr/>
          <a:lstStyle/>
          <a:p>
            <a:r>
              <a:rPr lang="en-US"/>
              <a:t>Telecare Corporation | Respect. Recovery. Results. | www.telecarecorp.com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BDAA-8B0B-406E-B562-FCF96E595DD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457200" y="457200"/>
            <a:ext cx="2953974" cy="112390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0" y="4824248"/>
            <a:ext cx="12192000" cy="203375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58963" y="5166360"/>
            <a:ext cx="11109059" cy="609338"/>
          </a:xfrm>
        </p:spPr>
        <p:txBody>
          <a:bodyPr anchor="t">
            <a:normAutofit/>
          </a:bodyPr>
          <a:lstStyle>
            <a:lvl1pPr algn="l">
              <a:defRPr sz="4600" b="0" spc="-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57200" y="5852160"/>
            <a:ext cx="11110822" cy="378699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b="0" cap="none" spc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457200" y="640080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1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Telecare Corporation </a:t>
            </a:r>
            <a:r>
              <a:rPr lang="en-US" dirty="0">
                <a:solidFill>
                  <a:schemeClr val="bg1"/>
                </a:solidFill>
              </a:rPr>
              <a:t>| Respect. Recovery. Results. | www.telecarecorp.com</a:t>
            </a:r>
          </a:p>
        </p:txBody>
      </p:sp>
    </p:spTree>
    <p:extLst>
      <p:ext uri="{BB962C8B-B14F-4D97-AF65-F5344CB8AC3E}">
        <p14:creationId xmlns:p14="http://schemas.microsoft.com/office/powerpoint/2010/main" val="278592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2400" b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50E32-E1F5-4227-A06D-089B1C48FF7F}" type="datetime1">
              <a:rPr lang="en-US" smtClean="0"/>
              <a:t>4/25/2023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Telecare Corporation </a:t>
            </a:r>
            <a:r>
              <a:rPr lang="en-US"/>
              <a:t>| </a:t>
            </a:r>
            <a:r>
              <a:rPr lang="en-US">
                <a:solidFill>
                  <a:schemeClr val="accent3"/>
                </a:solidFill>
              </a:rPr>
              <a:t>Respect. Recovery. Results. </a:t>
            </a:r>
            <a:r>
              <a:rPr lang="en-US"/>
              <a:t>| </a:t>
            </a:r>
            <a:r>
              <a:rPr lang="en-US">
                <a:solidFill>
                  <a:schemeClr val="accent2"/>
                </a:solidFill>
              </a:rPr>
              <a:t>www.telecarecorp.com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BDAA-8B0B-406E-B562-FCF96E595DD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42646" y="767424"/>
            <a:ext cx="2623025" cy="2620211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325034" y="767424"/>
            <a:ext cx="2623025" cy="2620211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9107422" y="767425"/>
            <a:ext cx="2623025" cy="262021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3542646" y="3493008"/>
            <a:ext cx="2623025" cy="259428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6325034" y="3493008"/>
            <a:ext cx="2623025" cy="259428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6" name="Picture Placeholder 2"/>
          <p:cNvSpPr>
            <a:spLocks noGrp="1" noChangeAspect="1"/>
          </p:cNvSpPr>
          <p:nvPr>
            <p:ph type="pic" idx="17"/>
          </p:nvPr>
        </p:nvSpPr>
        <p:spPr>
          <a:xfrm>
            <a:off x="9107422" y="3493008"/>
            <a:ext cx="2623025" cy="259428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79936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lage +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2400" b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AF0FC-2699-45A0-896A-9841CD798684}" type="datetime1">
              <a:rPr lang="en-US" smtClean="0"/>
              <a:t>4/25/2023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Telecare Corporation </a:t>
            </a:r>
            <a:r>
              <a:rPr lang="en-US"/>
              <a:t>| </a:t>
            </a:r>
            <a:r>
              <a:rPr lang="en-US">
                <a:solidFill>
                  <a:schemeClr val="accent3"/>
                </a:solidFill>
              </a:rPr>
              <a:t>Respect. Recovery. Results. </a:t>
            </a:r>
            <a:r>
              <a:rPr lang="en-US"/>
              <a:t>| </a:t>
            </a:r>
            <a:r>
              <a:rPr lang="en-US">
                <a:solidFill>
                  <a:schemeClr val="accent2"/>
                </a:solidFill>
              </a:rPr>
              <a:t>www.telecarecorp.com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BDAA-8B0B-406E-B562-FCF96E595DD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42646" y="777050"/>
            <a:ext cx="2623025" cy="3746824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325034" y="777050"/>
            <a:ext cx="2623025" cy="3746824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9107422" y="777050"/>
            <a:ext cx="2623025" cy="3746823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543300" y="4677829"/>
            <a:ext cx="2622550" cy="781621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/>
            </a:lvl1pPr>
            <a:lvl2pPr marL="502920" indent="0">
              <a:buFontTx/>
              <a:buNone/>
              <a:defRPr/>
            </a:lvl2pPr>
            <a:lvl3pPr marL="960120" indent="0">
              <a:buFontTx/>
              <a:buNone/>
              <a:defRPr/>
            </a:lvl3pPr>
            <a:lvl4pPr marL="1417320" indent="0">
              <a:buFontTx/>
              <a:buNone/>
              <a:defRPr/>
            </a:lvl4pPr>
            <a:lvl5pPr marL="1874520" indent="0"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6325034" y="4673829"/>
            <a:ext cx="2622550" cy="781621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/>
            </a:lvl1pPr>
            <a:lvl2pPr marL="502920" indent="0">
              <a:buFontTx/>
              <a:buNone/>
              <a:defRPr/>
            </a:lvl2pPr>
            <a:lvl3pPr marL="960120" indent="0">
              <a:buFontTx/>
              <a:buNone/>
              <a:defRPr/>
            </a:lvl3pPr>
            <a:lvl4pPr marL="1417320" indent="0">
              <a:buFontTx/>
              <a:buNone/>
              <a:defRPr/>
            </a:lvl4pPr>
            <a:lvl5pPr marL="1874520" indent="0"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9107897" y="4673829"/>
            <a:ext cx="2622550" cy="781621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/>
            </a:lvl1pPr>
            <a:lvl2pPr marL="502920" indent="0">
              <a:buFontTx/>
              <a:buNone/>
              <a:defRPr/>
            </a:lvl2pPr>
            <a:lvl3pPr marL="960120" indent="0">
              <a:buFontTx/>
              <a:buNone/>
              <a:defRPr/>
            </a:lvl3pPr>
            <a:lvl4pPr marL="1417320" indent="0">
              <a:buFontTx/>
              <a:buNone/>
              <a:defRPr/>
            </a:lvl4pPr>
            <a:lvl5pPr marL="1874520" indent="0"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8425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71A52-3EB8-4BFC-B4B5-A0677DA6A667}" type="datetime1">
              <a:rPr lang="en-US" smtClean="0"/>
              <a:t>4/25/2023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Telecare Corporation </a:t>
            </a:r>
            <a:r>
              <a:rPr lang="en-US"/>
              <a:t>| </a:t>
            </a:r>
            <a:r>
              <a:rPr lang="en-US">
                <a:solidFill>
                  <a:schemeClr val="accent3"/>
                </a:solidFill>
              </a:rPr>
              <a:t>Respect. Recovery. Results. </a:t>
            </a:r>
            <a:r>
              <a:rPr lang="en-US"/>
              <a:t>| </a:t>
            </a:r>
            <a:r>
              <a:rPr lang="en-US">
                <a:solidFill>
                  <a:schemeClr val="accent2"/>
                </a:solidFill>
              </a:rPr>
              <a:t>www.telecarecorp.com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BDAA-8B0B-406E-B562-FCF96E595D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5545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i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FDC2E-6C02-4CAF-B2A7-9CE81BF85525}" type="datetime1">
              <a:rPr lang="en-US" smtClean="0"/>
              <a:t>4/25/2023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Telecare Corporation </a:t>
            </a:r>
            <a:r>
              <a:rPr lang="en-US"/>
              <a:t>| </a:t>
            </a:r>
            <a:r>
              <a:rPr lang="en-US">
                <a:solidFill>
                  <a:schemeClr val="accent3"/>
                </a:solidFill>
              </a:rPr>
              <a:t>Respect. Recovery. Results. </a:t>
            </a:r>
            <a:r>
              <a:rPr lang="en-US"/>
              <a:t>| </a:t>
            </a:r>
            <a:r>
              <a:rPr lang="en-US">
                <a:solidFill>
                  <a:schemeClr val="accent2"/>
                </a:solidFill>
              </a:rPr>
              <a:t>www.telecarecorp.com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BDAA-8B0B-406E-B562-FCF96E595DD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0"/>
            <a:ext cx="12192000" cy="6000750"/>
          </a:xfrm>
          <a:solidFill>
            <a:schemeClr val="bg2">
              <a:lumMod val="40000"/>
              <a:lumOff val="60000"/>
            </a:schemeClr>
          </a:solidFill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80307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508069"/>
            <a:ext cx="9141619" cy="358793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8163" y="3030579"/>
            <a:ext cx="7315200" cy="1888889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8629" y="5036003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600" b="1" cap="none" spc="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56398" y="6356349"/>
            <a:ext cx="2743200" cy="365125"/>
          </a:xfrm>
        </p:spPr>
        <p:txBody>
          <a:bodyPr/>
          <a:lstStyle>
            <a:lvl1pPr algn="r">
              <a:defRPr/>
            </a:lvl1pPr>
          </a:lstStyle>
          <a:p>
            <a:fld id="{A8E2F5D0-EEF6-4039-B4B8-AF4F758790D1}" type="datetime1">
              <a:rPr lang="en-US" smtClean="0"/>
              <a:t>4/25/2023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8629" y="6400800"/>
            <a:ext cx="5911517" cy="365125"/>
          </a:xfrm>
        </p:spPr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Telecare Corporation </a:t>
            </a:r>
            <a:r>
              <a:rPr lang="en-US"/>
              <a:t>| </a:t>
            </a:r>
            <a:r>
              <a:rPr lang="en-US">
                <a:solidFill>
                  <a:schemeClr val="accent3"/>
                </a:solidFill>
              </a:rPr>
              <a:t>Respect. Recovery. Results. </a:t>
            </a:r>
            <a:r>
              <a:rPr lang="en-US"/>
              <a:t>| </a:t>
            </a:r>
            <a:r>
              <a:rPr lang="en-US">
                <a:solidFill>
                  <a:schemeClr val="accent2"/>
                </a:solidFill>
              </a:rPr>
              <a:t>www.telecarecorp.com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BDAA-8B0B-406E-B562-FCF96E595DD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538163" y="408807"/>
            <a:ext cx="2953974" cy="11239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9141619" y="-496"/>
            <a:ext cx="3052762" cy="6096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4491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1" spc="-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08BBE-D5A1-4961-900C-267EDCABE846}" type="datetime1">
              <a:rPr lang="en-US" smtClean="0"/>
              <a:t>4/25/2023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Telecare Corporation </a:t>
            </a:r>
            <a:r>
              <a:rPr lang="en-US"/>
              <a:t>| </a:t>
            </a:r>
            <a:r>
              <a:rPr lang="en-US">
                <a:solidFill>
                  <a:schemeClr val="accent3"/>
                </a:solidFill>
              </a:rPr>
              <a:t>Respect. Recovery. Results. </a:t>
            </a:r>
            <a:r>
              <a:rPr lang="en-US"/>
              <a:t>| </a:t>
            </a:r>
            <a:r>
              <a:rPr lang="en-US">
                <a:solidFill>
                  <a:schemeClr val="accent2"/>
                </a:solidFill>
              </a:rPr>
              <a:t>www.telecarecorp.com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BDAA-8B0B-406E-B562-FCF96E595D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5302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2D721-B62F-42D8-8445-9F72BEF3BBCB}" type="datetime1">
              <a:rPr lang="en-US" smtClean="0"/>
              <a:t>4/25/2023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Telecare Corporation </a:t>
            </a:r>
            <a:r>
              <a:rPr lang="en-US"/>
              <a:t>| </a:t>
            </a:r>
            <a:r>
              <a:rPr lang="en-US">
                <a:solidFill>
                  <a:schemeClr val="accent3"/>
                </a:solidFill>
              </a:rPr>
              <a:t>Respect. Recovery. Results. </a:t>
            </a:r>
            <a:r>
              <a:rPr lang="en-US"/>
              <a:t>| </a:t>
            </a:r>
            <a:r>
              <a:rPr lang="en-US">
                <a:solidFill>
                  <a:schemeClr val="accent2"/>
                </a:solidFill>
              </a:rPr>
              <a:t>www.telecarecorp.com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BDAA-8B0B-406E-B562-FCF96E595D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2111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 anchor="t"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 anchor="t"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71E59-AE81-48DC-81C2-4AC9566DD578}" type="datetime1">
              <a:rPr lang="en-US" smtClean="0"/>
              <a:t>4/25/2023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Telecare Corporation </a:t>
            </a:r>
            <a:r>
              <a:rPr lang="en-US"/>
              <a:t>| </a:t>
            </a:r>
            <a:r>
              <a:rPr lang="en-US">
                <a:solidFill>
                  <a:schemeClr val="accent3"/>
                </a:solidFill>
              </a:rPr>
              <a:t>Respect. Recovery. Results. </a:t>
            </a:r>
            <a:r>
              <a:rPr lang="en-US"/>
              <a:t>| </a:t>
            </a:r>
            <a:r>
              <a:rPr lang="en-US">
                <a:solidFill>
                  <a:schemeClr val="accent2"/>
                </a:solidFill>
              </a:rPr>
              <a:t>www.telecarecorp.com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BDAA-8B0B-406E-B562-FCF96E595D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335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 anchor="t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 anchor="t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768F8-66D8-470A-BE87-06D0729311D5}" type="datetime1">
              <a:rPr lang="en-US" smtClean="0"/>
              <a:t>4/25/2023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Telecare Corporation </a:t>
            </a:r>
            <a:r>
              <a:rPr lang="en-US"/>
              <a:t>| </a:t>
            </a:r>
            <a:r>
              <a:rPr lang="en-US">
                <a:solidFill>
                  <a:schemeClr val="accent3"/>
                </a:solidFill>
              </a:rPr>
              <a:t>Respect. Recovery. Results. </a:t>
            </a:r>
            <a:r>
              <a:rPr lang="en-US"/>
              <a:t>| </a:t>
            </a:r>
            <a:r>
              <a:rPr lang="en-US">
                <a:solidFill>
                  <a:schemeClr val="accent2"/>
                </a:solidFill>
              </a:rPr>
              <a:t>www.telecarecorp.com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BDAA-8B0B-406E-B562-FCF96E595D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714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499100" y="767419"/>
            <a:ext cx="8186773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8C550-ABE1-41CA-B04E-4FB5F8B01E82}" type="datetime1">
              <a:rPr lang="en-US" smtClean="0"/>
              <a:t>4/25/2023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Telecare Corporation </a:t>
            </a:r>
            <a:r>
              <a:rPr lang="en-US"/>
              <a:t>| </a:t>
            </a:r>
            <a:r>
              <a:rPr lang="en-US">
                <a:solidFill>
                  <a:schemeClr val="accent3"/>
                </a:solidFill>
              </a:rPr>
              <a:t>Respect. Recovery. Results. </a:t>
            </a:r>
            <a:r>
              <a:rPr lang="en-US"/>
              <a:t>| </a:t>
            </a:r>
            <a:r>
              <a:rPr lang="en-US">
                <a:solidFill>
                  <a:schemeClr val="accent2"/>
                </a:solidFill>
              </a:rPr>
              <a:t>www.telecarecorp.com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BDAA-8B0B-406E-B562-FCF96E595D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496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arm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0" y="-6859"/>
            <a:ext cx="12192000" cy="5062436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4824248"/>
            <a:ext cx="12192000" cy="203375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8963" y="5166360"/>
            <a:ext cx="11109059" cy="609338"/>
          </a:xfrm>
        </p:spPr>
        <p:txBody>
          <a:bodyPr anchor="t">
            <a:normAutofit/>
          </a:bodyPr>
          <a:lstStyle>
            <a:lvl1pPr algn="l">
              <a:defRPr sz="4600" b="0" spc="-1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5852160"/>
            <a:ext cx="11110822" cy="378699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b="0" cap="none" spc="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56398" y="6356349"/>
            <a:ext cx="2743200" cy="365125"/>
          </a:xfrm>
        </p:spPr>
        <p:txBody>
          <a:bodyPr/>
          <a:lstStyle>
            <a:lvl1pPr algn="r">
              <a:defRPr/>
            </a:lvl1pPr>
          </a:lstStyle>
          <a:p>
            <a:fld id="{32BC085C-980D-43BB-8525-D78F0BF2CDEB}" type="datetime1">
              <a:rPr lang="en-US" smtClean="0"/>
              <a:t>4/25/2023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BDAA-8B0B-406E-B562-FCF96E595DD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457200" y="457200"/>
            <a:ext cx="2953974" cy="112390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5415" y="6400800"/>
            <a:ext cx="5911517" cy="365125"/>
          </a:xfrm>
        </p:spPr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Telecare Corporation </a:t>
            </a:r>
            <a:r>
              <a:rPr lang="en-US"/>
              <a:t>| </a:t>
            </a:r>
            <a:r>
              <a:rPr lang="en-US">
                <a:solidFill>
                  <a:schemeClr val="accent3"/>
                </a:solidFill>
              </a:rPr>
              <a:t>Respect. Recovery. Results. </a:t>
            </a:r>
            <a:r>
              <a:rPr lang="en-US"/>
              <a:t>| </a:t>
            </a:r>
            <a:r>
              <a:rPr lang="en-US">
                <a:solidFill>
                  <a:schemeClr val="accent2"/>
                </a:solidFill>
              </a:rPr>
              <a:t>www.telecarecorp.com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1425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2400" b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A9EBB-C43D-4FF0-91A4-1CC7E319AF42}" type="datetime1">
              <a:rPr lang="en-US" smtClean="0"/>
              <a:t>4/25/2023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Telecare Corporation </a:t>
            </a:r>
            <a:r>
              <a:rPr lang="en-US"/>
              <a:t>| </a:t>
            </a:r>
            <a:r>
              <a:rPr lang="en-US">
                <a:solidFill>
                  <a:schemeClr val="accent3"/>
                </a:solidFill>
              </a:rPr>
              <a:t>Respect. Recovery. Results. </a:t>
            </a:r>
            <a:r>
              <a:rPr lang="en-US"/>
              <a:t>| </a:t>
            </a:r>
            <a:r>
              <a:rPr lang="en-US">
                <a:solidFill>
                  <a:schemeClr val="accent2"/>
                </a:solidFill>
              </a:rPr>
              <a:t>www.telecarecorp.com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BDAA-8B0B-406E-B562-FCF96E595DD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42646" y="767424"/>
            <a:ext cx="2623025" cy="2620211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325034" y="767424"/>
            <a:ext cx="2623025" cy="2620211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9107422" y="767425"/>
            <a:ext cx="2623025" cy="262021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3542646" y="3493008"/>
            <a:ext cx="2623025" cy="259428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6325034" y="3493008"/>
            <a:ext cx="2623025" cy="259428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6" name="Picture Placeholder 2"/>
          <p:cNvSpPr>
            <a:spLocks noGrp="1" noChangeAspect="1"/>
          </p:cNvSpPr>
          <p:nvPr>
            <p:ph type="pic" idx="17"/>
          </p:nvPr>
        </p:nvSpPr>
        <p:spPr>
          <a:xfrm>
            <a:off x="9107422" y="3493008"/>
            <a:ext cx="2623025" cy="259428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3553068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lage +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2400" b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4823D-F0B3-4D26-8F75-672E37C9EB03}" type="datetime1">
              <a:rPr lang="en-US" smtClean="0"/>
              <a:t>4/25/2023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Telecare Corporation </a:t>
            </a:r>
            <a:r>
              <a:rPr lang="en-US"/>
              <a:t>| </a:t>
            </a:r>
            <a:r>
              <a:rPr lang="en-US">
                <a:solidFill>
                  <a:schemeClr val="accent3"/>
                </a:solidFill>
              </a:rPr>
              <a:t>Respect. Recovery. Results. </a:t>
            </a:r>
            <a:r>
              <a:rPr lang="en-US"/>
              <a:t>| </a:t>
            </a:r>
            <a:r>
              <a:rPr lang="en-US">
                <a:solidFill>
                  <a:schemeClr val="accent2"/>
                </a:solidFill>
              </a:rPr>
              <a:t>www.telecarecorp.com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BDAA-8B0B-406E-B562-FCF96E595DD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42646" y="777050"/>
            <a:ext cx="2623025" cy="3746824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325034" y="777050"/>
            <a:ext cx="2623025" cy="3746824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9107422" y="777050"/>
            <a:ext cx="2623025" cy="3746823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543300" y="4677829"/>
            <a:ext cx="2622550" cy="781621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/>
            </a:lvl1pPr>
            <a:lvl2pPr marL="502920" indent="0">
              <a:buFontTx/>
              <a:buNone/>
              <a:defRPr/>
            </a:lvl2pPr>
            <a:lvl3pPr marL="960120" indent="0">
              <a:buFontTx/>
              <a:buNone/>
              <a:defRPr/>
            </a:lvl3pPr>
            <a:lvl4pPr marL="1417320" indent="0">
              <a:buFontTx/>
              <a:buNone/>
              <a:defRPr/>
            </a:lvl4pPr>
            <a:lvl5pPr marL="1874520" indent="0"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6325034" y="4673829"/>
            <a:ext cx="2622550" cy="781621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/>
            </a:lvl1pPr>
            <a:lvl2pPr marL="502920" indent="0">
              <a:buFontTx/>
              <a:buNone/>
              <a:defRPr/>
            </a:lvl2pPr>
            <a:lvl3pPr marL="960120" indent="0">
              <a:buFontTx/>
              <a:buNone/>
              <a:defRPr/>
            </a:lvl3pPr>
            <a:lvl4pPr marL="1417320" indent="0">
              <a:buFontTx/>
              <a:buNone/>
              <a:defRPr/>
            </a:lvl4pPr>
            <a:lvl5pPr marL="1874520" indent="0"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9107897" y="4673829"/>
            <a:ext cx="2622550" cy="781621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/>
            </a:lvl1pPr>
            <a:lvl2pPr marL="502920" indent="0">
              <a:buFontTx/>
              <a:buNone/>
              <a:defRPr/>
            </a:lvl2pPr>
            <a:lvl3pPr marL="960120" indent="0">
              <a:buFontTx/>
              <a:buNone/>
              <a:defRPr/>
            </a:lvl3pPr>
            <a:lvl4pPr marL="1417320" indent="0">
              <a:buFontTx/>
              <a:buNone/>
              <a:defRPr/>
            </a:lvl4pPr>
            <a:lvl5pPr marL="1874520" indent="0"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73821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8492E-4F40-4114-9771-76323952EADA}" type="datetime1">
              <a:rPr lang="en-US" smtClean="0"/>
              <a:t>4/25/2023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Telecare Corporation </a:t>
            </a:r>
            <a:r>
              <a:rPr lang="en-US"/>
              <a:t>| </a:t>
            </a:r>
            <a:r>
              <a:rPr lang="en-US">
                <a:solidFill>
                  <a:schemeClr val="accent3"/>
                </a:solidFill>
              </a:rPr>
              <a:t>Respect. Recovery. Results. </a:t>
            </a:r>
            <a:r>
              <a:rPr lang="en-US"/>
              <a:t>| </a:t>
            </a:r>
            <a:r>
              <a:rPr lang="en-US">
                <a:solidFill>
                  <a:schemeClr val="accent2"/>
                </a:solidFill>
              </a:rPr>
              <a:t>www.telecarecorp.com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BDAA-8B0B-406E-B562-FCF96E595D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1912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i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513A2-6731-43BD-B4F2-36006DD957EA}" type="datetime1">
              <a:rPr lang="en-US" smtClean="0"/>
              <a:t>4/25/2023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Telecare Corporation </a:t>
            </a:r>
            <a:r>
              <a:rPr lang="en-US"/>
              <a:t>| </a:t>
            </a:r>
            <a:r>
              <a:rPr lang="en-US">
                <a:solidFill>
                  <a:schemeClr val="accent3"/>
                </a:solidFill>
              </a:rPr>
              <a:t>Respect. Recovery. Results. </a:t>
            </a:r>
            <a:r>
              <a:rPr lang="en-US"/>
              <a:t>| </a:t>
            </a:r>
            <a:r>
              <a:rPr lang="en-US">
                <a:solidFill>
                  <a:schemeClr val="accent2"/>
                </a:solidFill>
              </a:rPr>
              <a:t>www.telecarecorp.com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BDAA-8B0B-406E-B562-FCF96E595DD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0"/>
            <a:ext cx="12192000" cy="6000750"/>
          </a:xfrm>
          <a:solidFill>
            <a:schemeClr val="bg2">
              <a:lumMod val="40000"/>
              <a:lumOff val="60000"/>
            </a:schemeClr>
          </a:solidFill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10552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3EAD8-C707-4F43-84F7-F78796AB5D9A}" type="datetime1">
              <a:rPr lang="en-US" smtClean="0"/>
              <a:t>4/25/2023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Telecare Corporation </a:t>
            </a:r>
            <a:r>
              <a:rPr lang="en-US"/>
              <a:t>| </a:t>
            </a:r>
            <a:r>
              <a:rPr lang="en-US">
                <a:solidFill>
                  <a:schemeClr val="accent3"/>
                </a:solidFill>
              </a:rPr>
              <a:t>Respect. Recovery. Results. </a:t>
            </a:r>
            <a:r>
              <a:rPr lang="en-US"/>
              <a:t>| </a:t>
            </a:r>
            <a:r>
              <a:rPr lang="en-US">
                <a:solidFill>
                  <a:schemeClr val="accent2"/>
                </a:solidFill>
              </a:rPr>
              <a:t>www.telecarecorp.com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BDAA-8B0B-406E-B562-FCF96E595D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21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820091"/>
            <a:ext cx="12192000" cy="4275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8163" y="3030579"/>
            <a:ext cx="11166156" cy="1888889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8628" y="5036003"/>
            <a:ext cx="11165691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600" b="1" cap="none" spc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56398" y="6356349"/>
            <a:ext cx="2743200" cy="365125"/>
          </a:xfrm>
        </p:spPr>
        <p:txBody>
          <a:bodyPr/>
          <a:lstStyle>
            <a:lvl1pPr algn="r">
              <a:defRPr/>
            </a:lvl1pPr>
          </a:lstStyle>
          <a:p>
            <a:fld id="{179C6F68-6936-42AA-A0D4-C53B820D62EF}" type="datetime1">
              <a:rPr lang="en-US" smtClean="0"/>
              <a:t>4/25/2023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8629" y="6400800"/>
            <a:ext cx="5911517" cy="365125"/>
          </a:xfrm>
        </p:spPr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Telecare Corporation </a:t>
            </a:r>
            <a:r>
              <a:rPr lang="en-US"/>
              <a:t>| </a:t>
            </a:r>
            <a:r>
              <a:rPr lang="en-US">
                <a:solidFill>
                  <a:schemeClr val="accent3"/>
                </a:solidFill>
              </a:rPr>
              <a:t>Respect. Recovery. Results. </a:t>
            </a:r>
            <a:r>
              <a:rPr lang="en-US"/>
              <a:t>| </a:t>
            </a:r>
            <a:r>
              <a:rPr lang="en-US">
                <a:solidFill>
                  <a:schemeClr val="accent2"/>
                </a:solidFill>
              </a:rPr>
              <a:t>www.telecarecorp.com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BDAA-8B0B-406E-B562-FCF96E595DD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538163" y="408807"/>
            <a:ext cx="2953974" cy="112390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0820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1" spc="-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F2696-6FEE-4A39-B711-08FC665809F1}" type="datetime1">
              <a:rPr lang="en-US" smtClean="0"/>
              <a:t>4/25/2023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Telecare Corporation | Respect. Recovery. Results. | www.telecarecorp.com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BDAA-8B0B-406E-B562-FCF96E595D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1868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9205F-6F5E-486D-BFF9-49B4AAD6383F}" type="datetime1">
              <a:rPr lang="en-US" smtClean="0"/>
              <a:t>4/25/2023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Telecare Corporation </a:t>
            </a:r>
            <a:r>
              <a:rPr lang="en-US"/>
              <a:t>| </a:t>
            </a:r>
            <a:r>
              <a:rPr lang="en-US">
                <a:solidFill>
                  <a:schemeClr val="accent3"/>
                </a:solidFill>
              </a:rPr>
              <a:t>Respect. Recovery. Results. </a:t>
            </a:r>
            <a:r>
              <a:rPr lang="en-US"/>
              <a:t>| </a:t>
            </a:r>
            <a:r>
              <a:rPr lang="en-US">
                <a:solidFill>
                  <a:schemeClr val="accent2"/>
                </a:solidFill>
              </a:rPr>
              <a:t>www.telecarecorp.com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BDAA-8B0B-406E-B562-FCF96E595D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4229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 anchor="t"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 anchor="t"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CB139-EC63-4197-BDC6-484B525D672D}" type="datetime1">
              <a:rPr lang="en-US" smtClean="0"/>
              <a:t>4/25/2023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Telecare Corporation </a:t>
            </a:r>
            <a:r>
              <a:rPr lang="en-US"/>
              <a:t>| </a:t>
            </a:r>
            <a:r>
              <a:rPr lang="en-US">
                <a:solidFill>
                  <a:schemeClr val="accent3"/>
                </a:solidFill>
              </a:rPr>
              <a:t>Respect. Recovery. Results. </a:t>
            </a:r>
            <a:r>
              <a:rPr lang="en-US"/>
              <a:t>| </a:t>
            </a:r>
            <a:r>
              <a:rPr lang="en-US">
                <a:solidFill>
                  <a:schemeClr val="accent2"/>
                </a:solidFill>
              </a:rPr>
              <a:t>www.telecarecorp.com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BDAA-8B0B-406E-B562-FCF96E595D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1846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 anchor="t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 anchor="t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0919-2457-486D-BD9C-08ED910768D4}" type="datetime1">
              <a:rPr lang="en-US" smtClean="0"/>
              <a:t>4/25/2023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Telecare Corporation </a:t>
            </a:r>
            <a:r>
              <a:rPr lang="en-US"/>
              <a:t>| </a:t>
            </a:r>
            <a:r>
              <a:rPr lang="en-US">
                <a:solidFill>
                  <a:schemeClr val="accent3"/>
                </a:solidFill>
              </a:rPr>
              <a:t>Respect. Recovery. Results. </a:t>
            </a:r>
            <a:r>
              <a:rPr lang="en-US"/>
              <a:t>| </a:t>
            </a:r>
            <a:r>
              <a:rPr lang="en-US">
                <a:solidFill>
                  <a:schemeClr val="accent2"/>
                </a:solidFill>
              </a:rPr>
              <a:t>www.telecarecorp.com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BDAA-8B0B-406E-B562-FCF96E595D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751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508069"/>
            <a:ext cx="9141619" cy="358793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8163" y="3030579"/>
            <a:ext cx="7315200" cy="1888889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8629" y="5036003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600" b="1" cap="none" spc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56398" y="6356349"/>
            <a:ext cx="2743200" cy="365125"/>
          </a:xfrm>
        </p:spPr>
        <p:txBody>
          <a:bodyPr/>
          <a:lstStyle>
            <a:lvl1pPr algn="r">
              <a:defRPr/>
            </a:lvl1pPr>
          </a:lstStyle>
          <a:p>
            <a:fld id="{B042B960-DA3F-4E74-8ED6-CDEB34061067}" type="datetime1">
              <a:rPr lang="en-US" smtClean="0"/>
              <a:t>4/25/2023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8629" y="6400800"/>
            <a:ext cx="5911517" cy="365125"/>
          </a:xfrm>
        </p:spPr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Telecare Corporation </a:t>
            </a:r>
            <a:r>
              <a:rPr lang="en-US"/>
              <a:t>| </a:t>
            </a:r>
            <a:r>
              <a:rPr lang="en-US">
                <a:solidFill>
                  <a:schemeClr val="accent3"/>
                </a:solidFill>
              </a:rPr>
              <a:t>Respect. Recovery. Results. </a:t>
            </a:r>
            <a:r>
              <a:rPr lang="en-US"/>
              <a:t>| </a:t>
            </a:r>
            <a:r>
              <a:rPr lang="en-US">
                <a:solidFill>
                  <a:schemeClr val="accent2"/>
                </a:solidFill>
              </a:rPr>
              <a:t>www.telecarecorp.com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BDAA-8B0B-406E-B562-FCF96E595DD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538163" y="408807"/>
            <a:ext cx="2953974" cy="11239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9141619" y="-496"/>
            <a:ext cx="3052762" cy="6096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5559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4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499100" y="767419"/>
            <a:ext cx="8186773" cy="5330952"/>
          </a:xfrm>
          <a:solidFill>
            <a:schemeClr val="bg1">
              <a:lumMod val="9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 algn="r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1D18E-C907-44A7-834E-514FB33A73B0}" type="datetime1">
              <a:rPr lang="en-US" smtClean="0"/>
              <a:t>4/25/2023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Telecare Corporation </a:t>
            </a:r>
            <a:r>
              <a:rPr lang="en-US"/>
              <a:t>| </a:t>
            </a:r>
            <a:r>
              <a:rPr lang="en-US">
                <a:solidFill>
                  <a:schemeClr val="accent3"/>
                </a:solidFill>
              </a:rPr>
              <a:t>Respect. Recovery. Results. </a:t>
            </a:r>
            <a:r>
              <a:rPr lang="en-US"/>
              <a:t>| </a:t>
            </a:r>
            <a:r>
              <a:rPr lang="en-US">
                <a:solidFill>
                  <a:schemeClr val="accent2"/>
                </a:solidFill>
              </a:rPr>
              <a:t>www.telecarecorp.com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BDAA-8B0B-406E-B562-FCF96E595D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8057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 algn="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0CECA-B4FD-48E8-A72B-E922A28E1A74}" type="datetime1">
              <a:rPr lang="en-US" smtClean="0"/>
              <a:t>4/25/2023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Telecare Corporation </a:t>
            </a:r>
            <a:r>
              <a:rPr lang="en-US"/>
              <a:t>| </a:t>
            </a:r>
            <a:r>
              <a:rPr lang="en-US">
                <a:solidFill>
                  <a:schemeClr val="accent3"/>
                </a:solidFill>
              </a:rPr>
              <a:t>Respect. Recovery. Results. </a:t>
            </a:r>
            <a:r>
              <a:rPr lang="en-US"/>
              <a:t>| </a:t>
            </a:r>
            <a:r>
              <a:rPr lang="en-US">
                <a:solidFill>
                  <a:schemeClr val="accent2"/>
                </a:solidFill>
              </a:rPr>
              <a:t>www.telecarecorp.com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BDAA-8B0B-406E-B562-FCF96E595DD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42646" y="767424"/>
            <a:ext cx="2623025" cy="2620211"/>
          </a:xfrm>
          <a:solidFill>
            <a:schemeClr val="bg1">
              <a:lumMod val="9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325034" y="767424"/>
            <a:ext cx="2623025" cy="2620211"/>
          </a:xfrm>
          <a:solidFill>
            <a:schemeClr val="bg1">
              <a:lumMod val="9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9107422" y="767425"/>
            <a:ext cx="2623025" cy="2620210"/>
          </a:xfrm>
          <a:solidFill>
            <a:schemeClr val="bg1">
              <a:lumMod val="9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3542646" y="3493008"/>
            <a:ext cx="2623025" cy="2594282"/>
          </a:xfrm>
          <a:solidFill>
            <a:schemeClr val="bg1">
              <a:lumMod val="9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6325034" y="3493008"/>
            <a:ext cx="2623025" cy="2594282"/>
          </a:xfrm>
          <a:solidFill>
            <a:schemeClr val="bg1">
              <a:lumMod val="9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6" name="Picture Placeholder 2"/>
          <p:cNvSpPr>
            <a:spLocks noGrp="1" noChangeAspect="1"/>
          </p:cNvSpPr>
          <p:nvPr>
            <p:ph type="pic" idx="17"/>
          </p:nvPr>
        </p:nvSpPr>
        <p:spPr>
          <a:xfrm>
            <a:off x="9107422" y="3493008"/>
            <a:ext cx="2623025" cy="2594282"/>
          </a:xfrm>
          <a:solidFill>
            <a:schemeClr val="bg1">
              <a:lumMod val="9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410713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 +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 algn="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E5737-C8C6-4470-B21B-D60F9C6A821F}" type="datetime1">
              <a:rPr lang="en-US" smtClean="0"/>
              <a:t>4/25/2023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Telecare Corporation </a:t>
            </a:r>
            <a:r>
              <a:rPr lang="en-US"/>
              <a:t>| </a:t>
            </a:r>
            <a:r>
              <a:rPr lang="en-US">
                <a:solidFill>
                  <a:schemeClr val="accent3"/>
                </a:solidFill>
              </a:rPr>
              <a:t>Respect. Recovery. Results. </a:t>
            </a:r>
            <a:r>
              <a:rPr lang="en-US"/>
              <a:t>| </a:t>
            </a:r>
            <a:r>
              <a:rPr lang="en-US">
                <a:solidFill>
                  <a:schemeClr val="accent2"/>
                </a:solidFill>
              </a:rPr>
              <a:t>www.telecarecorp.com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BDAA-8B0B-406E-B562-FCF96E595DD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42646" y="777050"/>
            <a:ext cx="2623025" cy="3746824"/>
          </a:xfrm>
          <a:solidFill>
            <a:schemeClr val="bg1">
              <a:lumMod val="9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325034" y="777050"/>
            <a:ext cx="2623025" cy="3746824"/>
          </a:xfrm>
          <a:solidFill>
            <a:schemeClr val="bg1">
              <a:lumMod val="9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9107422" y="777050"/>
            <a:ext cx="2623025" cy="3746823"/>
          </a:xfrm>
          <a:solidFill>
            <a:schemeClr val="bg1">
              <a:lumMod val="9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543300" y="4677829"/>
            <a:ext cx="2622550" cy="781621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/>
            </a:lvl1pPr>
            <a:lvl2pPr marL="502920" indent="0">
              <a:buFontTx/>
              <a:buNone/>
              <a:defRPr/>
            </a:lvl2pPr>
            <a:lvl3pPr marL="960120" indent="0">
              <a:buFontTx/>
              <a:buNone/>
              <a:defRPr/>
            </a:lvl3pPr>
            <a:lvl4pPr marL="1417320" indent="0">
              <a:buFontTx/>
              <a:buNone/>
              <a:defRPr/>
            </a:lvl4pPr>
            <a:lvl5pPr marL="1874520" indent="0"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6325034" y="4673829"/>
            <a:ext cx="2622550" cy="781621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/>
            </a:lvl1pPr>
            <a:lvl2pPr marL="502920" indent="0">
              <a:buFontTx/>
              <a:buNone/>
              <a:defRPr/>
            </a:lvl2pPr>
            <a:lvl3pPr marL="960120" indent="0">
              <a:buFontTx/>
              <a:buNone/>
              <a:defRPr/>
            </a:lvl3pPr>
            <a:lvl4pPr marL="1417320" indent="0">
              <a:buFontTx/>
              <a:buNone/>
              <a:defRPr/>
            </a:lvl4pPr>
            <a:lvl5pPr marL="1874520" indent="0"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9107897" y="4673829"/>
            <a:ext cx="2622550" cy="781621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/>
            </a:lvl1pPr>
            <a:lvl2pPr marL="502920" indent="0">
              <a:buFontTx/>
              <a:buNone/>
              <a:defRPr/>
            </a:lvl2pPr>
            <a:lvl3pPr marL="960120" indent="0">
              <a:buFontTx/>
              <a:buNone/>
              <a:defRPr/>
            </a:lvl3pPr>
            <a:lvl4pPr marL="1417320" indent="0">
              <a:buFontTx/>
              <a:buNone/>
              <a:defRPr/>
            </a:lvl4pPr>
            <a:lvl5pPr marL="1874520" indent="0"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67030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i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4A42D-5E4A-4C86-9D3D-34E4660A03F3}" type="datetime1">
              <a:rPr lang="en-US" smtClean="0"/>
              <a:t>4/25/2023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Telecare Corporation </a:t>
            </a:r>
            <a:r>
              <a:rPr lang="en-US"/>
              <a:t>| </a:t>
            </a:r>
            <a:r>
              <a:rPr lang="en-US">
                <a:solidFill>
                  <a:schemeClr val="accent3"/>
                </a:solidFill>
              </a:rPr>
              <a:t>Respect. Recovery. Results. </a:t>
            </a:r>
            <a:r>
              <a:rPr lang="en-US"/>
              <a:t>| </a:t>
            </a:r>
            <a:r>
              <a:rPr lang="en-US">
                <a:solidFill>
                  <a:schemeClr val="accent2"/>
                </a:solidFill>
              </a:rPr>
              <a:t>www.telecarecorp.com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BDAA-8B0B-406E-B562-FCF96E595DD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quarter" idx="13"/>
          </p:nvPr>
        </p:nvSpPr>
        <p:spPr>
          <a:xfrm>
            <a:off x="0" y="0"/>
            <a:ext cx="12192000" cy="6000750"/>
          </a:xfrm>
          <a:solidFill>
            <a:schemeClr val="bg2">
              <a:lumMod val="40000"/>
              <a:lumOff val="60000"/>
            </a:schemeClr>
          </a:solidFill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53525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A0A34-9D9F-48CF-B79C-58019026C786}" type="datetime1">
              <a:rPr lang="en-US" smtClean="0"/>
              <a:t>4/25/2023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Telecare Corporation </a:t>
            </a:r>
            <a:r>
              <a:rPr lang="en-US"/>
              <a:t>| </a:t>
            </a:r>
            <a:r>
              <a:rPr lang="en-US">
                <a:solidFill>
                  <a:schemeClr val="accent3"/>
                </a:solidFill>
              </a:rPr>
              <a:t>Respect. Recovery. Results. </a:t>
            </a:r>
            <a:r>
              <a:rPr lang="en-US"/>
              <a:t>| </a:t>
            </a:r>
            <a:r>
              <a:rPr lang="en-US">
                <a:solidFill>
                  <a:schemeClr val="accent2"/>
                </a:solidFill>
              </a:rPr>
              <a:t>www.telecarecorp.com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BDAA-8B0B-406E-B562-FCF96E595D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0143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0" y="4397375"/>
            <a:ext cx="12192000" cy="24606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1776555"/>
            <a:ext cx="12192000" cy="268223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8163" y="2299065"/>
            <a:ext cx="11087780" cy="752758"/>
          </a:xfrm>
        </p:spPr>
        <p:txBody>
          <a:bodyPr anchor="t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8163" y="3157627"/>
            <a:ext cx="11087780" cy="614947"/>
          </a:xfrm>
        </p:spPr>
        <p:txBody>
          <a:bodyPr anchor="t">
            <a:normAutofit/>
          </a:bodyPr>
          <a:lstStyle>
            <a:lvl1pPr marL="0" indent="0" algn="l">
              <a:buNone/>
              <a:defRPr sz="2600" b="1" cap="none" spc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56398" y="6356349"/>
            <a:ext cx="2743200" cy="365125"/>
          </a:xfrm>
        </p:spPr>
        <p:txBody>
          <a:bodyPr/>
          <a:lstStyle>
            <a:lvl1pPr algn="r"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2C1BCD-C87C-4307-BA35-A0C15C1F0FD7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53565A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4/25/2023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53565A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8629" y="6400800"/>
            <a:ext cx="5911517" cy="365125"/>
          </a:xfrm>
        </p:spPr>
        <p:txBody>
          <a:bodyPr/>
          <a:lstStyle/>
          <a:p>
            <a:pPr>
              <a:defRPr/>
            </a:pPr>
            <a:r>
              <a:rPr lang="en-US" b="1">
                <a:solidFill>
                  <a:schemeClr val="accent1"/>
                </a:solidFill>
              </a:rPr>
              <a:t>Telecare Corporation </a:t>
            </a:r>
            <a:r>
              <a:rPr lang="en-US"/>
              <a:t>| </a:t>
            </a:r>
            <a:r>
              <a:rPr lang="en-US">
                <a:solidFill>
                  <a:schemeClr val="accent3"/>
                </a:solidFill>
              </a:rPr>
              <a:t>Respect. Recovery. Results. </a:t>
            </a:r>
            <a:r>
              <a:rPr lang="en-US"/>
              <a:t>| </a:t>
            </a:r>
            <a:r>
              <a:rPr lang="en-US">
                <a:solidFill>
                  <a:schemeClr val="accent2"/>
                </a:solidFill>
              </a:rPr>
              <a:t>www.telecarecorp.com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FBDAA-8B0B-406E-B562-FCF96E595DD0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59315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59315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538163" y="408807"/>
            <a:ext cx="2953974" cy="1123901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8710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28800"/>
            <a:ext cx="11356848" cy="2002051"/>
          </a:xfrm>
        </p:spPr>
        <p:txBody>
          <a:bodyPr anchor="b">
            <a:normAutofit/>
          </a:bodyPr>
          <a:lstStyle>
            <a:lvl1pPr algn="ctr">
              <a:defRPr sz="5900" b="1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958481"/>
            <a:ext cx="11356848" cy="914400"/>
          </a:xfrm>
        </p:spPr>
        <p:txBody>
          <a:bodyPr anchor="t">
            <a:normAutofit/>
          </a:bodyPr>
          <a:lstStyle>
            <a:lvl1pPr marL="0" indent="0" algn="ctr">
              <a:buNone/>
              <a:defRPr sz="36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8ADBD-8B17-4550-BBF3-703320E97982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53565A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4/25/2023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53565A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Telecare Corporation </a:t>
            </a:r>
            <a:r>
              <a:rPr lang="en-US"/>
              <a:t>| </a:t>
            </a:r>
            <a:r>
              <a:rPr lang="en-US">
                <a:solidFill>
                  <a:schemeClr val="accent3"/>
                </a:solidFill>
              </a:rPr>
              <a:t>Respect. Recovery. Results. </a:t>
            </a:r>
            <a:r>
              <a:rPr lang="en-US"/>
              <a:t>| </a:t>
            </a:r>
            <a:r>
              <a:rPr lang="en-US">
                <a:solidFill>
                  <a:schemeClr val="accent2"/>
                </a:solidFill>
              </a:rPr>
              <a:t>www.telecarecorp.com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FBDAA-8B0B-406E-B562-FCF96E595DD0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59315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59315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7741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78F1EB-5B3A-41C6-9917-5FCF22DDEEAC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53565A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4/25/2023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53565A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Telecare Corporation </a:t>
            </a:r>
            <a:r>
              <a:rPr lang="en-US"/>
              <a:t>| </a:t>
            </a:r>
            <a:r>
              <a:rPr lang="en-US">
                <a:solidFill>
                  <a:schemeClr val="accent3"/>
                </a:solidFill>
              </a:rPr>
              <a:t>Respect. Recovery. Results. </a:t>
            </a:r>
            <a:r>
              <a:rPr lang="en-US"/>
              <a:t>| </a:t>
            </a:r>
            <a:r>
              <a:rPr lang="en-US">
                <a:solidFill>
                  <a:schemeClr val="accent2"/>
                </a:solidFill>
              </a:rPr>
              <a:t>www.telecarecorp.com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FBDAA-8B0B-406E-B562-FCF96E595DD0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59315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59315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67829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828801"/>
            <a:ext cx="5486400" cy="4165600"/>
          </a:xfrm>
        </p:spPr>
        <p:txBody>
          <a:bodyPr anchor="t"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3095B4-238A-48C3-A269-4A3C52BC133A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53565A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4/25/2023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53565A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Telecare Corporation </a:t>
            </a:r>
            <a:r>
              <a:rPr lang="en-US"/>
              <a:t>| </a:t>
            </a:r>
            <a:r>
              <a:rPr lang="en-US">
                <a:solidFill>
                  <a:schemeClr val="accent3"/>
                </a:solidFill>
              </a:rPr>
              <a:t>Respect. Recovery. Results. </a:t>
            </a:r>
            <a:r>
              <a:rPr lang="en-US"/>
              <a:t>| </a:t>
            </a:r>
            <a:r>
              <a:rPr lang="en-US">
                <a:solidFill>
                  <a:schemeClr val="accent2"/>
                </a:solidFill>
              </a:rPr>
              <a:t>www.telecarecorp.com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FBDAA-8B0B-406E-B562-FCF96E595DD0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59315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59315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6294488" y="1828801"/>
            <a:ext cx="5486400" cy="4165600"/>
          </a:xfrm>
        </p:spPr>
        <p:txBody>
          <a:bodyPr anchor="t"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27339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3991" y="1708604"/>
            <a:ext cx="5499608" cy="47015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6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5EFEF-7516-4625-8179-4B7C707AA694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53565A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4/25/2023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53565A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Telecare Corporation </a:t>
            </a:r>
            <a:r>
              <a:rPr lang="en-US"/>
              <a:t>| </a:t>
            </a:r>
            <a:r>
              <a:rPr lang="en-US">
                <a:solidFill>
                  <a:schemeClr val="accent3"/>
                </a:solidFill>
              </a:rPr>
              <a:t>Respect. Recovery. Results. </a:t>
            </a:r>
            <a:r>
              <a:rPr lang="en-US"/>
              <a:t>| </a:t>
            </a:r>
            <a:r>
              <a:rPr lang="en-US">
                <a:solidFill>
                  <a:schemeClr val="accent2"/>
                </a:solidFill>
              </a:rPr>
              <a:t>www.telecarecorp.com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FBDAA-8B0B-406E-B562-FCF96E595DD0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59315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59315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sz="half" idx="13"/>
          </p:nvPr>
        </p:nvSpPr>
        <p:spPr>
          <a:xfrm>
            <a:off x="457199" y="2291643"/>
            <a:ext cx="5486400" cy="3702757"/>
          </a:xfrm>
        </p:spPr>
        <p:txBody>
          <a:bodyPr anchor="t"/>
          <a:lstStyle>
            <a:lvl1pPr>
              <a:defRPr sz="26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14"/>
          </p:nvPr>
        </p:nvSpPr>
        <p:spPr>
          <a:xfrm>
            <a:off x="6252124" y="1708604"/>
            <a:ext cx="5499608" cy="47015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6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5"/>
          </p:nvPr>
        </p:nvSpPr>
        <p:spPr>
          <a:xfrm>
            <a:off x="6265332" y="2291643"/>
            <a:ext cx="5486400" cy="3702757"/>
          </a:xfrm>
        </p:spPr>
        <p:txBody>
          <a:bodyPr anchor="t"/>
          <a:lstStyle>
            <a:lvl1pPr>
              <a:defRPr sz="26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6516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1" spc="-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708E1-85F9-40A9-B182-4520EEC6D40F}" type="datetime1">
              <a:rPr lang="en-US" smtClean="0"/>
              <a:t>4/25/2023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Telecare Corporation </a:t>
            </a:r>
            <a:r>
              <a:rPr lang="en-US"/>
              <a:t>| </a:t>
            </a:r>
            <a:r>
              <a:rPr lang="en-US">
                <a:solidFill>
                  <a:schemeClr val="accent3"/>
                </a:solidFill>
              </a:rPr>
              <a:t>Respect. Recovery. Results. </a:t>
            </a:r>
            <a:r>
              <a:rPr lang="en-US"/>
              <a:t>| </a:t>
            </a:r>
            <a:r>
              <a:rPr lang="en-US">
                <a:solidFill>
                  <a:schemeClr val="accent2"/>
                </a:solidFill>
              </a:rPr>
              <a:t>www.telecarecorp.com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BDAA-8B0B-406E-B562-FCF96E595D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4482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6133"/>
            <a:ext cx="11356848" cy="609059"/>
          </a:xfrm>
        </p:spPr>
        <p:txBody>
          <a:bodyPr/>
          <a:lstStyle>
            <a:lvl1pPr marL="0" indent="0">
              <a:buNone/>
              <a:defRPr b="1"/>
            </a:lvl1pPr>
            <a:lvl4pPr marL="1417320" indent="0">
              <a:buNone/>
              <a:defRPr/>
            </a:lvl4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675165-CD10-437E-B990-B1107957CAB7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53565A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4/25/2023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53565A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Telecare Corporation </a:t>
            </a:r>
            <a:r>
              <a:rPr lang="en-US"/>
              <a:t>| </a:t>
            </a:r>
            <a:r>
              <a:rPr lang="en-US">
                <a:solidFill>
                  <a:schemeClr val="accent3"/>
                </a:solidFill>
              </a:rPr>
              <a:t>Respect. Recovery. Results. </a:t>
            </a:r>
            <a:r>
              <a:rPr lang="en-US"/>
              <a:t>| </a:t>
            </a:r>
            <a:r>
              <a:rPr lang="en-US">
                <a:solidFill>
                  <a:schemeClr val="accent2"/>
                </a:solidFill>
              </a:rPr>
              <a:t>www.telecarecorp.com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FBDAA-8B0B-406E-B562-FCF96E595DD0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59315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59315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70782" y="2550696"/>
            <a:ext cx="11356848" cy="353401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636192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28800"/>
            <a:ext cx="2834640" cy="1433689"/>
          </a:xfrm>
        </p:spPr>
        <p:txBody>
          <a:bodyPr anchor="t">
            <a:normAutofit/>
          </a:bodyPr>
          <a:lstStyle>
            <a:lvl1pPr>
              <a:defRPr sz="3200" b="1" baseline="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88267" y="1828800"/>
            <a:ext cx="8286044" cy="4160520"/>
          </a:xfrm>
        </p:spPr>
        <p:txBody>
          <a:bodyPr/>
          <a:lstStyle>
            <a:lvl1pPr>
              <a:defRPr sz="36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415154"/>
            <a:ext cx="2834640" cy="257416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41430E-C0D2-4FB9-AEA6-53C9B4B122CA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53565A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4/25/2023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53565A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Telecare Corporation </a:t>
            </a:r>
            <a:r>
              <a:rPr lang="en-US"/>
              <a:t>| </a:t>
            </a:r>
            <a:r>
              <a:rPr lang="en-US">
                <a:solidFill>
                  <a:schemeClr val="accent3"/>
                </a:solidFill>
              </a:rPr>
              <a:t>Respect. Recovery. Results. </a:t>
            </a:r>
            <a:r>
              <a:rPr lang="en-US"/>
              <a:t>| </a:t>
            </a:r>
            <a:r>
              <a:rPr lang="en-US">
                <a:solidFill>
                  <a:schemeClr val="accent2"/>
                </a:solidFill>
              </a:rPr>
              <a:t>www.telecarecorp.com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FBDAA-8B0B-406E-B562-FCF96E595DD0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59315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59315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369466" y="527738"/>
            <a:ext cx="11076932" cy="79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534582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499100" y="1828799"/>
            <a:ext cx="8297789" cy="4160521"/>
          </a:xfrm>
          <a:solidFill>
            <a:schemeClr val="bg1">
              <a:lumMod val="9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0CBB6D-76FF-46F5-ADD2-7739516D205C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53565A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4/25/2023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53565A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Telecare Corporation </a:t>
            </a:r>
            <a:r>
              <a:rPr lang="en-US"/>
              <a:t>| </a:t>
            </a:r>
            <a:r>
              <a:rPr lang="en-US">
                <a:solidFill>
                  <a:schemeClr val="accent3"/>
                </a:solidFill>
              </a:rPr>
              <a:t>Respect. Recovery. Results. </a:t>
            </a:r>
            <a:r>
              <a:rPr lang="en-US"/>
              <a:t>| </a:t>
            </a:r>
            <a:r>
              <a:rPr lang="en-US">
                <a:solidFill>
                  <a:schemeClr val="accent2"/>
                </a:solidFill>
              </a:rPr>
              <a:t>www.telecarecorp.com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FBDAA-8B0B-406E-B562-FCF96E595DD0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59315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59315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1828800"/>
            <a:ext cx="2834640" cy="1433689"/>
          </a:xfrm>
        </p:spPr>
        <p:txBody>
          <a:bodyPr anchor="t">
            <a:normAutofit/>
          </a:bodyPr>
          <a:lstStyle>
            <a:lvl1pPr>
              <a:defRPr sz="3200" b="1" baseline="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415154"/>
            <a:ext cx="2834640" cy="257416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itle 1"/>
          <p:cNvSpPr txBox="1">
            <a:spLocks/>
          </p:cNvSpPr>
          <p:nvPr userDrawn="1"/>
        </p:nvSpPr>
        <p:spPr>
          <a:xfrm>
            <a:off x="369466" y="527738"/>
            <a:ext cx="11076932" cy="79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476471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4B8D1B-4286-4B11-B89E-3AB9642AE290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53565A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4/25/2023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53565A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Telecare Corporation </a:t>
            </a:r>
            <a:r>
              <a:rPr lang="en-US"/>
              <a:t>| </a:t>
            </a:r>
            <a:r>
              <a:rPr lang="en-US">
                <a:solidFill>
                  <a:schemeClr val="accent3"/>
                </a:solidFill>
              </a:rPr>
              <a:t>Respect. Recovery. Results. </a:t>
            </a:r>
            <a:r>
              <a:rPr lang="en-US"/>
              <a:t>| </a:t>
            </a:r>
            <a:r>
              <a:rPr lang="en-US">
                <a:solidFill>
                  <a:schemeClr val="accent2"/>
                </a:solidFill>
              </a:rPr>
              <a:t>www.telecarecorp.com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FBDAA-8B0B-406E-B562-FCF96E595DD0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59315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59315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42646" y="1686815"/>
            <a:ext cx="2623025" cy="2106251"/>
          </a:xfrm>
          <a:solidFill>
            <a:schemeClr val="bg1">
              <a:lumMod val="9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325034" y="1686815"/>
            <a:ext cx="2623025" cy="2106251"/>
          </a:xfrm>
          <a:solidFill>
            <a:schemeClr val="bg1">
              <a:lumMod val="9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9107422" y="1686816"/>
            <a:ext cx="2623025" cy="2106250"/>
          </a:xfrm>
          <a:solidFill>
            <a:schemeClr val="bg1">
              <a:lumMod val="9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3542646" y="3894667"/>
            <a:ext cx="2623025" cy="2094652"/>
          </a:xfrm>
          <a:solidFill>
            <a:schemeClr val="bg1">
              <a:lumMod val="9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6325034" y="3894666"/>
            <a:ext cx="2623025" cy="2094653"/>
          </a:xfrm>
          <a:solidFill>
            <a:schemeClr val="bg1">
              <a:lumMod val="9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6" name="Picture Placeholder 2"/>
          <p:cNvSpPr>
            <a:spLocks noGrp="1" noChangeAspect="1"/>
          </p:cNvSpPr>
          <p:nvPr>
            <p:ph type="pic" idx="17"/>
          </p:nvPr>
        </p:nvSpPr>
        <p:spPr>
          <a:xfrm>
            <a:off x="9107422" y="3894666"/>
            <a:ext cx="2623025" cy="2094653"/>
          </a:xfrm>
          <a:solidFill>
            <a:schemeClr val="bg1">
              <a:lumMod val="9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Title 1"/>
          <p:cNvSpPr txBox="1">
            <a:spLocks/>
          </p:cNvSpPr>
          <p:nvPr userDrawn="1"/>
        </p:nvSpPr>
        <p:spPr>
          <a:xfrm>
            <a:off x="457200" y="1828800"/>
            <a:ext cx="2834640" cy="143368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6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6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Click to edit Master title style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18"/>
          </p:nvPr>
        </p:nvSpPr>
        <p:spPr>
          <a:xfrm>
            <a:off x="457200" y="3415154"/>
            <a:ext cx="2834640" cy="257416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Title 1"/>
          <p:cNvSpPr txBox="1">
            <a:spLocks/>
          </p:cNvSpPr>
          <p:nvPr userDrawn="1"/>
        </p:nvSpPr>
        <p:spPr>
          <a:xfrm>
            <a:off x="369466" y="527738"/>
            <a:ext cx="11076932" cy="79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77240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 +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645920"/>
            <a:ext cx="2834640" cy="1874520"/>
          </a:xfrm>
        </p:spPr>
        <p:txBody>
          <a:bodyPr anchor="b">
            <a:normAutofit/>
          </a:bodyPr>
          <a:lstStyle>
            <a:lvl1pPr>
              <a:defRPr sz="3600" b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ED1BB-CBB0-499C-837B-CD97BC4FCF6A}" type="datetime1">
              <a:rPr lang="en-US" smtClean="0"/>
              <a:t>4/25/2023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r>
              <a:rPr lang="en-US"/>
              <a:t>Telecare Corporation | Respect. Recovery. Results. | www.telecarecorp.com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BDAA-8B0B-406E-B562-FCF96E595DD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42646" y="1645920"/>
            <a:ext cx="2623025" cy="2877954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325034" y="1645920"/>
            <a:ext cx="2623025" cy="2877954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9107422" y="1645920"/>
            <a:ext cx="2623025" cy="2877953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543300" y="4677829"/>
            <a:ext cx="2622550" cy="781621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/>
            </a:lvl1pPr>
            <a:lvl2pPr marL="502920" indent="0">
              <a:buFontTx/>
              <a:buNone/>
              <a:defRPr/>
            </a:lvl2pPr>
            <a:lvl3pPr marL="960120" indent="0">
              <a:buFontTx/>
              <a:buNone/>
              <a:defRPr/>
            </a:lvl3pPr>
            <a:lvl4pPr marL="1417320" indent="0">
              <a:buFontTx/>
              <a:buNone/>
              <a:defRPr/>
            </a:lvl4pPr>
            <a:lvl5pPr marL="1874520" indent="0"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6325034" y="4673829"/>
            <a:ext cx="2622550" cy="781621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/>
            </a:lvl1pPr>
            <a:lvl2pPr marL="502920" indent="0">
              <a:buFontTx/>
              <a:buNone/>
              <a:defRPr/>
            </a:lvl2pPr>
            <a:lvl3pPr marL="960120" indent="0">
              <a:buFontTx/>
              <a:buNone/>
              <a:defRPr/>
            </a:lvl3pPr>
            <a:lvl4pPr marL="1417320" indent="0">
              <a:buFontTx/>
              <a:buNone/>
              <a:defRPr/>
            </a:lvl4pPr>
            <a:lvl5pPr marL="1874520" indent="0"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9107897" y="4673829"/>
            <a:ext cx="2622550" cy="781621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/>
            </a:lvl1pPr>
            <a:lvl2pPr marL="502920" indent="0">
              <a:buFontTx/>
              <a:buNone/>
              <a:defRPr/>
            </a:lvl2pPr>
            <a:lvl3pPr marL="960120" indent="0">
              <a:buFontTx/>
              <a:buNone/>
              <a:defRPr/>
            </a:lvl3pPr>
            <a:lvl4pPr marL="1417320" indent="0">
              <a:buFontTx/>
              <a:buNone/>
              <a:defRPr/>
            </a:lvl4pPr>
            <a:lvl5pPr marL="1874520" indent="0"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97750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855FC-0963-4C9A-B3DF-884244B04110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53565A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4/25/2023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53565A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Telecare Corporation </a:t>
            </a:r>
            <a:r>
              <a:rPr lang="en-US"/>
              <a:t>| </a:t>
            </a:r>
            <a:r>
              <a:rPr lang="en-US">
                <a:solidFill>
                  <a:schemeClr val="accent3"/>
                </a:solidFill>
              </a:rPr>
              <a:t>Respect. Recovery. Results. </a:t>
            </a:r>
            <a:r>
              <a:rPr lang="en-US"/>
              <a:t>| </a:t>
            </a:r>
            <a:r>
              <a:rPr lang="en-US">
                <a:solidFill>
                  <a:schemeClr val="accent2"/>
                </a:solidFill>
              </a:rPr>
              <a:t>www.telecarecorp.com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FBDAA-8B0B-406E-B562-FCF96E595DD0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59315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59315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13013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i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9890F2-295B-486C-A909-7A3910BF7FA0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53565A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4/25/2023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53565A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Telecare Corporation </a:t>
            </a:r>
            <a:r>
              <a:rPr lang="en-US"/>
              <a:t>| </a:t>
            </a:r>
            <a:r>
              <a:rPr lang="en-US">
                <a:solidFill>
                  <a:schemeClr val="accent3"/>
                </a:solidFill>
              </a:rPr>
              <a:t>Respect. Recovery. Results. </a:t>
            </a:r>
            <a:r>
              <a:rPr lang="en-US"/>
              <a:t>| </a:t>
            </a:r>
            <a:r>
              <a:rPr lang="en-US">
                <a:solidFill>
                  <a:schemeClr val="accent2"/>
                </a:solidFill>
              </a:rPr>
              <a:t>www.telecarecorp.com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FBDAA-8B0B-406E-B562-FCF96E595DD0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59315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59315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0"/>
            <a:ext cx="12192000" cy="6000750"/>
          </a:xfrm>
          <a:solidFill>
            <a:schemeClr val="bg2">
              <a:lumMod val="40000"/>
              <a:lumOff val="60000"/>
            </a:schemeClr>
          </a:solidFill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18934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C011AF-7D6D-4627-8B58-A8AF7F3B7620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53565A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4/25/2023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53565A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Telecare Corporation </a:t>
            </a:r>
            <a:r>
              <a:rPr lang="en-US"/>
              <a:t>| </a:t>
            </a:r>
            <a:r>
              <a:rPr lang="en-US">
                <a:solidFill>
                  <a:schemeClr val="accent3"/>
                </a:solidFill>
              </a:rPr>
              <a:t>Respect. Recovery. Results. </a:t>
            </a:r>
            <a:r>
              <a:rPr lang="en-US"/>
              <a:t>| </a:t>
            </a:r>
            <a:r>
              <a:rPr lang="en-US">
                <a:solidFill>
                  <a:schemeClr val="accent2"/>
                </a:solidFill>
              </a:rPr>
              <a:t>www.telecarecorp.com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FBDAA-8B0B-406E-B562-FCF96E595DD0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59315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59315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32096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ed Big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2638697"/>
            <a:ext cx="12192000" cy="421930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43471"/>
            <a:ext cx="12192000" cy="943591"/>
          </a:xfrm>
        </p:spPr>
        <p:txBody>
          <a:bodyPr anchor="b">
            <a:noAutofit/>
          </a:bodyPr>
          <a:lstStyle>
            <a:lvl1pPr algn="ctr">
              <a:defRPr sz="4800" b="1" spc="-50" baseline="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2013438"/>
            <a:ext cx="12192000" cy="47478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 cap="none" spc="0" baseline="0">
                <a:solidFill>
                  <a:schemeClr val="accent5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AAB39-52A4-4FB1-9627-F56B4DCC6149}" type="datetime1">
              <a:rPr lang="en-US" smtClean="0"/>
              <a:t>4/25/2023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Telecare Corporation </a:t>
            </a:r>
            <a:r>
              <a:rPr lang="en-US"/>
              <a:t>| </a:t>
            </a:r>
            <a:r>
              <a:rPr lang="en-US">
                <a:solidFill>
                  <a:schemeClr val="accent3"/>
                </a:solidFill>
              </a:rPr>
              <a:t>Respect. Recovery. Results. </a:t>
            </a:r>
            <a:r>
              <a:rPr lang="en-US"/>
              <a:t>| </a:t>
            </a:r>
            <a:r>
              <a:rPr lang="en-US">
                <a:solidFill>
                  <a:schemeClr val="accent2"/>
                </a:solidFill>
              </a:rPr>
              <a:t>www.telecarecorp.com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BDAA-8B0B-406E-B562-FCF96E595DD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3"/>
          </p:nvPr>
        </p:nvSpPr>
        <p:spPr>
          <a:xfrm>
            <a:off x="0" y="568686"/>
            <a:ext cx="12192000" cy="474785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 cap="all" spc="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93942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991497" y="1514167"/>
            <a:ext cx="6200503" cy="437038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388" y="1514167"/>
            <a:ext cx="5303521" cy="1281284"/>
          </a:xfrm>
        </p:spPr>
        <p:txBody>
          <a:bodyPr anchor="b">
            <a:noAutofit/>
          </a:bodyPr>
          <a:lstStyle>
            <a:lvl1pPr algn="l">
              <a:defRPr sz="4800" b="1" spc="-50" baseline="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6388" y="2900168"/>
            <a:ext cx="5303521" cy="1381686"/>
          </a:xfrm>
        </p:spPr>
        <p:txBody>
          <a:bodyPr anchor="t">
            <a:normAutofit/>
          </a:bodyPr>
          <a:lstStyle>
            <a:lvl1pPr marL="0" indent="0" algn="l">
              <a:buNone/>
              <a:defRPr sz="2400" cap="none" spc="0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62464" y="6356350"/>
            <a:ext cx="2743200" cy="365125"/>
          </a:xfrm>
        </p:spPr>
        <p:txBody>
          <a:bodyPr/>
          <a:lstStyle/>
          <a:p>
            <a:fld id="{73E56F07-11D2-4B60-98A1-4C0145BFC786}" type="datetime1">
              <a:rPr lang="en-US" smtClean="0"/>
              <a:t>4/25/2023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Telecare Corporation </a:t>
            </a:r>
            <a:r>
              <a:rPr lang="en-US"/>
              <a:t>| </a:t>
            </a:r>
            <a:r>
              <a:rPr lang="en-US">
                <a:solidFill>
                  <a:schemeClr val="accent3"/>
                </a:solidFill>
              </a:rPr>
              <a:t>Respect. Recovery. Results. </a:t>
            </a:r>
            <a:r>
              <a:rPr lang="en-US"/>
              <a:t>| </a:t>
            </a:r>
            <a:r>
              <a:rPr lang="en-US">
                <a:solidFill>
                  <a:schemeClr val="accent2"/>
                </a:solidFill>
              </a:rPr>
              <a:t>www.telecarecorp.com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BDAA-8B0B-406E-B562-FCF96E595DD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3"/>
          </p:nvPr>
        </p:nvSpPr>
        <p:spPr>
          <a:xfrm>
            <a:off x="0" y="568686"/>
            <a:ext cx="12192000" cy="474785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 cap="all" spc="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1541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18D33-21DB-404D-A358-142DD8DE805C}" type="datetime1">
              <a:rPr lang="en-US" smtClean="0"/>
              <a:t>4/25/2023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Telecare Corporation </a:t>
            </a:r>
            <a:r>
              <a:rPr lang="en-US"/>
              <a:t>| </a:t>
            </a:r>
            <a:r>
              <a:rPr lang="en-US">
                <a:solidFill>
                  <a:schemeClr val="accent3"/>
                </a:solidFill>
              </a:rPr>
              <a:t>Respect. Recovery. Results. </a:t>
            </a:r>
            <a:r>
              <a:rPr lang="en-US"/>
              <a:t>| </a:t>
            </a:r>
            <a:r>
              <a:rPr lang="en-US">
                <a:solidFill>
                  <a:schemeClr val="accent2"/>
                </a:solidFill>
              </a:rPr>
              <a:t>www.telecarecorp.com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BDAA-8B0B-406E-B562-FCF96E595D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7726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4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499100" y="767419"/>
            <a:ext cx="8186773" cy="5330952"/>
          </a:xfrm>
          <a:solidFill>
            <a:schemeClr val="bg1">
              <a:lumMod val="9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64E52-686C-4EC2-9254-1BC466533639}" type="datetime1">
              <a:rPr lang="en-US" smtClean="0"/>
              <a:t>4/25/2023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Telecare Corporation </a:t>
            </a:r>
            <a:r>
              <a:rPr lang="en-US"/>
              <a:t>| </a:t>
            </a:r>
            <a:r>
              <a:rPr lang="en-US">
                <a:solidFill>
                  <a:schemeClr val="accent3"/>
                </a:solidFill>
              </a:rPr>
              <a:t>Respect. Recovery. Results. </a:t>
            </a:r>
            <a:r>
              <a:rPr lang="en-US"/>
              <a:t>| </a:t>
            </a:r>
            <a:r>
              <a:rPr lang="en-US">
                <a:solidFill>
                  <a:schemeClr val="accent2"/>
                </a:solidFill>
              </a:rPr>
              <a:t>www.telecarecorp.com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BDAA-8B0B-406E-B562-FCF96E595D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92465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4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499101" y="767424"/>
            <a:ext cx="2623025" cy="2620211"/>
          </a:xfrm>
          <a:solidFill>
            <a:schemeClr val="bg1">
              <a:lumMod val="9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 algn="r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F7EED-A932-47C3-BB9D-83352F45E62D}" type="datetime1">
              <a:rPr lang="en-US" smtClean="0"/>
              <a:t>4/25/2023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Telecare Corporation </a:t>
            </a:r>
            <a:r>
              <a:rPr lang="en-US"/>
              <a:t>| </a:t>
            </a:r>
            <a:r>
              <a:rPr lang="en-US">
                <a:solidFill>
                  <a:schemeClr val="accent3"/>
                </a:solidFill>
              </a:rPr>
              <a:t>Respect. Recovery. Results. </a:t>
            </a:r>
            <a:r>
              <a:rPr lang="en-US"/>
              <a:t>| </a:t>
            </a:r>
            <a:r>
              <a:rPr lang="en-US">
                <a:solidFill>
                  <a:schemeClr val="accent2"/>
                </a:solidFill>
              </a:rPr>
              <a:t>www.telecarecorp.com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BDAA-8B0B-406E-B562-FCF96E595DD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281489" y="767424"/>
            <a:ext cx="2623025" cy="2620211"/>
          </a:xfrm>
          <a:solidFill>
            <a:schemeClr val="bg1">
              <a:lumMod val="9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9063877" y="767425"/>
            <a:ext cx="2623025" cy="2620210"/>
          </a:xfrm>
          <a:solidFill>
            <a:schemeClr val="bg1">
              <a:lumMod val="9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3499101" y="3493008"/>
            <a:ext cx="2623025" cy="2594282"/>
          </a:xfrm>
          <a:solidFill>
            <a:schemeClr val="bg1">
              <a:lumMod val="9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6281489" y="3493008"/>
            <a:ext cx="2623025" cy="2594282"/>
          </a:xfrm>
          <a:solidFill>
            <a:schemeClr val="bg1">
              <a:lumMod val="9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Picture Placeholder 2"/>
          <p:cNvSpPr>
            <a:spLocks noGrp="1" noChangeAspect="1"/>
          </p:cNvSpPr>
          <p:nvPr>
            <p:ph type="pic" idx="17"/>
          </p:nvPr>
        </p:nvSpPr>
        <p:spPr>
          <a:xfrm>
            <a:off x="9063877" y="3493008"/>
            <a:ext cx="2623025" cy="2594282"/>
          </a:xfrm>
          <a:solidFill>
            <a:schemeClr val="bg1">
              <a:lumMod val="9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598817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0" y="4397375"/>
            <a:ext cx="12192000" cy="24606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1776555"/>
            <a:ext cx="12192000" cy="268223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8163" y="2299065"/>
            <a:ext cx="11087780" cy="752758"/>
          </a:xfrm>
        </p:spPr>
        <p:txBody>
          <a:bodyPr anchor="t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8163" y="3157627"/>
            <a:ext cx="11087780" cy="614947"/>
          </a:xfrm>
        </p:spPr>
        <p:txBody>
          <a:bodyPr anchor="t">
            <a:normAutofit/>
          </a:bodyPr>
          <a:lstStyle>
            <a:lvl1pPr marL="0" indent="0" algn="l">
              <a:buNone/>
              <a:defRPr sz="2600" b="1" cap="none" spc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56398" y="6356349"/>
            <a:ext cx="2743200" cy="365125"/>
          </a:xfrm>
        </p:spPr>
        <p:txBody>
          <a:bodyPr/>
          <a:lstStyle>
            <a:lvl1pPr algn="r"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3565A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9/16/2017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53565A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8629" y="6400800"/>
            <a:ext cx="5911517" cy="365125"/>
          </a:xfrm>
        </p:spPr>
        <p:txBody>
          <a:bodyPr/>
          <a:lstStyle/>
          <a:p>
            <a:pPr>
              <a:defRPr/>
            </a:pPr>
            <a:r>
              <a:rPr lang="en-US" b="1">
                <a:solidFill>
                  <a:schemeClr val="accent1"/>
                </a:solidFill>
              </a:rPr>
              <a:t>Telecare Corporation </a:t>
            </a:r>
            <a:r>
              <a:rPr lang="en-US"/>
              <a:t>| </a:t>
            </a:r>
            <a:r>
              <a:rPr lang="en-US">
                <a:solidFill>
                  <a:schemeClr val="accent3"/>
                </a:solidFill>
              </a:rPr>
              <a:t>Respect. Recovery. Results. </a:t>
            </a:r>
            <a:r>
              <a:rPr lang="en-US"/>
              <a:t>| </a:t>
            </a:r>
            <a:r>
              <a:rPr lang="en-US">
                <a:solidFill>
                  <a:schemeClr val="accent2"/>
                </a:solidFill>
              </a:rPr>
              <a:t>www.telecarecorp.com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FBDAA-8B0B-406E-B562-FCF96E595DD0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59315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59315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538163" y="408807"/>
            <a:ext cx="2953974" cy="112390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3808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28800"/>
            <a:ext cx="11356848" cy="2002051"/>
          </a:xfrm>
        </p:spPr>
        <p:txBody>
          <a:bodyPr anchor="b">
            <a:normAutofit/>
          </a:bodyPr>
          <a:lstStyle>
            <a:lvl1pPr algn="ctr">
              <a:defRPr sz="5900" b="1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958481"/>
            <a:ext cx="11356848" cy="914400"/>
          </a:xfrm>
        </p:spPr>
        <p:txBody>
          <a:bodyPr anchor="t">
            <a:normAutofit/>
          </a:bodyPr>
          <a:lstStyle>
            <a:lvl1pPr marL="0" indent="0" algn="ctr">
              <a:buNone/>
              <a:defRPr sz="36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3565A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9/16/2017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53565A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Telecare Corporation </a:t>
            </a:r>
            <a:r>
              <a:rPr lang="en-US"/>
              <a:t>| </a:t>
            </a:r>
            <a:r>
              <a:rPr lang="en-US">
                <a:solidFill>
                  <a:schemeClr val="accent3"/>
                </a:solidFill>
              </a:rPr>
              <a:t>Respect. Recovery. Results. </a:t>
            </a:r>
            <a:r>
              <a:rPr lang="en-US"/>
              <a:t>| </a:t>
            </a:r>
            <a:r>
              <a:rPr lang="en-US">
                <a:solidFill>
                  <a:schemeClr val="accent2"/>
                </a:solidFill>
              </a:rPr>
              <a:t>www.telecarecorp.com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FBDAA-8B0B-406E-B562-FCF96E595DD0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59315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59315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1464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3565A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9/16/2017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53565A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Telecare Corporation </a:t>
            </a:r>
            <a:r>
              <a:rPr lang="en-US"/>
              <a:t>| </a:t>
            </a:r>
            <a:r>
              <a:rPr lang="en-US">
                <a:solidFill>
                  <a:schemeClr val="accent3"/>
                </a:solidFill>
              </a:rPr>
              <a:t>Respect. Recovery. Results. </a:t>
            </a:r>
            <a:r>
              <a:rPr lang="en-US"/>
              <a:t>| </a:t>
            </a:r>
            <a:r>
              <a:rPr lang="en-US">
                <a:solidFill>
                  <a:schemeClr val="accent2"/>
                </a:solidFill>
              </a:rPr>
              <a:t>www.telecarecorp.com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FBDAA-8B0B-406E-B562-FCF96E595DD0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59315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59315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43887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828801"/>
            <a:ext cx="5486400" cy="4165600"/>
          </a:xfrm>
        </p:spPr>
        <p:txBody>
          <a:bodyPr anchor="t"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3565A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9/16/2017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53565A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Telecare Corporation </a:t>
            </a:r>
            <a:r>
              <a:rPr lang="en-US"/>
              <a:t>| </a:t>
            </a:r>
            <a:r>
              <a:rPr lang="en-US">
                <a:solidFill>
                  <a:schemeClr val="accent3"/>
                </a:solidFill>
              </a:rPr>
              <a:t>Respect. Recovery. Results. </a:t>
            </a:r>
            <a:r>
              <a:rPr lang="en-US"/>
              <a:t>| </a:t>
            </a:r>
            <a:r>
              <a:rPr lang="en-US">
                <a:solidFill>
                  <a:schemeClr val="accent2"/>
                </a:solidFill>
              </a:rPr>
              <a:t>www.telecarecorp.com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FBDAA-8B0B-406E-B562-FCF96E595DD0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59315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59315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6294488" y="1828801"/>
            <a:ext cx="5486400" cy="4165600"/>
          </a:xfrm>
        </p:spPr>
        <p:txBody>
          <a:bodyPr anchor="t"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57791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3991" y="1708604"/>
            <a:ext cx="5499608" cy="47015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3565A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9/16/2017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53565A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Telecare Corporation </a:t>
            </a:r>
            <a:r>
              <a:rPr lang="en-US"/>
              <a:t>| </a:t>
            </a:r>
            <a:r>
              <a:rPr lang="en-US">
                <a:solidFill>
                  <a:schemeClr val="accent3"/>
                </a:solidFill>
              </a:rPr>
              <a:t>Respect. Recovery. Results. </a:t>
            </a:r>
            <a:r>
              <a:rPr lang="en-US"/>
              <a:t>| </a:t>
            </a:r>
            <a:r>
              <a:rPr lang="en-US">
                <a:solidFill>
                  <a:schemeClr val="accent2"/>
                </a:solidFill>
              </a:rPr>
              <a:t>www.telecarecorp.com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FBDAA-8B0B-406E-B562-FCF96E595DD0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59315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59315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sz="half" idx="13"/>
          </p:nvPr>
        </p:nvSpPr>
        <p:spPr>
          <a:xfrm>
            <a:off x="457199" y="2291643"/>
            <a:ext cx="5486400" cy="3702757"/>
          </a:xfrm>
        </p:spPr>
        <p:txBody>
          <a:bodyPr anchor="t"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14"/>
          </p:nvPr>
        </p:nvSpPr>
        <p:spPr>
          <a:xfrm>
            <a:off x="6252124" y="1708604"/>
            <a:ext cx="5499608" cy="47015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5"/>
          </p:nvPr>
        </p:nvSpPr>
        <p:spPr>
          <a:xfrm>
            <a:off x="6265332" y="2291643"/>
            <a:ext cx="5486400" cy="3702757"/>
          </a:xfrm>
        </p:spPr>
        <p:txBody>
          <a:bodyPr anchor="t"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909957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6133"/>
            <a:ext cx="11356848" cy="609059"/>
          </a:xfrm>
        </p:spPr>
        <p:txBody>
          <a:bodyPr/>
          <a:lstStyle>
            <a:lvl1pPr marL="0" indent="0">
              <a:buNone/>
              <a:defRPr b="1"/>
            </a:lvl1pPr>
            <a:lvl4pPr marL="1417320" indent="0">
              <a:buNone/>
              <a:defRPr/>
            </a:lvl4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3565A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9/16/2017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53565A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Telecare Corporation </a:t>
            </a:r>
            <a:r>
              <a:rPr lang="en-US"/>
              <a:t>| </a:t>
            </a:r>
            <a:r>
              <a:rPr lang="en-US">
                <a:solidFill>
                  <a:schemeClr val="accent3"/>
                </a:solidFill>
              </a:rPr>
              <a:t>Respect. Recovery. Results. </a:t>
            </a:r>
            <a:r>
              <a:rPr lang="en-US"/>
              <a:t>| </a:t>
            </a:r>
            <a:r>
              <a:rPr lang="en-US">
                <a:solidFill>
                  <a:schemeClr val="accent2"/>
                </a:solidFill>
              </a:rPr>
              <a:t>www.telecarecorp.com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FBDAA-8B0B-406E-B562-FCF96E595DD0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59315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59315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70782" y="2550696"/>
            <a:ext cx="11356848" cy="353401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847585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28800"/>
            <a:ext cx="2834640" cy="1433689"/>
          </a:xfrm>
        </p:spPr>
        <p:txBody>
          <a:bodyPr anchor="t">
            <a:normAutofit/>
          </a:bodyPr>
          <a:lstStyle>
            <a:lvl1pPr>
              <a:defRPr sz="3200" b="1" baseline="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88267" y="1828800"/>
            <a:ext cx="8286044" cy="4160520"/>
          </a:xfrm>
        </p:spPr>
        <p:txBody>
          <a:bodyPr/>
          <a:lstStyle>
            <a:lvl1pPr>
              <a:defRPr sz="36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415154"/>
            <a:ext cx="2834640" cy="257416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3565A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9/16/2017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53565A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Telecare Corporation </a:t>
            </a:r>
            <a:r>
              <a:rPr lang="en-US"/>
              <a:t>| </a:t>
            </a:r>
            <a:r>
              <a:rPr lang="en-US">
                <a:solidFill>
                  <a:schemeClr val="accent3"/>
                </a:solidFill>
              </a:rPr>
              <a:t>Respect. Recovery. Results. </a:t>
            </a:r>
            <a:r>
              <a:rPr lang="en-US"/>
              <a:t>| </a:t>
            </a:r>
            <a:r>
              <a:rPr lang="en-US">
                <a:solidFill>
                  <a:schemeClr val="accent2"/>
                </a:solidFill>
              </a:rPr>
              <a:t>www.telecarecorp.com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FBDAA-8B0B-406E-B562-FCF96E595DD0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59315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59315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369466" y="527738"/>
            <a:ext cx="11076932" cy="79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6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232404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499100" y="1828799"/>
            <a:ext cx="8297789" cy="4160521"/>
          </a:xfrm>
          <a:solidFill>
            <a:schemeClr val="bg1">
              <a:lumMod val="9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3565A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9/16/2017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53565A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Telecare Corporation </a:t>
            </a:r>
            <a:r>
              <a:rPr lang="en-US"/>
              <a:t>| </a:t>
            </a:r>
            <a:r>
              <a:rPr lang="en-US">
                <a:solidFill>
                  <a:schemeClr val="accent3"/>
                </a:solidFill>
              </a:rPr>
              <a:t>Respect. Recovery. Results. </a:t>
            </a:r>
            <a:r>
              <a:rPr lang="en-US"/>
              <a:t>| </a:t>
            </a:r>
            <a:r>
              <a:rPr lang="en-US">
                <a:solidFill>
                  <a:schemeClr val="accent2"/>
                </a:solidFill>
              </a:rPr>
              <a:t>www.telecarecorp.com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FBDAA-8B0B-406E-B562-FCF96E595DD0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59315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59315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1828800"/>
            <a:ext cx="2834640" cy="1433689"/>
          </a:xfrm>
        </p:spPr>
        <p:txBody>
          <a:bodyPr anchor="t">
            <a:normAutofit/>
          </a:bodyPr>
          <a:lstStyle>
            <a:lvl1pPr>
              <a:defRPr sz="3200" b="1" baseline="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415154"/>
            <a:ext cx="2834640" cy="257416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itle 1"/>
          <p:cNvSpPr txBox="1">
            <a:spLocks/>
          </p:cNvSpPr>
          <p:nvPr userDrawn="1"/>
        </p:nvSpPr>
        <p:spPr>
          <a:xfrm>
            <a:off x="369466" y="527738"/>
            <a:ext cx="11076932" cy="79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6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70356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 anchor="t"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 anchor="t"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8BED9-28D6-4075-A8CD-F400D5DD1B90}" type="datetime1">
              <a:rPr lang="en-US" smtClean="0"/>
              <a:t>4/25/2023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Telecare Corporation </a:t>
            </a:r>
            <a:r>
              <a:rPr lang="en-US"/>
              <a:t>| </a:t>
            </a:r>
            <a:r>
              <a:rPr lang="en-US">
                <a:solidFill>
                  <a:schemeClr val="accent3"/>
                </a:solidFill>
              </a:rPr>
              <a:t>Respect. Recovery. Results. </a:t>
            </a:r>
            <a:r>
              <a:rPr lang="en-US"/>
              <a:t>| </a:t>
            </a:r>
            <a:r>
              <a:rPr lang="en-US">
                <a:solidFill>
                  <a:schemeClr val="accent2"/>
                </a:solidFill>
              </a:rPr>
              <a:t>www.telecarecorp.com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BDAA-8B0B-406E-B562-FCF96E595D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10636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3565A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9/16/2017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53565A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Telecare Corporation </a:t>
            </a:r>
            <a:r>
              <a:rPr lang="en-US"/>
              <a:t>| </a:t>
            </a:r>
            <a:r>
              <a:rPr lang="en-US">
                <a:solidFill>
                  <a:schemeClr val="accent3"/>
                </a:solidFill>
              </a:rPr>
              <a:t>Respect. Recovery. Results. </a:t>
            </a:r>
            <a:r>
              <a:rPr lang="en-US"/>
              <a:t>| </a:t>
            </a:r>
            <a:r>
              <a:rPr lang="en-US">
                <a:solidFill>
                  <a:schemeClr val="accent2"/>
                </a:solidFill>
              </a:rPr>
              <a:t>www.telecarecorp.com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FBDAA-8B0B-406E-B562-FCF96E595DD0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59315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59315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42646" y="1686815"/>
            <a:ext cx="2623025" cy="2106251"/>
          </a:xfrm>
          <a:solidFill>
            <a:schemeClr val="bg1">
              <a:lumMod val="9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325034" y="1686815"/>
            <a:ext cx="2623025" cy="2106251"/>
          </a:xfrm>
          <a:solidFill>
            <a:schemeClr val="bg1">
              <a:lumMod val="9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9107422" y="1686816"/>
            <a:ext cx="2623025" cy="2106250"/>
          </a:xfrm>
          <a:solidFill>
            <a:schemeClr val="bg1">
              <a:lumMod val="9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3542646" y="3894667"/>
            <a:ext cx="2623025" cy="2094652"/>
          </a:xfrm>
          <a:solidFill>
            <a:schemeClr val="bg1">
              <a:lumMod val="9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6325034" y="3894666"/>
            <a:ext cx="2623025" cy="2094653"/>
          </a:xfrm>
          <a:solidFill>
            <a:schemeClr val="bg1">
              <a:lumMod val="9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6" name="Picture Placeholder 2"/>
          <p:cNvSpPr>
            <a:spLocks noGrp="1" noChangeAspect="1"/>
          </p:cNvSpPr>
          <p:nvPr>
            <p:ph type="pic" idx="17"/>
          </p:nvPr>
        </p:nvSpPr>
        <p:spPr>
          <a:xfrm>
            <a:off x="9107422" y="3894666"/>
            <a:ext cx="2623025" cy="2094653"/>
          </a:xfrm>
          <a:solidFill>
            <a:schemeClr val="bg1">
              <a:lumMod val="9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Title 1"/>
          <p:cNvSpPr txBox="1">
            <a:spLocks/>
          </p:cNvSpPr>
          <p:nvPr userDrawn="1"/>
        </p:nvSpPr>
        <p:spPr>
          <a:xfrm>
            <a:off x="457200" y="1828800"/>
            <a:ext cx="2834640" cy="143368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6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6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Click to edit Master title style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18"/>
          </p:nvPr>
        </p:nvSpPr>
        <p:spPr>
          <a:xfrm>
            <a:off x="457200" y="3415154"/>
            <a:ext cx="2834640" cy="257416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Title 1"/>
          <p:cNvSpPr txBox="1">
            <a:spLocks/>
          </p:cNvSpPr>
          <p:nvPr userDrawn="1"/>
        </p:nvSpPr>
        <p:spPr>
          <a:xfrm>
            <a:off x="369466" y="527738"/>
            <a:ext cx="11076932" cy="79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6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3769564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 +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645920"/>
            <a:ext cx="2834640" cy="1874520"/>
          </a:xfrm>
        </p:spPr>
        <p:txBody>
          <a:bodyPr anchor="b">
            <a:normAutofit/>
          </a:bodyPr>
          <a:lstStyle>
            <a:lvl1pPr>
              <a:defRPr sz="3600" b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9/16/2017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Telecare Corporation </a:t>
            </a:r>
            <a:r>
              <a:rPr lang="en-US"/>
              <a:t>| </a:t>
            </a:r>
            <a:r>
              <a:rPr lang="en-US">
                <a:solidFill>
                  <a:schemeClr val="accent3"/>
                </a:solidFill>
              </a:rPr>
              <a:t>Respect. Recovery. Results. </a:t>
            </a:r>
            <a:r>
              <a:rPr lang="en-US"/>
              <a:t>| </a:t>
            </a:r>
            <a:r>
              <a:rPr lang="en-US">
                <a:solidFill>
                  <a:schemeClr val="accent2"/>
                </a:solidFill>
              </a:rPr>
              <a:t>www.telecarecorp.com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BDAA-8B0B-406E-B562-FCF96E595DD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42646" y="1645920"/>
            <a:ext cx="2623025" cy="2877954"/>
          </a:xfrm>
          <a:solidFill>
            <a:schemeClr val="bg1">
              <a:lumMod val="9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325034" y="1645920"/>
            <a:ext cx="2623025" cy="2877954"/>
          </a:xfrm>
          <a:solidFill>
            <a:schemeClr val="bg1">
              <a:lumMod val="9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9107422" y="1645920"/>
            <a:ext cx="2623025" cy="2877953"/>
          </a:xfrm>
          <a:solidFill>
            <a:schemeClr val="bg1">
              <a:lumMod val="9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543300" y="4677829"/>
            <a:ext cx="2622550" cy="781621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/>
            </a:lvl1pPr>
            <a:lvl2pPr marL="502920" indent="0">
              <a:buFontTx/>
              <a:buNone/>
              <a:defRPr/>
            </a:lvl2pPr>
            <a:lvl3pPr marL="960120" indent="0">
              <a:buFontTx/>
              <a:buNone/>
              <a:defRPr/>
            </a:lvl3pPr>
            <a:lvl4pPr marL="1417320" indent="0">
              <a:buFontTx/>
              <a:buNone/>
              <a:defRPr/>
            </a:lvl4pPr>
            <a:lvl5pPr marL="1874520" indent="0"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6325034" y="4673829"/>
            <a:ext cx="2622550" cy="781621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/>
            </a:lvl1pPr>
            <a:lvl2pPr marL="502920" indent="0">
              <a:buFontTx/>
              <a:buNone/>
              <a:defRPr/>
            </a:lvl2pPr>
            <a:lvl3pPr marL="960120" indent="0">
              <a:buFontTx/>
              <a:buNone/>
              <a:defRPr/>
            </a:lvl3pPr>
            <a:lvl4pPr marL="1417320" indent="0">
              <a:buFontTx/>
              <a:buNone/>
              <a:defRPr/>
            </a:lvl4pPr>
            <a:lvl5pPr marL="1874520" indent="0"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9107897" y="4673829"/>
            <a:ext cx="2622550" cy="781621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/>
            </a:lvl1pPr>
            <a:lvl2pPr marL="502920" indent="0">
              <a:buFontTx/>
              <a:buNone/>
              <a:defRPr/>
            </a:lvl2pPr>
            <a:lvl3pPr marL="960120" indent="0">
              <a:buFontTx/>
              <a:buNone/>
              <a:defRPr/>
            </a:lvl3pPr>
            <a:lvl4pPr marL="1417320" indent="0">
              <a:buFontTx/>
              <a:buNone/>
              <a:defRPr/>
            </a:lvl4pPr>
            <a:lvl5pPr marL="1874520" indent="0"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621349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3565A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9/16/2017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53565A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Telecare Corporation </a:t>
            </a:r>
            <a:r>
              <a:rPr lang="en-US"/>
              <a:t>| </a:t>
            </a:r>
            <a:r>
              <a:rPr lang="en-US">
                <a:solidFill>
                  <a:schemeClr val="accent3"/>
                </a:solidFill>
              </a:rPr>
              <a:t>Respect. Recovery. Results. </a:t>
            </a:r>
            <a:r>
              <a:rPr lang="en-US"/>
              <a:t>| </a:t>
            </a:r>
            <a:r>
              <a:rPr lang="en-US">
                <a:solidFill>
                  <a:schemeClr val="accent2"/>
                </a:solidFill>
              </a:rPr>
              <a:t>www.telecarecorp.com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FBDAA-8B0B-406E-B562-FCF96E595DD0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59315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59315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29718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i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3565A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9/16/2017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53565A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Telecare Corporation </a:t>
            </a:r>
            <a:r>
              <a:rPr lang="en-US"/>
              <a:t>| </a:t>
            </a:r>
            <a:r>
              <a:rPr lang="en-US">
                <a:solidFill>
                  <a:schemeClr val="accent3"/>
                </a:solidFill>
              </a:rPr>
              <a:t>Respect. Recovery. Results. </a:t>
            </a:r>
            <a:r>
              <a:rPr lang="en-US"/>
              <a:t>| </a:t>
            </a:r>
            <a:r>
              <a:rPr lang="en-US">
                <a:solidFill>
                  <a:schemeClr val="accent2"/>
                </a:solidFill>
              </a:rPr>
              <a:t>www.telecarecorp.com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FBDAA-8B0B-406E-B562-FCF96E595DD0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59315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59315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0"/>
            <a:ext cx="12192000" cy="6000750"/>
          </a:xfrm>
          <a:solidFill>
            <a:schemeClr val="bg2">
              <a:lumMod val="40000"/>
              <a:lumOff val="60000"/>
            </a:schemeClr>
          </a:solidFill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3463888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3565A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9/16/2017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53565A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3565A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Telecare Corporation | Respect. Recovery. Results. | www.telecarecorp.com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53565A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FBDAA-8B0B-406E-B562-FCF96E595DD0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59315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59315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0589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 anchor="t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 anchor="t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B7BAE-B5BB-4FA3-8A84-25030F0AD344}" type="datetime1">
              <a:rPr lang="en-US" smtClean="0"/>
              <a:t>4/25/2023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Telecare Corporation </a:t>
            </a:r>
            <a:r>
              <a:rPr lang="en-US"/>
              <a:t>| </a:t>
            </a:r>
            <a:r>
              <a:rPr lang="en-US">
                <a:solidFill>
                  <a:schemeClr val="accent3"/>
                </a:solidFill>
              </a:rPr>
              <a:t>Respect. Recovery. Results. </a:t>
            </a:r>
            <a:r>
              <a:rPr lang="en-US"/>
              <a:t>| </a:t>
            </a:r>
            <a:r>
              <a:rPr lang="en-US">
                <a:solidFill>
                  <a:schemeClr val="accent2"/>
                </a:solidFill>
              </a:rPr>
              <a:t>www.telecarecorp.com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BDAA-8B0B-406E-B562-FCF96E595D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199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499100" y="767419"/>
            <a:ext cx="8186773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458D3-B3F1-43BE-92D1-3C9EE3C8C4A7}" type="datetime1">
              <a:rPr lang="en-US" smtClean="0"/>
              <a:t>4/25/2023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Telecare Corporation </a:t>
            </a:r>
            <a:r>
              <a:rPr lang="en-US"/>
              <a:t>| </a:t>
            </a:r>
            <a:r>
              <a:rPr lang="en-US">
                <a:solidFill>
                  <a:schemeClr val="accent3"/>
                </a:solidFill>
              </a:rPr>
              <a:t>Respect. Recovery. Results. </a:t>
            </a:r>
            <a:r>
              <a:rPr lang="en-US"/>
              <a:t>| </a:t>
            </a:r>
            <a:r>
              <a:rPr lang="en-US">
                <a:solidFill>
                  <a:schemeClr val="accent2"/>
                </a:solidFill>
              </a:rPr>
              <a:t>www.telecarecorp.com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BDAA-8B0B-406E-B562-FCF96E595D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674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47F0B7E-9A81-4B2B-AC56-EAD880480D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458D3-B3F1-43BE-92D1-3C9EE3C8C4A7}" type="datetime1">
              <a:rPr lang="en-US" smtClean="0"/>
              <a:t>4/25/2023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r>
              <a:rPr lang="en-US" b="1">
                <a:solidFill>
                  <a:schemeClr val="accent1"/>
                </a:solidFill>
              </a:rPr>
              <a:t>Telecare Corporation </a:t>
            </a:r>
            <a:r>
              <a:rPr lang="en-US"/>
              <a:t>| </a:t>
            </a:r>
            <a:r>
              <a:rPr lang="en-US">
                <a:solidFill>
                  <a:schemeClr val="accent3"/>
                </a:solidFill>
              </a:rPr>
              <a:t>Respect. Recovery. Results. </a:t>
            </a:r>
            <a:r>
              <a:rPr lang="en-US"/>
              <a:t>| </a:t>
            </a:r>
            <a:r>
              <a:rPr lang="en-US">
                <a:solidFill>
                  <a:schemeClr val="accent2"/>
                </a:solidFill>
              </a:rPr>
              <a:t>www.telecarecorp.com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BDAA-8B0B-406E-B562-FCF96E595DD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2FCEECA-EB1F-443F-994A-A53AE4D6C0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2347" y="1203157"/>
            <a:ext cx="3104567" cy="469281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4870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5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2465" y="189782"/>
            <a:ext cx="2548465" cy="149787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352913"/>
            <a:ext cx="2156604" cy="11567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11358664" cy="38685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5208E61-709D-4306-A918-767D3514D843}" type="datetime1">
              <a:rPr lang="en-US" smtClean="0"/>
              <a:t>4/25/2023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b="1">
                <a:solidFill>
                  <a:schemeClr val="accent1"/>
                </a:solidFill>
              </a:rPr>
              <a:t>Telecare Corporation </a:t>
            </a:r>
            <a:r>
              <a:rPr lang="en-US"/>
              <a:t>| </a:t>
            </a:r>
            <a:r>
              <a:rPr lang="en-US">
                <a:solidFill>
                  <a:schemeClr val="accent3"/>
                </a:solidFill>
              </a:rPr>
              <a:t>Respect. Recovery. Results. </a:t>
            </a:r>
            <a:r>
              <a:rPr lang="en-US"/>
              <a:t>| </a:t>
            </a:r>
            <a:r>
              <a:rPr lang="en-US">
                <a:solidFill>
                  <a:schemeClr val="accent2"/>
                </a:solidFill>
              </a:rPr>
              <a:t>www.telecarecorp.com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9F9FBDAA-8B0B-406E-B562-FCF96E595D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579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20" r:id="rId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600"/>
        </a:spcAft>
        <a:buClr>
          <a:schemeClr val="accent1"/>
        </a:buClr>
        <a:buFont typeface="Wingdings 2" pitchFamily="18" charset="2"/>
        <a:buChar char=""/>
        <a:defRPr sz="36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100000"/>
        </a:lnSpc>
        <a:spcBef>
          <a:spcPts val="250"/>
        </a:spcBef>
        <a:spcAft>
          <a:spcPts val="600"/>
        </a:spcAft>
        <a:buClr>
          <a:schemeClr val="accent1"/>
        </a:buClr>
        <a:buFont typeface="Wingdings 2" pitchFamily="18" charset="2"/>
        <a:buChar char=""/>
        <a:defRPr sz="28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100000"/>
        </a:lnSpc>
        <a:spcBef>
          <a:spcPts val="250"/>
        </a:spcBef>
        <a:spcAft>
          <a:spcPts val="600"/>
        </a:spcAft>
        <a:buClr>
          <a:schemeClr val="accent1"/>
        </a:buClr>
        <a:buFont typeface="Wingdings 2" pitchFamily="18" charset="2"/>
        <a:buChar char=""/>
        <a:defRPr sz="24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100000"/>
        </a:lnSpc>
        <a:spcBef>
          <a:spcPts val="250"/>
        </a:spcBef>
        <a:spcAft>
          <a:spcPts val="600"/>
        </a:spcAft>
        <a:buClr>
          <a:schemeClr val="accent1"/>
        </a:buClr>
        <a:buFont typeface="Wingdings 2" pitchFamily="18" charset="2"/>
        <a:buChar char=""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100000"/>
        </a:lnSpc>
        <a:spcBef>
          <a:spcPts val="250"/>
        </a:spcBef>
        <a:spcAft>
          <a:spcPts val="600"/>
        </a:spcAft>
        <a:buClr>
          <a:schemeClr val="accent1"/>
        </a:buClr>
        <a:buFont typeface="Wingdings 2" pitchFamily="18" charset="2"/>
        <a:buChar char="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456BBC5-288C-410A-BEAB-2234B1A5F90A}" type="datetime1">
              <a:rPr lang="en-US" smtClean="0"/>
              <a:t>4/25/2023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b="1">
                <a:solidFill>
                  <a:schemeClr val="accent1"/>
                </a:solidFill>
              </a:rPr>
              <a:t>Telecare Corporation </a:t>
            </a:r>
            <a:r>
              <a:rPr lang="en-US"/>
              <a:t>| </a:t>
            </a:r>
            <a:r>
              <a:rPr lang="en-US">
                <a:solidFill>
                  <a:schemeClr val="accent3"/>
                </a:solidFill>
              </a:rPr>
              <a:t>Respect. Recovery. Results. </a:t>
            </a:r>
            <a:r>
              <a:rPr lang="en-US"/>
              <a:t>| </a:t>
            </a:r>
            <a:r>
              <a:rPr lang="en-US">
                <a:solidFill>
                  <a:schemeClr val="accent2"/>
                </a:solidFill>
              </a:rPr>
              <a:t>www.telecarecorp.com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9F9FBDAA-8B0B-406E-B562-FCF96E595D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793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3" r:id="rId6"/>
    <p:sldLayoutId id="2147483985" r:id="rId7"/>
    <p:sldLayoutId id="2147483937" r:id="rId8"/>
    <p:sldLayoutId id="2147483938" r:id="rId9"/>
    <p:sldLayoutId id="2147483905" r:id="rId10"/>
    <p:sldLayoutId id="2147483906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600"/>
        </a:spcAft>
        <a:buClr>
          <a:schemeClr val="accent2"/>
        </a:buClr>
        <a:buFont typeface="Wingdings 2" pitchFamily="18" charset="2"/>
        <a:buChar char=""/>
        <a:defRPr sz="36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100000"/>
        </a:lnSpc>
        <a:spcBef>
          <a:spcPts val="250"/>
        </a:spcBef>
        <a:spcAft>
          <a:spcPts val="600"/>
        </a:spcAft>
        <a:buClr>
          <a:schemeClr val="accent2"/>
        </a:buClr>
        <a:buFont typeface="Wingdings 2" pitchFamily="18" charset="2"/>
        <a:buChar char=""/>
        <a:defRPr sz="28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100000"/>
        </a:lnSpc>
        <a:spcBef>
          <a:spcPts val="250"/>
        </a:spcBef>
        <a:spcAft>
          <a:spcPts val="600"/>
        </a:spcAft>
        <a:buClr>
          <a:schemeClr val="accent2"/>
        </a:buClr>
        <a:buFont typeface="Wingdings 2" pitchFamily="18" charset="2"/>
        <a:buChar char=""/>
        <a:defRPr sz="24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100000"/>
        </a:lnSpc>
        <a:spcBef>
          <a:spcPts val="250"/>
        </a:spcBef>
        <a:spcAft>
          <a:spcPts val="600"/>
        </a:spcAft>
        <a:buClr>
          <a:schemeClr val="accent2"/>
        </a:buClr>
        <a:buFont typeface="Wingdings 2" pitchFamily="18" charset="2"/>
        <a:buChar char=""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100000"/>
        </a:lnSpc>
        <a:spcBef>
          <a:spcPts val="250"/>
        </a:spcBef>
        <a:spcAft>
          <a:spcPts val="600"/>
        </a:spcAft>
        <a:buClr>
          <a:schemeClr val="accent2"/>
        </a:buClr>
        <a:buFont typeface="Wingdings 2" pitchFamily="18" charset="2"/>
        <a:buChar char="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444F0A7-6543-471E-859A-4A373B519393}" type="datetime1">
              <a:rPr lang="en-US" smtClean="0"/>
              <a:t>4/25/2023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b="1">
                <a:solidFill>
                  <a:schemeClr val="accent1"/>
                </a:solidFill>
              </a:rPr>
              <a:t>Telecare Corporation </a:t>
            </a:r>
            <a:r>
              <a:rPr lang="en-US"/>
              <a:t>| </a:t>
            </a:r>
            <a:r>
              <a:rPr lang="en-US">
                <a:solidFill>
                  <a:schemeClr val="accent3"/>
                </a:solidFill>
              </a:rPr>
              <a:t>Respect. Recovery. Results. </a:t>
            </a:r>
            <a:r>
              <a:rPr lang="en-US"/>
              <a:t>| </a:t>
            </a:r>
            <a:r>
              <a:rPr lang="en-US">
                <a:solidFill>
                  <a:schemeClr val="accent2"/>
                </a:solidFill>
              </a:rPr>
              <a:t>www.telecarecorp.com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9F9FBDAA-8B0B-406E-B562-FCF96E595D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481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9" r:id="rId6"/>
    <p:sldLayoutId id="2147483880" r:id="rId7"/>
    <p:sldLayoutId id="2147483953" r:id="rId8"/>
    <p:sldLayoutId id="2147483881" r:id="rId9"/>
    <p:sldLayoutId id="2147483882" r:id="rId10"/>
    <p:sldLayoutId id="2147483883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spc="-60" baseline="0">
          <a:solidFill>
            <a:schemeClr val="accent5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600"/>
        </a:spcAft>
        <a:buClr>
          <a:schemeClr val="accent2"/>
        </a:buClr>
        <a:buFont typeface="Wingdings 2" pitchFamily="18" charset="2"/>
        <a:buChar char=""/>
        <a:defRPr sz="36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100000"/>
        </a:lnSpc>
        <a:spcBef>
          <a:spcPts val="250"/>
        </a:spcBef>
        <a:spcAft>
          <a:spcPts val="600"/>
        </a:spcAft>
        <a:buClr>
          <a:schemeClr val="accent2"/>
        </a:buClr>
        <a:buFont typeface="Wingdings 2" pitchFamily="18" charset="2"/>
        <a:buChar char=""/>
        <a:defRPr sz="28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100000"/>
        </a:lnSpc>
        <a:spcBef>
          <a:spcPts val="250"/>
        </a:spcBef>
        <a:spcAft>
          <a:spcPts val="600"/>
        </a:spcAft>
        <a:buClr>
          <a:schemeClr val="accent2"/>
        </a:buClr>
        <a:buFont typeface="Wingdings 2" pitchFamily="18" charset="2"/>
        <a:buChar char=""/>
        <a:defRPr sz="24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100000"/>
        </a:lnSpc>
        <a:spcBef>
          <a:spcPts val="250"/>
        </a:spcBef>
        <a:spcAft>
          <a:spcPts val="600"/>
        </a:spcAft>
        <a:buClr>
          <a:schemeClr val="accent2"/>
        </a:buClr>
        <a:buFont typeface="Wingdings 2" pitchFamily="18" charset="2"/>
        <a:buChar char=""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100000"/>
        </a:lnSpc>
        <a:spcBef>
          <a:spcPts val="250"/>
        </a:spcBef>
        <a:spcAft>
          <a:spcPts val="600"/>
        </a:spcAft>
        <a:buClr>
          <a:schemeClr val="accent2"/>
        </a:buClr>
        <a:buFont typeface="Wingdings 2" pitchFamily="18" charset="2"/>
        <a:buChar char="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864108"/>
            <a:ext cx="2947482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D72707A-CF5D-428D-A64C-53BD731CDDFE}" type="datetime1">
              <a:rPr lang="en-US" smtClean="0"/>
              <a:t>4/25/2023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b="1">
                <a:solidFill>
                  <a:schemeClr val="accent1"/>
                </a:solidFill>
              </a:rPr>
              <a:t>Telecare Corporation </a:t>
            </a:r>
            <a:r>
              <a:rPr lang="en-US"/>
              <a:t>| </a:t>
            </a:r>
            <a:r>
              <a:rPr lang="en-US">
                <a:solidFill>
                  <a:schemeClr val="accent3"/>
                </a:solidFill>
              </a:rPr>
              <a:t>Respect. Recovery. Results. </a:t>
            </a:r>
            <a:r>
              <a:rPr lang="en-US"/>
              <a:t>| </a:t>
            </a:r>
            <a:r>
              <a:rPr lang="en-US">
                <a:solidFill>
                  <a:schemeClr val="accent2"/>
                </a:solidFill>
              </a:rPr>
              <a:t>www.telecarecorp.com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9F9FBDAA-8B0B-406E-B562-FCF96E595D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611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2" r:id="rId6"/>
    <p:sldLayoutId id="2147483935" r:id="rId7"/>
    <p:sldLayoutId id="2147483954" r:id="rId8"/>
    <p:sldLayoutId id="2147483864" r:id="rId9"/>
    <p:sldLayoutId id="2147483870" r:id="rId10"/>
  </p:sldLayoutIdLst>
  <p:hf hdr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5000" b="1" kern="1200" spc="-60" baseline="0">
          <a:solidFill>
            <a:schemeClr val="accent5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600"/>
        </a:spcAft>
        <a:buClr>
          <a:schemeClr val="accent2"/>
        </a:buClr>
        <a:buFont typeface="Wingdings 2" pitchFamily="18" charset="2"/>
        <a:buChar char=""/>
        <a:defRPr sz="36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100000"/>
        </a:lnSpc>
        <a:spcBef>
          <a:spcPts val="250"/>
        </a:spcBef>
        <a:spcAft>
          <a:spcPts val="600"/>
        </a:spcAft>
        <a:buClr>
          <a:schemeClr val="accent2"/>
        </a:buClr>
        <a:buFont typeface="Wingdings 2" pitchFamily="18" charset="2"/>
        <a:buChar char=""/>
        <a:defRPr sz="28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100000"/>
        </a:lnSpc>
        <a:spcBef>
          <a:spcPts val="250"/>
        </a:spcBef>
        <a:spcAft>
          <a:spcPts val="600"/>
        </a:spcAft>
        <a:buClr>
          <a:schemeClr val="accent2"/>
        </a:buClr>
        <a:buFont typeface="Wingdings 2" pitchFamily="18" charset="2"/>
        <a:buChar char=""/>
        <a:defRPr sz="24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100000"/>
        </a:lnSpc>
        <a:spcBef>
          <a:spcPts val="250"/>
        </a:spcBef>
        <a:spcAft>
          <a:spcPts val="600"/>
        </a:spcAft>
        <a:buClr>
          <a:schemeClr val="accent2"/>
        </a:buClr>
        <a:buFont typeface="Wingdings 2" pitchFamily="18" charset="2"/>
        <a:buChar char=""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100000"/>
        </a:lnSpc>
        <a:spcBef>
          <a:spcPts val="250"/>
        </a:spcBef>
        <a:spcAft>
          <a:spcPts val="600"/>
        </a:spcAft>
        <a:buClr>
          <a:schemeClr val="accent2"/>
        </a:buClr>
        <a:buFont typeface="Wingdings 2" pitchFamily="18" charset="2"/>
        <a:buChar char="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49651"/>
            <a:ext cx="11815864" cy="114822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9466" y="527738"/>
            <a:ext cx="11076932" cy="79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1815864" y="349651"/>
            <a:ext cx="384048" cy="1148223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11358664" cy="38685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98A3F1-9A16-4B0F-8EC2-FBDB05492CA9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53565A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4/25/2023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53565A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b="1">
                <a:solidFill>
                  <a:schemeClr val="accent1"/>
                </a:solidFill>
              </a:rPr>
              <a:t>Telecare Corporation </a:t>
            </a:r>
            <a:r>
              <a:rPr lang="en-US"/>
              <a:t>| </a:t>
            </a:r>
            <a:r>
              <a:rPr lang="en-US">
                <a:solidFill>
                  <a:schemeClr val="accent3"/>
                </a:solidFill>
              </a:rPr>
              <a:t>Respect. Recovery. Results. </a:t>
            </a:r>
            <a:r>
              <a:rPr lang="en-US"/>
              <a:t>| </a:t>
            </a:r>
            <a:r>
              <a:rPr lang="en-US">
                <a:solidFill>
                  <a:schemeClr val="accent2"/>
                </a:solidFill>
              </a:rPr>
              <a:t>www.telecarecorp.com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FBDAA-8B0B-406E-B562-FCF96E595DD0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59315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59315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3915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55" r:id="rId10"/>
    <p:sldLayoutId id="2147483949" r:id="rId11"/>
    <p:sldLayoutId id="2147483950" r:id="rId12"/>
    <p:sldLayoutId id="2147483951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600"/>
        </a:spcAft>
        <a:buClr>
          <a:schemeClr val="accent2"/>
        </a:buClr>
        <a:buFont typeface="Wingdings 2" pitchFamily="18" charset="2"/>
        <a:buChar char="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100000"/>
        </a:lnSpc>
        <a:spcBef>
          <a:spcPts val="250"/>
        </a:spcBef>
        <a:spcAft>
          <a:spcPts val="600"/>
        </a:spcAft>
        <a:buClr>
          <a:schemeClr val="accent2"/>
        </a:buClr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100000"/>
        </a:lnSpc>
        <a:spcBef>
          <a:spcPts val="250"/>
        </a:spcBef>
        <a:spcAft>
          <a:spcPts val="600"/>
        </a:spcAft>
        <a:buClr>
          <a:schemeClr val="accent2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100000"/>
        </a:lnSpc>
        <a:spcBef>
          <a:spcPts val="250"/>
        </a:spcBef>
        <a:spcAft>
          <a:spcPts val="600"/>
        </a:spcAft>
        <a:buClr>
          <a:schemeClr val="accent2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100000"/>
        </a:lnSpc>
        <a:spcBef>
          <a:spcPts val="250"/>
        </a:spcBef>
        <a:spcAft>
          <a:spcPts val="600"/>
        </a:spcAft>
        <a:buClr>
          <a:schemeClr val="accent2"/>
        </a:buClr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864108"/>
            <a:ext cx="2947482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C7AACF9-0882-4465-AECA-641590203E77}" type="datetime1">
              <a:rPr lang="en-US" smtClean="0"/>
              <a:t>4/25/2023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b="1">
                <a:solidFill>
                  <a:schemeClr val="accent1"/>
                </a:solidFill>
              </a:rPr>
              <a:t>Telecare Corporation </a:t>
            </a:r>
            <a:r>
              <a:rPr lang="en-US"/>
              <a:t>| </a:t>
            </a:r>
            <a:r>
              <a:rPr lang="en-US">
                <a:solidFill>
                  <a:schemeClr val="accent3"/>
                </a:solidFill>
              </a:rPr>
              <a:t>Respect. Recovery. Results. </a:t>
            </a:r>
            <a:r>
              <a:rPr lang="en-US"/>
              <a:t>| </a:t>
            </a:r>
            <a:r>
              <a:rPr lang="en-US">
                <a:solidFill>
                  <a:schemeClr val="accent2"/>
                </a:solidFill>
              </a:rPr>
              <a:t>www.telecarecorp.com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9F9FBDAA-8B0B-406E-B562-FCF96E595D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726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94" r:id="rId2"/>
    <p:sldLayoutId id="2147483892" r:id="rId3"/>
    <p:sldLayoutId id="2147483893" r:id="rId4"/>
  </p:sldLayoutIdLst>
  <p:hf hdr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600" b="1" kern="1200" spc="-60" baseline="0">
          <a:solidFill>
            <a:schemeClr val="accent5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600"/>
        </a:spcAft>
        <a:buClr>
          <a:schemeClr val="accent2"/>
        </a:buClr>
        <a:buFont typeface="Wingdings 2" pitchFamily="18" charset="2"/>
        <a:buChar char="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100000"/>
        </a:lnSpc>
        <a:spcBef>
          <a:spcPts val="250"/>
        </a:spcBef>
        <a:spcAft>
          <a:spcPts val="600"/>
        </a:spcAft>
        <a:buClr>
          <a:schemeClr val="accent2"/>
        </a:buClr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100000"/>
        </a:lnSpc>
        <a:spcBef>
          <a:spcPts val="250"/>
        </a:spcBef>
        <a:spcAft>
          <a:spcPts val="600"/>
        </a:spcAft>
        <a:buClr>
          <a:schemeClr val="accent2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100000"/>
        </a:lnSpc>
        <a:spcBef>
          <a:spcPts val="250"/>
        </a:spcBef>
        <a:spcAft>
          <a:spcPts val="600"/>
        </a:spcAft>
        <a:buClr>
          <a:schemeClr val="accent2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100000"/>
        </a:lnSpc>
        <a:spcBef>
          <a:spcPts val="250"/>
        </a:spcBef>
        <a:spcAft>
          <a:spcPts val="600"/>
        </a:spcAft>
        <a:buClr>
          <a:schemeClr val="accent2"/>
        </a:buClr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49651"/>
            <a:ext cx="11815864" cy="114822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9466" y="527738"/>
            <a:ext cx="11076932" cy="79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1815864" y="349651"/>
            <a:ext cx="384048" cy="1148223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11358664" cy="38685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53565A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9/16/2017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53565A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b="1">
                <a:solidFill>
                  <a:schemeClr val="accent1"/>
                </a:solidFill>
              </a:rPr>
              <a:t>Telecare Corporation </a:t>
            </a:r>
            <a:r>
              <a:rPr lang="en-US"/>
              <a:t>| </a:t>
            </a:r>
            <a:r>
              <a:rPr lang="en-US">
                <a:solidFill>
                  <a:schemeClr val="accent3"/>
                </a:solidFill>
              </a:rPr>
              <a:t>Respect. Recovery. Results. </a:t>
            </a:r>
            <a:r>
              <a:rPr lang="en-US"/>
              <a:t>| </a:t>
            </a:r>
            <a:r>
              <a:rPr lang="en-US">
                <a:solidFill>
                  <a:schemeClr val="accent2"/>
                </a:solidFill>
              </a:rPr>
              <a:t>www.telecarecorp.com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FBDAA-8B0B-406E-B562-FCF96E595DD0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59315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59315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4573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  <p:sldLayoutId id="2147483976" r:id="rId5"/>
    <p:sldLayoutId id="2147483977" r:id="rId6"/>
    <p:sldLayoutId id="2147483978" r:id="rId7"/>
    <p:sldLayoutId id="2147483979" r:id="rId8"/>
    <p:sldLayoutId id="2147483980" r:id="rId9"/>
    <p:sldLayoutId id="2147483981" r:id="rId10"/>
    <p:sldLayoutId id="2147483982" r:id="rId11"/>
    <p:sldLayoutId id="2147483983" r:id="rId12"/>
    <p:sldLayoutId id="2147483984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spc="-60" baseline="0">
          <a:solidFill>
            <a:schemeClr val="accent5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600"/>
        </a:spcAft>
        <a:buClr>
          <a:schemeClr val="accent2"/>
        </a:buClr>
        <a:buFont typeface="Wingdings 2" pitchFamily="18" charset="2"/>
        <a:buChar char="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100000"/>
        </a:lnSpc>
        <a:spcBef>
          <a:spcPts val="250"/>
        </a:spcBef>
        <a:spcAft>
          <a:spcPts val="600"/>
        </a:spcAft>
        <a:buClr>
          <a:schemeClr val="accent2"/>
        </a:buClr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100000"/>
        </a:lnSpc>
        <a:spcBef>
          <a:spcPts val="250"/>
        </a:spcBef>
        <a:spcAft>
          <a:spcPts val="600"/>
        </a:spcAft>
        <a:buClr>
          <a:schemeClr val="accent2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100000"/>
        </a:lnSpc>
        <a:spcBef>
          <a:spcPts val="250"/>
        </a:spcBef>
        <a:spcAft>
          <a:spcPts val="600"/>
        </a:spcAft>
        <a:buClr>
          <a:schemeClr val="accent2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100000"/>
        </a:lnSpc>
        <a:spcBef>
          <a:spcPts val="250"/>
        </a:spcBef>
        <a:spcAft>
          <a:spcPts val="600"/>
        </a:spcAft>
        <a:buClr>
          <a:schemeClr val="accent2"/>
        </a:buClr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telecarecorp.com/" TargetMode="Externa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5" Type="http://schemas.openxmlformats.org/officeDocument/2006/relationships/hyperlink" Target="http://www.exodusrecovery.com/" TargetMode="External"/><Relationship Id="rId4" Type="http://schemas.openxmlformats.org/officeDocument/2006/relationships/hyperlink" Target="http://www.telecarecorp.com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lecarecorp.com/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8.xml"/><Relationship Id="rId4" Type="http://schemas.openxmlformats.org/officeDocument/2006/relationships/hyperlink" Target="http://www.exodusrecovery.com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4.png"/><Relationship Id="rId5" Type="http://schemas.openxmlformats.org/officeDocument/2006/relationships/hyperlink" Target="http://www.exodusrecovery.com/" TargetMode="External"/><Relationship Id="rId4" Type="http://schemas.openxmlformats.org/officeDocument/2006/relationships/hyperlink" Target="http://www.telecarecorp.com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lecarecorp.com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hyperlink" Target="http://www.exodusrecovery.com/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elecarecorp.com/" TargetMode="External"/><Relationship Id="rId3" Type="http://schemas.openxmlformats.org/officeDocument/2006/relationships/hyperlink" Target="mailto:ebienkowski@telecarecorp.com" TargetMode="External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8.xml"/><Relationship Id="rId6" Type="http://schemas.openxmlformats.org/officeDocument/2006/relationships/hyperlink" Target="mailto:Alisha.Eftekhari@sdcounty.ca.gov" TargetMode="External"/><Relationship Id="rId5" Type="http://schemas.openxmlformats.org/officeDocument/2006/relationships/hyperlink" Target="mailto:mpthompson@exodusrecovery.com" TargetMode="External"/><Relationship Id="rId4" Type="http://schemas.openxmlformats.org/officeDocument/2006/relationships/hyperlink" Target="mailto:mwoods@telecarecorp.com" TargetMode="External"/><Relationship Id="rId9" Type="http://schemas.openxmlformats.org/officeDocument/2006/relationships/hyperlink" Target="http://www.exodusrecovery.com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lecarecorp.com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7.xml"/><Relationship Id="rId4" Type="http://schemas.openxmlformats.org/officeDocument/2006/relationships/hyperlink" Target="http://www.exodusrecovery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exodusrecovery.com/" TargetMode="External"/><Relationship Id="rId4" Type="http://schemas.openxmlformats.org/officeDocument/2006/relationships/hyperlink" Target="http://www.telecarecorp.com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odusrecovery.com/" TargetMode="External"/><Relationship Id="rId2" Type="http://schemas.openxmlformats.org/officeDocument/2006/relationships/hyperlink" Target="http://www.telecarecorp.com/" TargetMode="Externa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odusrecovery.com/" TargetMode="External"/><Relationship Id="rId2" Type="http://schemas.openxmlformats.org/officeDocument/2006/relationships/hyperlink" Target="http://www.telecarecorp.com/" TargetMode="Externa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lecarecorp.com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7.xml"/><Relationship Id="rId4" Type="http://schemas.openxmlformats.org/officeDocument/2006/relationships/hyperlink" Target="http://www.exodusrecovery.com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odusrecovery.com/" TargetMode="External"/><Relationship Id="rId2" Type="http://schemas.openxmlformats.org/officeDocument/2006/relationships/hyperlink" Target="http://www.telecarecorp.com/" TargetMode="External"/><Relationship Id="rId1" Type="http://schemas.openxmlformats.org/officeDocument/2006/relationships/slideLayout" Target="../slideLayouts/slideLayout38.xml"/><Relationship Id="rId5" Type="http://schemas.openxmlformats.org/officeDocument/2006/relationships/image" Target="cid:image012.jpg@01D96FEC.5A0E9390" TargetMode="Externa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lecarecorp.com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8.png"/><Relationship Id="rId4" Type="http://schemas.openxmlformats.org/officeDocument/2006/relationships/hyperlink" Target="http://www.exodusrecovery.com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Relationship Id="rId5" Type="http://schemas.openxmlformats.org/officeDocument/2006/relationships/hyperlink" Target="http://www.exodusrecovery.com/" TargetMode="External"/><Relationship Id="rId4" Type="http://schemas.openxmlformats.org/officeDocument/2006/relationships/hyperlink" Target="http://www.telecarecorp.com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lecarecorp.com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hyperlink" Target="http://www.exodusrecovery.co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AB12380-8054-3D1A-7DDB-0325362D9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9512" y="1862893"/>
            <a:ext cx="7315200" cy="3255264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San Diego County MCRT Services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0137F1F-6647-2791-B5BD-A27BB6526B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63622" y="5169295"/>
            <a:ext cx="7315200" cy="914400"/>
          </a:xfrm>
        </p:spPr>
        <p:txBody>
          <a:bodyPr/>
          <a:lstStyle/>
          <a:p>
            <a:r>
              <a:rPr lang="en-US" dirty="0"/>
              <a:t>Mobile Crisis Response Team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25163E-46A3-46D4-E6CC-481154A36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04711" y="6321778"/>
            <a:ext cx="10634133" cy="399697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>
                <a:solidFill>
                  <a:schemeClr val="accent1"/>
                </a:solidFill>
              </a:rPr>
              <a:t>Telecare Corporation </a:t>
            </a:r>
            <a:r>
              <a:rPr lang="en-US">
                <a:solidFill>
                  <a:schemeClr val="accent1"/>
                </a:solidFill>
              </a:rPr>
              <a:t>| Respect. Recovery. Results. | </a:t>
            </a:r>
            <a:r>
              <a:rPr lang="en-US">
                <a:solidFill>
                  <a:schemeClr val="accent1"/>
                </a:solidFill>
                <a:hlinkClick r:id="rId2"/>
              </a:rPr>
              <a:t>www.telecarecorp.com</a:t>
            </a:r>
            <a:r>
              <a:rPr lang="en-US">
                <a:solidFill>
                  <a:schemeClr val="accent1"/>
                </a:solidFill>
              </a:rPr>
              <a:t>          Exodus Recovery Inc. | The pathway to freedom begins with you.|</a:t>
            </a:r>
            <a:r>
              <a:rPr lang="en-US" u="sng">
                <a:solidFill>
                  <a:schemeClr val="accent5"/>
                </a:solidFill>
              </a:rPr>
              <a:t>www.exodusrecovery.co</a:t>
            </a:r>
            <a:r>
              <a:rPr lang="en-US">
                <a:solidFill>
                  <a:schemeClr val="accent5"/>
                </a:solidFill>
              </a:rPr>
              <a:t>m   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1E652C-1E63-E48F-4255-41BA1B7EA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 </a:t>
            </a:r>
            <a:fld id="{9F9FBDAA-8B0B-406E-B562-FCF96E595DD0}" type="slidenum">
              <a:rPr lang="en-US" smtClean="0"/>
              <a:pPr>
                <a:spcAft>
                  <a:spcPts val="600"/>
                </a:spcAft>
              </a:pPr>
              <a:t>1</a:t>
            </a:fld>
            <a:endParaRPr lang="en-US" dirty="0"/>
          </a:p>
        </p:txBody>
      </p:sp>
      <p:pic>
        <p:nvPicPr>
          <p:cNvPr id="1030" name="Picture 6" descr="SDCERS - Home">
            <a:extLst>
              <a:ext uri="{FF2B5EF4-FFF2-40B4-BE49-F238E27FC236}">
                <a16:creationId xmlns:a16="http://schemas.microsoft.com/office/drawing/2014/main" id="{A9C04434-9811-48C8-C844-17306F9C7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98" y="98778"/>
            <a:ext cx="11706580" cy="292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0472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3E0C7-5225-4E2E-B75D-668096478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466" y="527738"/>
            <a:ext cx="11076932" cy="792048"/>
          </a:xfrm>
        </p:spPr>
        <p:txBody>
          <a:bodyPr anchor="ctr">
            <a:normAutofit/>
          </a:bodyPr>
          <a:lstStyle/>
          <a:p>
            <a:r>
              <a:rPr lang="en-US" dirty="0"/>
              <a:t>Benefits of Mobile Crisis Service</a:t>
            </a:r>
          </a:p>
        </p:txBody>
      </p:sp>
      <p:pic>
        <p:nvPicPr>
          <p:cNvPr id="3076" name="Picture 4" descr="I-LEAD Help | Brighter Futures Indiana">
            <a:extLst>
              <a:ext uri="{FF2B5EF4-FFF2-40B4-BE49-F238E27FC236}">
                <a16:creationId xmlns:a16="http://schemas.microsoft.com/office/drawing/2014/main" id="{3F43D205-781D-4D94-9B9A-9917798D956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9" r="3077" b="1"/>
          <a:stretch/>
        </p:blipFill>
        <p:spPr bwMode="auto">
          <a:xfrm>
            <a:off x="457199" y="1828801"/>
            <a:ext cx="5486400" cy="41656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6E13F-EEA4-4F81-81EF-F1EC42B076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2465" y="6356350"/>
            <a:ext cx="2743200" cy="365125"/>
          </a:xfrm>
        </p:spPr>
        <p:txBody>
          <a:bodyPr anchor="ctr">
            <a:normAutofit/>
          </a:bodyPr>
          <a:lstStyle/>
          <a:p>
            <a:pPr marL="0" marR="0" lvl="0" indent="0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F78F1EB-5B3A-41C6-9917-5FCF22DDEEAC}" type="datetime1">
              <a:rPr kumimoji="0" lang="en-US" b="0" i="0" u="none" strike="noStrike" kern="1200" cap="none" spc="0" normalizeH="0" baseline="0" noProof="0" smtClean="0">
                <a:ln>
                  <a:noFill/>
                </a:ln>
                <a:solidFill>
                  <a:srgbClr val="53565A">
                    <a:lumMod val="50000"/>
                    <a:lumOff val="50000"/>
                  </a:srgbClr>
                </a:solidFill>
                <a:effectLst/>
                <a:uLnTx/>
                <a:uFillTx/>
              </a:rPr>
              <a:pPr marL="0" marR="0" lvl="0" indent="0" defTabSz="4572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4/25/2023</a:t>
            </a:fld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rgbClr val="53565A">
                  <a:lumMod val="50000"/>
                  <a:lumOff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279B0-8B0A-4F99-8299-D89AFCC1E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 anchor="ctr">
            <a:normAutofit/>
          </a:bodyPr>
          <a:lstStyle/>
          <a:p>
            <a:pPr marL="0" marR="0" lvl="0" indent="0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9F9FBDAA-8B0B-406E-B562-FCF96E595DD0}" type="slidenum">
              <a:rPr kumimoji="0" lang="en-US" b="1" i="0" u="none" strike="noStrike" kern="1200" cap="none" spc="0" normalizeH="0" baseline="0" noProof="0" smtClean="0">
                <a:ln>
                  <a:noFill/>
                </a:ln>
                <a:solidFill>
                  <a:srgbClr val="59315F"/>
                </a:solidFill>
                <a:effectLst/>
                <a:uLnTx/>
                <a:uFillTx/>
              </a:rPr>
              <a:pPr marL="0" marR="0" lvl="0" indent="0" defTabSz="4572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b="1" i="0" u="none" strike="noStrike" kern="1200" cap="none" spc="0" normalizeH="0" baseline="0" noProof="0">
              <a:ln>
                <a:noFill/>
              </a:ln>
              <a:solidFill>
                <a:srgbClr val="59315F"/>
              </a:solidFill>
              <a:effectLst/>
              <a:uLnTx/>
              <a:uFillTx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3337E2-9D46-4F4A-A02A-2FCC14BCD55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294488" y="1828801"/>
            <a:ext cx="5486400" cy="4165600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800" dirty="0"/>
              <a:t>In some cases, MCRT is changing the individual's entry point into the system of care, increasing access to treatment that might otherwise be unknown to some.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MCRT is helping to avoid unnecessary incarcerations in lieu of treatment.  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Currently everyone is eligible, services are not limited by age, location, or insurance. 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MCRT is providing behavioral health care to the most vulnerable populations reducing strain to emergency rooms and the behavioral health system overall.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MCRT is reducing stigma associated with behavioral health crisis. </a:t>
            </a:r>
          </a:p>
          <a:p>
            <a:pPr>
              <a:lnSpc>
                <a:spcPct val="90000"/>
              </a:lnSpc>
            </a:pPr>
            <a:endParaRPr lang="en-US" sz="1800" dirty="0"/>
          </a:p>
        </p:txBody>
      </p:sp>
      <p:sp>
        <p:nvSpPr>
          <p:cNvPr id="12" name="Footer Placeholder 7">
            <a:extLst>
              <a:ext uri="{FF2B5EF4-FFF2-40B4-BE49-F238E27FC236}">
                <a16:creationId xmlns:a16="http://schemas.microsoft.com/office/drawing/2014/main" id="{0AE09058-E0ED-4F87-891E-26D8AFB9B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7233" y="6356350"/>
            <a:ext cx="10910437" cy="365125"/>
          </a:xfrm>
        </p:spPr>
        <p:txBody>
          <a:bodyPr anchor="ctr">
            <a:normAutofit fontScale="925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300" b="1" dirty="0">
                <a:solidFill>
                  <a:schemeClr val="accent1"/>
                </a:solidFill>
              </a:rPr>
              <a:t>Telecare</a:t>
            </a:r>
            <a:r>
              <a:rPr lang="en-US" sz="1200" b="1" dirty="0">
                <a:solidFill>
                  <a:schemeClr val="accent1"/>
                </a:solidFill>
              </a:rPr>
              <a:t> Corporation </a:t>
            </a:r>
            <a:r>
              <a:rPr lang="en-US" sz="1200" dirty="0">
                <a:solidFill>
                  <a:schemeClr val="accent1"/>
                </a:solidFill>
              </a:rPr>
              <a:t>| </a:t>
            </a:r>
            <a:r>
              <a:rPr lang="en-US" sz="1200" dirty="0">
                <a:solidFill>
                  <a:schemeClr val="accent3"/>
                </a:solidFill>
              </a:rPr>
              <a:t>Respect. Recovery. Results</a:t>
            </a:r>
            <a:r>
              <a:rPr lang="en-US" sz="1200" dirty="0">
                <a:solidFill>
                  <a:schemeClr val="accent1"/>
                </a:solidFill>
              </a:rPr>
              <a:t>. |</a:t>
            </a:r>
            <a:r>
              <a:rPr lang="en-US" sz="1200" dirty="0">
                <a:solidFill>
                  <a:schemeClr val="accent2"/>
                </a:solidFill>
              </a:rPr>
              <a:t> </a:t>
            </a:r>
            <a:r>
              <a:rPr lang="en-US" sz="1200" dirty="0">
                <a:solidFill>
                  <a:schemeClr val="accent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www.telecarecorp.com</a:t>
            </a:r>
            <a:r>
              <a:rPr lang="en-US" sz="1200" dirty="0">
                <a:solidFill>
                  <a:schemeClr val="accent2"/>
                </a:solidFill>
              </a:rPr>
              <a:t>           </a:t>
            </a:r>
            <a:r>
              <a:rPr lang="en-US" sz="1200" b="1" dirty="0">
                <a:solidFill>
                  <a:schemeClr val="accent5"/>
                </a:solidFill>
              </a:rPr>
              <a:t>Exodus Recovery Inc</a:t>
            </a:r>
            <a:r>
              <a:rPr lang="en-US" sz="1200" b="1" dirty="0">
                <a:solidFill>
                  <a:schemeClr val="accent1"/>
                </a:solidFill>
              </a:rPr>
              <a:t>. </a:t>
            </a:r>
            <a:r>
              <a:rPr lang="en-US" sz="1200" dirty="0">
                <a:solidFill>
                  <a:schemeClr val="accent1"/>
                </a:solidFill>
              </a:rPr>
              <a:t>| </a:t>
            </a:r>
            <a:r>
              <a:rPr lang="en-US" sz="1200" i="1" dirty="0">
                <a:solidFill>
                  <a:schemeClr val="accent1"/>
                </a:solidFill>
              </a:rPr>
              <a:t>The pathway to freedom begins with you. </a:t>
            </a:r>
            <a:r>
              <a:rPr lang="en-US" sz="1200" dirty="0">
                <a:solidFill>
                  <a:schemeClr val="accent1"/>
                </a:solidFill>
              </a:rPr>
              <a:t>| </a:t>
            </a:r>
            <a:r>
              <a:rPr lang="en-US" sz="1200" dirty="0">
                <a:solidFill>
                  <a:schemeClr val="accent1"/>
                </a:solidFill>
                <a:hlinkClick r:id="rId5"/>
              </a:rPr>
              <a:t>www.exodusrecovery.com</a:t>
            </a:r>
            <a:r>
              <a:rPr lang="en-US" sz="1200" dirty="0">
                <a:solidFill>
                  <a:schemeClr val="accent1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8801084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picture containing text, person, person&#10;&#10;Description automatically generated">
            <a:extLst>
              <a:ext uri="{FF2B5EF4-FFF2-40B4-BE49-F238E27FC236}">
                <a16:creationId xmlns:a16="http://schemas.microsoft.com/office/drawing/2014/main" id="{A91C4EA6-1483-4A7F-ACA0-B48D56A019C8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7722" y="2189286"/>
            <a:ext cx="4863645" cy="369276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F528AD-326C-42AC-BAE7-95DC4653E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of Our Partners &amp; Care Coordination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A977FBC-7602-4C1B-88A4-CDE05E4AD1D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fontAlgn="base">
              <a:spcBef>
                <a:spcPts val="600"/>
              </a:spcBef>
            </a:pPr>
            <a:r>
              <a:rPr lang="en-US" sz="2800" dirty="0"/>
              <a:t>This program partners closely with:</a:t>
            </a:r>
          </a:p>
          <a:p>
            <a:pPr lvl="1" fontAlgn="base">
              <a:spcBef>
                <a:spcPts val="600"/>
              </a:spcBef>
            </a:pPr>
            <a:r>
              <a:rPr lang="en-US" sz="2400" dirty="0"/>
              <a:t>Culturally Relevant &amp; Holistic Resources &amp; Providers</a:t>
            </a:r>
          </a:p>
          <a:p>
            <a:pPr lvl="1" fontAlgn="base">
              <a:spcBef>
                <a:spcPts val="600"/>
              </a:spcBef>
            </a:pPr>
            <a:r>
              <a:rPr lang="en-US" sz="2400" dirty="0"/>
              <a:t>San Diego Behavioral Health Services</a:t>
            </a:r>
          </a:p>
          <a:p>
            <a:pPr lvl="1" fontAlgn="base">
              <a:spcBef>
                <a:spcPts val="600"/>
              </a:spcBef>
            </a:pPr>
            <a:r>
              <a:rPr lang="en-US" sz="2400" dirty="0"/>
              <a:t>Access and Crisis Line (ACL) </a:t>
            </a:r>
          </a:p>
          <a:p>
            <a:pPr lvl="1" fontAlgn="base">
              <a:spcBef>
                <a:spcPts val="600"/>
              </a:spcBef>
            </a:pPr>
            <a:r>
              <a:rPr lang="en-US" sz="2400" dirty="0"/>
              <a:t>All Law Enforcement Agencies</a:t>
            </a:r>
          </a:p>
          <a:p>
            <a:pPr lvl="1" fontAlgn="base">
              <a:spcBef>
                <a:spcPts val="600"/>
              </a:spcBef>
            </a:pPr>
            <a:r>
              <a:rPr lang="en-US" sz="2400" dirty="0"/>
              <a:t>Crisis Stabilization Units (CSUs)</a:t>
            </a:r>
          </a:p>
          <a:p>
            <a:pPr lvl="1" fontAlgn="base">
              <a:spcBef>
                <a:spcPts val="600"/>
              </a:spcBef>
            </a:pPr>
            <a:r>
              <a:rPr lang="en-US" sz="2400" dirty="0"/>
              <a:t>Walk-in Assessment Centers (WIAC)</a:t>
            </a:r>
          </a:p>
          <a:p>
            <a:pPr lvl="1" fontAlgn="base">
              <a:spcBef>
                <a:spcPts val="600"/>
              </a:spcBef>
            </a:pPr>
            <a:r>
              <a:rPr lang="en-US" sz="2400" dirty="0"/>
              <a:t>Many other Stakeholders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03AA0-6A7E-488B-8283-95C293A9E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BDAA-8B0B-406E-B562-FCF96E595DD0}" type="slidenum">
              <a:rPr lang="en-US" smtClean="0"/>
              <a:t>11</a:t>
            </a:fld>
            <a:endParaRPr lang="en-US" dirty="0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58B42520-34BF-4AE3-BBBD-CEA6E54DB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19295" y="6356350"/>
            <a:ext cx="10405298" cy="365125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Telecare Corporation </a:t>
            </a:r>
            <a:r>
              <a:rPr lang="en-US" dirty="0"/>
              <a:t>| </a:t>
            </a:r>
            <a:r>
              <a:rPr lang="en-US" dirty="0">
                <a:solidFill>
                  <a:schemeClr val="accent3"/>
                </a:solidFill>
              </a:rPr>
              <a:t>Respect. Recovery. Results. </a:t>
            </a:r>
            <a:r>
              <a:rPr lang="en-US" dirty="0"/>
              <a:t>| </a:t>
            </a:r>
            <a:r>
              <a:rPr lang="en-US" dirty="0">
                <a:solidFill>
                  <a:schemeClr val="accent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www.telecarecorp.com</a:t>
            </a:r>
            <a:r>
              <a:rPr lang="en-US" dirty="0">
                <a:solidFill>
                  <a:schemeClr val="accent2"/>
                </a:solidFill>
              </a:rPr>
              <a:t>                </a:t>
            </a:r>
            <a:r>
              <a:rPr lang="en-US" sz="1100" b="1" dirty="0">
                <a:solidFill>
                  <a:srgbClr val="0099CC"/>
                </a:solidFill>
              </a:rPr>
              <a:t>Exodus Recovery Inc. </a:t>
            </a:r>
            <a:r>
              <a:rPr lang="en-US" sz="1100" dirty="0">
                <a:solidFill>
                  <a:srgbClr val="000000"/>
                </a:solidFill>
              </a:rPr>
              <a:t>| </a:t>
            </a:r>
            <a:r>
              <a:rPr lang="en-US" sz="1100" i="1" dirty="0">
                <a:solidFill>
                  <a:srgbClr val="000000"/>
                </a:solidFill>
              </a:rPr>
              <a:t>The pathway to freedom begins with you. </a:t>
            </a:r>
            <a:r>
              <a:rPr lang="en-US" sz="1100" dirty="0">
                <a:solidFill>
                  <a:srgbClr val="000000"/>
                </a:solidFill>
              </a:rPr>
              <a:t>| </a:t>
            </a:r>
            <a:r>
              <a:rPr lang="en-US" sz="1100" dirty="0">
                <a:solidFill>
                  <a:srgbClr val="000000"/>
                </a:solidFill>
                <a:hlinkClick r:id="rId4"/>
              </a:rPr>
              <a:t>www.exodusrecovery.com</a:t>
            </a:r>
            <a:r>
              <a:rPr lang="en-US" dirty="0">
                <a:solidFill>
                  <a:schemeClr val="accent2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6402704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A017A101-ED8D-A59C-032F-5673817C8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466" y="527738"/>
            <a:ext cx="11076932" cy="792048"/>
          </a:xfrm>
        </p:spPr>
        <p:txBody>
          <a:bodyPr/>
          <a:lstStyle/>
          <a:p>
            <a:r>
              <a:rPr lang="en-US" dirty="0"/>
              <a:t>San Diego Behavioral Health Service MCRT Website </a:t>
            </a:r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0188A7A3-199E-4F80-AD8A-9A09F65E7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418" y="1629564"/>
            <a:ext cx="4392382" cy="4685208"/>
          </a:xfrm>
          <a:prstGeom prst="rect">
            <a:avLst/>
          </a:prstGeom>
          <a:noFill/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6A653F-02D2-40F5-982B-29CCE66871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2465" y="6356350"/>
            <a:ext cx="2743200" cy="365125"/>
          </a:xfrm>
        </p:spPr>
        <p:txBody>
          <a:bodyPr anchor="ctr">
            <a:normAutofit/>
          </a:bodyPr>
          <a:lstStyle/>
          <a:p>
            <a:pPr marL="0" marR="0" lvl="0" indent="0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F78F1EB-5B3A-41C6-9917-5FCF22DDEEAC}" type="datetime1">
              <a:rPr kumimoji="0" lang="en-US" b="0" i="0" u="none" strike="noStrike" kern="1200" cap="none" spc="0" normalizeH="0" baseline="0" noProof="0" smtClean="0">
                <a:ln>
                  <a:noFill/>
                </a:ln>
                <a:solidFill>
                  <a:srgbClr val="53565A">
                    <a:lumMod val="50000"/>
                    <a:lumOff val="50000"/>
                  </a:srgbClr>
                </a:solidFill>
                <a:effectLst/>
                <a:uLnTx/>
                <a:uFillTx/>
              </a:rPr>
              <a:pPr marL="0" marR="0" lvl="0" indent="0" defTabSz="4572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4/25/2023</a:t>
            </a:fld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53565A">
                  <a:lumMod val="50000"/>
                  <a:lumOff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1B2A8-27FE-4B89-9ACF-38E885701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 anchor="ctr">
            <a:normAutofit/>
          </a:bodyPr>
          <a:lstStyle/>
          <a:p>
            <a:pPr marL="0" marR="0" lvl="0" indent="0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9F9FBDAA-8B0B-406E-B562-FCF96E595DD0}" type="slidenum">
              <a:rPr kumimoji="0" lang="en-US" b="1" i="0" u="none" strike="noStrike" kern="1200" cap="none" spc="0" normalizeH="0" baseline="0" noProof="0" smtClean="0">
                <a:ln>
                  <a:noFill/>
                </a:ln>
                <a:solidFill>
                  <a:srgbClr val="59315F"/>
                </a:solidFill>
                <a:effectLst/>
                <a:uLnTx/>
                <a:uFillTx/>
              </a:rPr>
              <a:pPr marL="0" marR="0" lvl="0" indent="0" defTabSz="4572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b="1" i="0" u="none" strike="noStrike" kern="1200" cap="none" spc="0" normalizeH="0" baseline="0" noProof="0">
              <a:ln>
                <a:noFill/>
              </a:ln>
              <a:solidFill>
                <a:srgbClr val="59315F"/>
              </a:solidFill>
              <a:effectLst/>
              <a:uLnTx/>
              <a:uFillTx/>
            </a:endParaRP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8285C474-61C3-28A1-3222-4D52BC3826C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024581" y="1828801"/>
            <a:ext cx="6756307" cy="4110182"/>
          </a:xfrm>
        </p:spPr>
        <p:txBody>
          <a:bodyPr>
            <a:normAutofit/>
          </a:bodyPr>
          <a:lstStyle/>
          <a:p>
            <a:r>
              <a:rPr lang="en-US" dirty="0"/>
              <a:t>Please visit the San Diego County Behavioral Heath Service website to learn more about MCRT.  There you will find: </a:t>
            </a:r>
          </a:p>
          <a:p>
            <a:pPr lvl="1"/>
            <a:r>
              <a:rPr lang="en-US" dirty="0"/>
              <a:t>Frequently Asked Questions </a:t>
            </a:r>
          </a:p>
          <a:p>
            <a:pPr lvl="1"/>
            <a:r>
              <a:rPr lang="en-US" dirty="0"/>
              <a:t>Downloadable MCRT Posters in different threshold languages </a:t>
            </a:r>
          </a:p>
          <a:p>
            <a:pPr marL="0" indent="0">
              <a:buNone/>
            </a:pPr>
            <a:r>
              <a:rPr lang="en-US" dirty="0"/>
              <a:t>Enter the following link into your web browser:  </a:t>
            </a:r>
          </a:p>
          <a:p>
            <a:pPr marL="0" indent="0" algn="ctr">
              <a:buNone/>
            </a:pPr>
            <a:r>
              <a:rPr lang="en-US" sz="3200" u="sng" dirty="0">
                <a:solidFill>
                  <a:schemeClr val="accent6">
                    <a:lumMod val="10000"/>
                  </a:schemeClr>
                </a:solidFill>
              </a:rPr>
              <a:t>www.sandiegocounty.gov/mcrt/</a:t>
            </a:r>
            <a:endParaRPr lang="en-US" sz="4400" u="sng" dirty="0">
              <a:solidFill>
                <a:schemeClr val="accent6">
                  <a:lumMod val="1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E9054399-E7CA-4FFE-ADAF-9006373EA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7234" y="6356350"/>
            <a:ext cx="10594428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dirty="0">
                <a:solidFill>
                  <a:schemeClr val="accent1"/>
                </a:solidFill>
              </a:rPr>
              <a:t>Telecare Corporation </a:t>
            </a:r>
            <a:r>
              <a:rPr lang="en-US" dirty="0">
                <a:solidFill>
                  <a:schemeClr val="accent1"/>
                </a:solidFill>
              </a:rPr>
              <a:t>| </a:t>
            </a:r>
            <a:r>
              <a:rPr lang="en-US" dirty="0">
                <a:solidFill>
                  <a:schemeClr val="accent3"/>
                </a:solidFill>
              </a:rPr>
              <a:t>Respect. Recovery. Results</a:t>
            </a:r>
            <a:r>
              <a:rPr lang="en-US" dirty="0">
                <a:solidFill>
                  <a:schemeClr val="accent1"/>
                </a:solidFill>
              </a:rPr>
              <a:t>. |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>
                <a:solidFill>
                  <a:schemeClr val="accent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www.telecarecorp.com</a:t>
            </a:r>
            <a:r>
              <a:rPr lang="en-US" dirty="0">
                <a:solidFill>
                  <a:schemeClr val="accent2"/>
                </a:solidFill>
              </a:rPr>
              <a:t>                </a:t>
            </a:r>
            <a:r>
              <a:rPr lang="en-US" b="1" dirty="0">
                <a:solidFill>
                  <a:schemeClr val="accent1"/>
                </a:solidFill>
              </a:rPr>
              <a:t>Exodus Recovery Inc. </a:t>
            </a:r>
            <a:r>
              <a:rPr lang="en-US" dirty="0">
                <a:solidFill>
                  <a:schemeClr val="accent1"/>
                </a:solidFill>
              </a:rPr>
              <a:t>| </a:t>
            </a:r>
            <a:r>
              <a:rPr lang="en-US" i="1" dirty="0">
                <a:solidFill>
                  <a:schemeClr val="accent1"/>
                </a:solidFill>
              </a:rPr>
              <a:t>The pathway to freedom begins with you. </a:t>
            </a:r>
            <a:r>
              <a:rPr lang="en-US" dirty="0">
                <a:solidFill>
                  <a:schemeClr val="accent1"/>
                </a:solidFill>
              </a:rPr>
              <a:t>| </a:t>
            </a:r>
            <a:r>
              <a:rPr lang="en-US" dirty="0">
                <a:solidFill>
                  <a:schemeClr val="accent1"/>
                </a:solidFill>
                <a:hlinkClick r:id="rId5"/>
              </a:rPr>
              <a:t>www.exodusrecovery.com</a:t>
            </a:r>
            <a:r>
              <a:rPr lang="en-US" dirty="0">
                <a:solidFill>
                  <a:schemeClr val="accent1"/>
                </a:solidFill>
              </a:rPr>
              <a:t>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C0C53A-2E0C-BAA9-53F9-E5625F0F0C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465" y="1629564"/>
            <a:ext cx="4762116" cy="468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0864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D9227-34F4-43ED-B680-C41DDF04B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466" y="527738"/>
            <a:ext cx="11076932" cy="792048"/>
          </a:xfrm>
        </p:spPr>
        <p:txBody>
          <a:bodyPr anchor="ctr">
            <a:normAutofit/>
          </a:bodyPr>
          <a:lstStyle/>
          <a:p>
            <a:r>
              <a:rPr lang="en-US" dirty="0"/>
              <a:t>How to Make a MCRT Referral &amp; MCRT Access Points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A977FBC-7602-4C1B-88A4-CDE05E4AD1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8" y="1828801"/>
            <a:ext cx="6559063" cy="4165600"/>
          </a:xfrm>
        </p:spPr>
        <p:txBody>
          <a:bodyPr anchor="t">
            <a:normAutofit/>
          </a:bodyPr>
          <a:lstStyle/>
          <a:p>
            <a:r>
              <a:rPr lang="en-US" dirty="0"/>
              <a:t>To access services with MCRT, contact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San Diego County’s Access and Crisis Line (ACL):</a:t>
            </a:r>
          </a:p>
          <a:p>
            <a:pPr marL="0" indent="0" algn="ctr">
              <a:buNone/>
            </a:pPr>
            <a:r>
              <a:rPr lang="en-US" sz="3600" b="1" dirty="0">
                <a:solidFill>
                  <a:srgbClr val="512373"/>
                </a:solidFill>
              </a:rPr>
              <a:t>(888) 724-7240.</a:t>
            </a:r>
          </a:p>
          <a:p>
            <a:r>
              <a:rPr lang="en-US" dirty="0"/>
              <a:t>MCRT clinicians are available 24 hours, 7 days per week.</a:t>
            </a:r>
          </a:p>
          <a:p>
            <a:r>
              <a:rPr lang="en-US" dirty="0"/>
              <a:t>MCRT is fully integrated with Law Enforcement.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9DCEC2-43B8-4694-896A-0E755777B5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2465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2BC085C-980D-43BB-8525-D78F0BF2CDEB}" type="datetime1">
              <a:rPr lang="en-US" smtClean="0">
                <a:solidFill>
                  <a:srgbClr val="53565A">
                    <a:lumMod val="50000"/>
                    <a:lumOff val="50000"/>
                  </a:srgbClr>
                </a:solidFill>
              </a:rPr>
              <a:pPr>
                <a:spcAft>
                  <a:spcPts val="600"/>
                </a:spcAft>
              </a:pPr>
              <a:t>4/25/2023</a:t>
            </a:fld>
            <a:endParaRPr lang="en-US">
              <a:solidFill>
                <a:srgbClr val="53565A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1" name="Footer Placeholder 7">
            <a:extLst>
              <a:ext uri="{FF2B5EF4-FFF2-40B4-BE49-F238E27FC236}">
                <a16:creationId xmlns:a16="http://schemas.microsoft.com/office/drawing/2014/main" id="{B53891B4-20C8-4D12-AC15-AD7C3705C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7234" y="6356350"/>
            <a:ext cx="10594428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dirty="0">
                <a:solidFill>
                  <a:schemeClr val="accent1"/>
                </a:solidFill>
              </a:rPr>
              <a:t>Telecare Corporation </a:t>
            </a:r>
            <a:r>
              <a:rPr lang="en-US" dirty="0">
                <a:solidFill>
                  <a:schemeClr val="accent1"/>
                </a:solidFill>
              </a:rPr>
              <a:t>| </a:t>
            </a:r>
            <a:r>
              <a:rPr lang="en-US" dirty="0">
                <a:solidFill>
                  <a:schemeClr val="accent3"/>
                </a:solidFill>
              </a:rPr>
              <a:t>Respect. Recovery. Results</a:t>
            </a:r>
            <a:r>
              <a:rPr lang="en-US" dirty="0">
                <a:solidFill>
                  <a:schemeClr val="accent1"/>
                </a:solidFill>
              </a:rPr>
              <a:t>. |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>
                <a:solidFill>
                  <a:schemeClr val="accent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www.telecarecorp.com</a:t>
            </a:r>
            <a:r>
              <a:rPr lang="en-US" dirty="0">
                <a:solidFill>
                  <a:schemeClr val="accent2"/>
                </a:solidFill>
              </a:rPr>
              <a:t>                </a:t>
            </a:r>
            <a:r>
              <a:rPr lang="en-US" b="1" dirty="0">
                <a:solidFill>
                  <a:schemeClr val="accent1"/>
                </a:solidFill>
              </a:rPr>
              <a:t>Exodus Recovery Inc. </a:t>
            </a:r>
            <a:r>
              <a:rPr lang="en-US" dirty="0">
                <a:solidFill>
                  <a:schemeClr val="accent1"/>
                </a:solidFill>
              </a:rPr>
              <a:t>| </a:t>
            </a:r>
            <a:r>
              <a:rPr lang="en-US" i="1" dirty="0">
                <a:solidFill>
                  <a:schemeClr val="accent1"/>
                </a:solidFill>
              </a:rPr>
              <a:t>The pathway to freedom begins with you. </a:t>
            </a:r>
            <a:r>
              <a:rPr lang="en-US" dirty="0">
                <a:solidFill>
                  <a:schemeClr val="accent1"/>
                </a:solidFill>
              </a:rPr>
              <a:t>| </a:t>
            </a:r>
            <a:r>
              <a:rPr lang="en-US" dirty="0">
                <a:solidFill>
                  <a:schemeClr val="accent1"/>
                </a:solidFill>
                <a:hlinkClick r:id="rId4"/>
              </a:rPr>
              <a:t>www.exodusrecovery.com</a:t>
            </a:r>
            <a:r>
              <a:rPr lang="en-US" dirty="0">
                <a:solidFill>
                  <a:schemeClr val="accent1"/>
                </a:solidFill>
              </a:rPr>
              <a:t>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03AA0-6A7E-488B-8283-95C293A9E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F9FBDAA-8B0B-406E-B562-FCF96E595DD0}" type="slidenum">
              <a:rPr lang="en-US" smtClean="0">
                <a:solidFill>
                  <a:srgbClr val="59315F"/>
                </a:solidFill>
              </a:rPr>
              <a:pPr>
                <a:spcAft>
                  <a:spcPts val="600"/>
                </a:spcAft>
              </a:pPr>
              <a:t>13</a:t>
            </a:fld>
            <a:endParaRPr lang="en-US">
              <a:solidFill>
                <a:srgbClr val="59315F"/>
              </a:solidFill>
            </a:endParaRPr>
          </a:p>
        </p:txBody>
      </p:sp>
      <p:pic>
        <p:nvPicPr>
          <p:cNvPr id="15" name="Content Placeholder 14" descr="A person wearing a vr headset&#10;&#10;Description automatically generated with low confidence">
            <a:extLst>
              <a:ext uri="{FF2B5EF4-FFF2-40B4-BE49-F238E27FC236}">
                <a16:creationId xmlns:a16="http://schemas.microsoft.com/office/drawing/2014/main" id="{D04E10B5-14C6-45CF-B204-4CB84717ACA8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91766" y="1984791"/>
            <a:ext cx="3951348" cy="3747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62AD00-4AF8-68B2-FCE8-CE6E1843B9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1766" y="1853882"/>
            <a:ext cx="3951348" cy="400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3450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10377E2-D46D-45CA-99C1-D8FB037E0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Questions Contact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C9494E93-F726-46A9-B948-0023316331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9465" y="1581647"/>
            <a:ext cx="11165522" cy="4609179"/>
          </a:xfrm>
        </p:spPr>
        <p:txBody>
          <a:bodyPr numCol="2">
            <a:normAutofit fontScale="92500" lnSpcReduction="20000"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 dirty="0"/>
              <a:t>Breawna Lane, LMFT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dirty="0"/>
              <a:t>Telecare Administrator |North Central, Central, North Inland, East &amp; South Regions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900" dirty="0">
                <a:hlinkClick r:id="rId3"/>
              </a:rPr>
              <a:t>blane@telecarecorp.com</a:t>
            </a:r>
            <a:r>
              <a:rPr lang="en-US" sz="1900" dirty="0"/>
              <a:t> 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800" b="1" dirty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 dirty="0"/>
              <a:t>Mary Woods, LMFT, MAC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dirty="0"/>
              <a:t>Telecare Regional Director of Operations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900" dirty="0">
                <a:hlinkClick r:id="rId4"/>
              </a:rPr>
              <a:t>mwoods@telecarecorp.com</a:t>
            </a:r>
            <a:endParaRPr lang="en-US" sz="19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050" dirty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 dirty="0"/>
              <a:t>Megan Patrick Thompson, Ph.D</a:t>
            </a:r>
            <a:r>
              <a:rPr lang="en-US" sz="1900" dirty="0"/>
              <a:t>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dirty="0"/>
              <a:t>Exodus Program Director | North Coastal Region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dirty="0">
                <a:hlinkClick r:id="rId5"/>
              </a:rPr>
              <a:t>mpthompson@exodusrecovery.com</a:t>
            </a:r>
            <a:endParaRPr lang="en-US" sz="19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dirty="0"/>
              <a:t>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 dirty="0"/>
              <a:t>Alisha Eftekhari, LMFT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dirty="0"/>
              <a:t>Assistant Medical Services Administrator |County of San Diego, Behavioral Health Services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6"/>
              </a:rPr>
              <a:t>Alisha.Eftekhari@sdcounty.ca.gov</a:t>
            </a:r>
            <a:endParaRPr lang="en-US" sz="19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7200" b="1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7200" b="1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7200" b="1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7200" b="1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7200" b="1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72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72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72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7200" dirty="0"/>
          </a:p>
          <a:p>
            <a:pPr marL="0" indent="0">
              <a:spcBef>
                <a:spcPts val="0"/>
              </a:spcBef>
              <a:buNone/>
            </a:pPr>
            <a:endParaRPr lang="en-US" sz="3100" dirty="0"/>
          </a:p>
          <a:p>
            <a:pPr marL="0" indent="0">
              <a:spcBef>
                <a:spcPts val="0"/>
              </a:spcBef>
              <a:buNone/>
            </a:pPr>
            <a:endParaRPr lang="en-US" sz="2000" dirty="0"/>
          </a:p>
          <a:p>
            <a:pPr marL="0" indent="0">
              <a:spcBef>
                <a:spcPts val="0"/>
              </a:spcBef>
              <a:buNone/>
            </a:pPr>
            <a:endParaRPr lang="en-US" sz="2000" dirty="0"/>
          </a:p>
          <a:p>
            <a:pPr marL="0" indent="0">
              <a:spcBef>
                <a:spcPts val="0"/>
              </a:spcBef>
              <a:buNone/>
            </a:pPr>
            <a:endParaRPr lang="en-US" sz="200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86A85C-53FE-4DA3-B9D4-85557C23B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9890F2-295B-486C-A909-7A3910BF7FA0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53565A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4/25/2023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53565A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695F5D-3317-4A98-BE51-ADE210AB1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FBDAA-8B0B-406E-B562-FCF96E595DD0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59315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59315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Content Placeholder 20" descr="A picture containing diagram&#10;&#10;Description automatically generated">
            <a:extLst>
              <a:ext uri="{FF2B5EF4-FFF2-40B4-BE49-F238E27FC236}">
                <a16:creationId xmlns:a16="http://schemas.microsoft.com/office/drawing/2014/main" id="{D384F378-5646-4E21-8CCD-9C4A0289465C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1401" y="2251773"/>
            <a:ext cx="5011134" cy="2380518"/>
          </a:xfrm>
        </p:spPr>
      </p:pic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B7BEBEBB-D529-48C5-95A6-4446F17B4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19295" y="6356350"/>
            <a:ext cx="10405298" cy="365125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Telecare Corporation </a:t>
            </a:r>
            <a:r>
              <a:rPr lang="en-US" dirty="0"/>
              <a:t>| </a:t>
            </a:r>
            <a:r>
              <a:rPr lang="en-US" dirty="0">
                <a:solidFill>
                  <a:schemeClr val="accent3"/>
                </a:solidFill>
              </a:rPr>
              <a:t>Respect. Recovery. Results. </a:t>
            </a:r>
            <a:r>
              <a:rPr lang="en-US" dirty="0"/>
              <a:t>| </a:t>
            </a:r>
            <a:r>
              <a:rPr lang="en-US" dirty="0">
                <a:solidFill>
                  <a:schemeClr val="accent2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www.telecarecorp.com</a:t>
            </a:r>
            <a:r>
              <a:rPr lang="en-US" dirty="0">
                <a:solidFill>
                  <a:schemeClr val="accent2"/>
                </a:solidFill>
              </a:rPr>
              <a:t>                </a:t>
            </a:r>
            <a:r>
              <a:rPr lang="en-US" sz="1100" b="1" dirty="0">
                <a:solidFill>
                  <a:srgbClr val="0099CC"/>
                </a:solidFill>
              </a:rPr>
              <a:t>Exodus Recovery Inc. </a:t>
            </a:r>
            <a:r>
              <a:rPr lang="en-US" sz="1100" dirty="0">
                <a:solidFill>
                  <a:srgbClr val="000000"/>
                </a:solidFill>
              </a:rPr>
              <a:t>| </a:t>
            </a:r>
            <a:r>
              <a:rPr lang="en-US" sz="1100" i="1" dirty="0">
                <a:solidFill>
                  <a:srgbClr val="000000"/>
                </a:solidFill>
              </a:rPr>
              <a:t>The pathway to freedom begins with you. </a:t>
            </a:r>
            <a:r>
              <a:rPr lang="en-US" sz="1100" dirty="0">
                <a:solidFill>
                  <a:srgbClr val="000000"/>
                </a:solidFill>
              </a:rPr>
              <a:t>| </a:t>
            </a:r>
            <a:r>
              <a:rPr lang="en-US" sz="1100" dirty="0">
                <a:solidFill>
                  <a:srgbClr val="000000"/>
                </a:solidFill>
                <a:hlinkClick r:id="rId9"/>
              </a:rPr>
              <a:t>www.exodusrecovery.com</a:t>
            </a:r>
            <a:r>
              <a:rPr lang="en-US" dirty="0">
                <a:solidFill>
                  <a:schemeClr val="accent2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5665845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C77046BC-53BE-40D3-930E-9015FD3EF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CCA5B736-4CEA-4B80-BC4E-4BAF63C2EB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5"/>
          <a:stretch/>
        </p:blipFill>
        <p:spPr>
          <a:xfrm>
            <a:off x="369466" y="1828800"/>
            <a:ext cx="11454839" cy="4527550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9DCEC2-43B8-4694-896A-0E755777B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C085C-980D-43BB-8525-D78F0BF2CDEB}" type="datetime1">
              <a:rPr lang="en-US" smtClean="0"/>
              <a:t>4/25/2023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03AA0-6A7E-488B-8283-95C293A9E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BDAA-8B0B-406E-B562-FCF96E595DD0}" type="slidenum">
              <a:rPr lang="en-US" smtClean="0"/>
              <a:t>15</a:t>
            </a:fld>
            <a:endParaRPr lang="en-US" dirty="0"/>
          </a:p>
        </p:txBody>
      </p:sp>
      <p:sp>
        <p:nvSpPr>
          <p:cNvPr id="7" name="Footer Placeholder 7">
            <a:extLst>
              <a:ext uri="{FF2B5EF4-FFF2-40B4-BE49-F238E27FC236}">
                <a16:creationId xmlns:a16="http://schemas.microsoft.com/office/drawing/2014/main" id="{6DCD99BC-5F5C-4B25-AFBE-0C9104178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19295" y="6356350"/>
            <a:ext cx="10405298" cy="365125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Telecare Corporation </a:t>
            </a:r>
            <a:r>
              <a:rPr lang="en-US" dirty="0"/>
              <a:t>| </a:t>
            </a:r>
            <a:r>
              <a:rPr lang="en-US" dirty="0">
                <a:solidFill>
                  <a:schemeClr val="accent3"/>
                </a:solidFill>
              </a:rPr>
              <a:t>Respect. Recovery. Results. </a:t>
            </a:r>
            <a:r>
              <a:rPr lang="en-US" dirty="0"/>
              <a:t>| </a:t>
            </a:r>
            <a:r>
              <a:rPr lang="en-US" dirty="0">
                <a:solidFill>
                  <a:schemeClr val="accent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www.telecarecorp.com</a:t>
            </a:r>
            <a:r>
              <a:rPr lang="en-US" dirty="0">
                <a:solidFill>
                  <a:schemeClr val="accent2"/>
                </a:solidFill>
              </a:rPr>
              <a:t>                </a:t>
            </a:r>
            <a:r>
              <a:rPr lang="en-US" sz="1100" b="1" dirty="0">
                <a:solidFill>
                  <a:srgbClr val="0099CC"/>
                </a:solidFill>
              </a:rPr>
              <a:t>Exodus Recovery Inc. </a:t>
            </a:r>
            <a:r>
              <a:rPr lang="en-US" sz="1100" dirty="0">
                <a:solidFill>
                  <a:srgbClr val="000000"/>
                </a:solidFill>
              </a:rPr>
              <a:t>| </a:t>
            </a:r>
            <a:r>
              <a:rPr lang="en-US" sz="1100" i="1" dirty="0">
                <a:solidFill>
                  <a:srgbClr val="000000"/>
                </a:solidFill>
              </a:rPr>
              <a:t>The pathway to freedom begins with you</a:t>
            </a:r>
            <a:r>
              <a:rPr lang="en-US" sz="1100" dirty="0">
                <a:solidFill>
                  <a:srgbClr val="000000"/>
                </a:solidFill>
              </a:rPr>
              <a:t>. | </a:t>
            </a:r>
            <a:r>
              <a:rPr lang="en-US" sz="1100" dirty="0">
                <a:solidFill>
                  <a:srgbClr val="000000"/>
                </a:solidFill>
                <a:hlinkClick r:id="rId4"/>
              </a:rPr>
              <a:t>www.exodusrecovery.com</a:t>
            </a:r>
            <a:r>
              <a:rPr lang="en-US" dirty="0">
                <a:solidFill>
                  <a:schemeClr val="accent2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916420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1DB68-391B-4E73-A62A-59784155B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 anchor="ctr">
            <a:normAutofit/>
          </a:bodyPr>
          <a:lstStyle/>
          <a:p>
            <a:pPr marL="60325" indent="0">
              <a:spcAft>
                <a:spcPts val="1200"/>
              </a:spcAft>
            </a:pPr>
            <a:r>
              <a:rPr lang="en-US" dirty="0"/>
              <a:t>What is  Mobile Crisis Response Team (MCRT)?</a:t>
            </a:r>
            <a:endParaRPr lang="en-US" b="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05C6D64-C610-4B26-80DB-4379020B2C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11496" y="868680"/>
            <a:ext cx="4127910" cy="5120640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b="0" i="0" dirty="0">
                <a:effectLst/>
              </a:rPr>
              <a:t>MCRT brings rapid crisis support to people experiencing mental health or substance use crises. </a:t>
            </a:r>
          </a:p>
          <a:p>
            <a:pPr>
              <a:lnSpc>
                <a:spcPct val="90000"/>
              </a:lnSpc>
            </a:pPr>
            <a:r>
              <a:rPr lang="en-US" sz="2400" b="0" i="0" dirty="0">
                <a:effectLst/>
              </a:rPr>
              <a:t>This model delivers safe, accessible, compassionate support to residents </a:t>
            </a:r>
            <a:r>
              <a:rPr lang="en-US" sz="2400" b="1" i="0" dirty="0">
                <a:effectLst/>
              </a:rPr>
              <a:t>of all ages </a:t>
            </a:r>
            <a:r>
              <a:rPr lang="en-US" sz="2400" b="0" i="0" dirty="0">
                <a:effectLst/>
              </a:rPr>
              <a:t>in San Diego County. </a:t>
            </a:r>
          </a:p>
          <a:p>
            <a:pPr>
              <a:lnSpc>
                <a:spcPct val="90000"/>
              </a:lnSpc>
            </a:pPr>
            <a:r>
              <a:rPr lang="en-US" sz="2400" b="0" i="0" dirty="0">
                <a:effectLst/>
              </a:rPr>
              <a:t>Our goal is to help people get  the support they need by stabilizing and linking them to behavioral health services as needed. </a:t>
            </a:r>
          </a:p>
        </p:txBody>
      </p:sp>
      <p:pic>
        <p:nvPicPr>
          <p:cNvPr id="8" name="Content Placeholder 7" descr="Two women hugging">
            <a:extLst>
              <a:ext uri="{FF2B5EF4-FFF2-40B4-BE49-F238E27FC236}">
                <a16:creationId xmlns:a16="http://schemas.microsoft.com/office/drawing/2014/main" id="{FEE2E8F0-9F60-47BA-881A-3F875DAF1D5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79" r="19226" b="-2"/>
          <a:stretch/>
        </p:blipFill>
        <p:spPr>
          <a:xfrm>
            <a:off x="7818120" y="868680"/>
            <a:ext cx="3474720" cy="5120640"/>
          </a:xfrm>
          <a:noFill/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820997-123F-4C52-8FA1-0BF27398F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44788" y="6356350"/>
            <a:ext cx="10884747" cy="365125"/>
          </a:xfrm>
        </p:spPr>
        <p:txBody>
          <a:bodyPr anchor="ctr">
            <a:normAutofit fontScale="92500" lnSpcReduction="20000"/>
          </a:bodyPr>
          <a:lstStyle/>
          <a:p>
            <a:pPr marL="0" marR="0" lvl="0" indent="0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Telecare Corporation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|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Respect. Recovery. Results.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|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www.telecarecorp.com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                         </a:t>
            </a:r>
            <a:r>
              <a:rPr lang="en-US" sz="1200" b="1" dirty="0">
                <a:solidFill>
                  <a:srgbClr val="0099CC"/>
                </a:solidFill>
              </a:rPr>
              <a:t>Exodus Recovery Inc. </a:t>
            </a:r>
            <a:r>
              <a:rPr lang="en-US" sz="1200" dirty="0">
                <a:solidFill>
                  <a:srgbClr val="000000"/>
                </a:solidFill>
              </a:rPr>
              <a:t>| </a:t>
            </a:r>
            <a:r>
              <a:rPr lang="en-US" sz="1200" i="1" dirty="0">
                <a:solidFill>
                  <a:srgbClr val="000000"/>
                </a:solidFill>
              </a:rPr>
              <a:t>The pathway to freedom begins with you. </a:t>
            </a:r>
            <a:r>
              <a:rPr lang="en-US" sz="1200" dirty="0">
                <a:solidFill>
                  <a:srgbClr val="000000"/>
                </a:solidFill>
              </a:rPr>
              <a:t>| </a:t>
            </a:r>
            <a:r>
              <a:rPr lang="en-US" sz="1200" dirty="0">
                <a:solidFill>
                  <a:srgbClr val="000000"/>
                </a:solidFill>
                <a:hlinkClick r:id="rId5"/>
              </a:rPr>
              <a:t>www.exodusrecovery.com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>
                <a:solidFill>
                  <a:srgbClr val="FFFFFF"/>
                </a:solidFill>
              </a:rPr>
              <a:t>  The </a:t>
            </a:r>
            <a:r>
              <a:rPr lang="en-US" sz="1100" dirty="0">
                <a:solidFill>
                  <a:srgbClr val="FFFFFF"/>
                </a:solidFill>
              </a:rPr>
              <a:t>pathway to freedom begins with you.www.exodusrecovery.com 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2B77DE-A6EA-4B6E-B328-CE35C907C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 anchor="ctr">
            <a:normAutofit/>
          </a:bodyPr>
          <a:lstStyle/>
          <a:p>
            <a:pPr marL="0" marR="0" lvl="0" indent="0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3962706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BE3A0CF-B067-41CD-A1BA-13A875B51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MCRT Covers All Regions in San Diego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A977FBC-7602-4C1B-88A4-CDE05E4AD1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7973" y="2181013"/>
            <a:ext cx="4993803" cy="3807805"/>
          </a:xfrm>
        </p:spPr>
        <p:txBody>
          <a:bodyPr>
            <a:normAutofit/>
          </a:bodyPr>
          <a:lstStyle/>
          <a:p>
            <a:pPr marL="182880" lvl="1" fontAlgn="base">
              <a:spcBef>
                <a:spcPts val="600"/>
              </a:spcBef>
              <a:spcAft>
                <a:spcPts val="0"/>
              </a:spcAft>
            </a:pPr>
            <a:r>
              <a:rPr lang="en-US" sz="2800" dirty="0">
                <a:solidFill>
                  <a:schemeClr val="accent6">
                    <a:lumMod val="10000"/>
                  </a:schemeClr>
                </a:solidFill>
              </a:rPr>
              <a:t>Since 2021 MCRT has served the 6 Regions of San Diego County:</a:t>
            </a:r>
          </a:p>
          <a:p>
            <a:pPr marL="0" lvl="1" indent="0" fontAlgn="base">
              <a:spcBef>
                <a:spcPts val="600"/>
              </a:spcBef>
              <a:spcAft>
                <a:spcPts val="0"/>
              </a:spcAft>
              <a:buNone/>
            </a:pPr>
            <a:endParaRPr lang="en-US" sz="2800" dirty="0">
              <a:solidFill>
                <a:schemeClr val="accent6">
                  <a:lumMod val="10000"/>
                </a:schemeClr>
              </a:solidFill>
            </a:endParaRPr>
          </a:p>
          <a:p>
            <a:pPr marL="457200" lvl="2" indent="0" fontAlgn="base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E2A700"/>
                </a:solidFill>
              </a:rPr>
              <a:t>North Costal</a:t>
            </a:r>
            <a:r>
              <a:rPr lang="en-US" sz="3600" dirty="0">
                <a:solidFill>
                  <a:schemeClr val="accent6">
                    <a:lumMod val="10000"/>
                  </a:schemeClr>
                </a:solidFill>
              </a:rPr>
              <a:t>, </a:t>
            </a:r>
            <a:r>
              <a:rPr lang="en-US" sz="3600" dirty="0">
                <a:solidFill>
                  <a:srgbClr val="FF6600"/>
                </a:solidFill>
              </a:rPr>
              <a:t>North Inland</a:t>
            </a:r>
            <a:r>
              <a:rPr lang="en-US" sz="3600" dirty="0">
                <a:solidFill>
                  <a:schemeClr val="accent6">
                    <a:lumMod val="10000"/>
                  </a:schemeClr>
                </a:solidFill>
              </a:rPr>
              <a:t>,</a:t>
            </a:r>
            <a:r>
              <a:rPr lang="en-US" sz="3600" dirty="0">
                <a:solidFill>
                  <a:srgbClr val="FF6600"/>
                </a:solidFill>
              </a:rPr>
              <a:t> </a:t>
            </a:r>
            <a:r>
              <a:rPr lang="en-US" sz="3600" dirty="0">
                <a:solidFill>
                  <a:srgbClr val="4C7915"/>
                </a:solidFill>
              </a:rPr>
              <a:t>North Central</a:t>
            </a:r>
            <a:r>
              <a:rPr lang="en-US" sz="3600" dirty="0">
                <a:solidFill>
                  <a:schemeClr val="accent6">
                    <a:lumMod val="10000"/>
                  </a:schemeClr>
                </a:solidFill>
              </a:rPr>
              <a:t>,</a:t>
            </a:r>
            <a:r>
              <a:rPr lang="en-US" sz="3600" dirty="0">
                <a:solidFill>
                  <a:srgbClr val="FF6600"/>
                </a:solidFill>
              </a:rPr>
              <a:t> </a:t>
            </a:r>
            <a:r>
              <a:rPr lang="en-US" sz="3600" dirty="0">
                <a:solidFill>
                  <a:srgbClr val="037EED"/>
                </a:solidFill>
              </a:rPr>
              <a:t>Central</a:t>
            </a:r>
            <a:r>
              <a:rPr lang="en-US" sz="3600" dirty="0">
                <a:solidFill>
                  <a:schemeClr val="accent6">
                    <a:lumMod val="10000"/>
                  </a:schemeClr>
                </a:solidFill>
              </a:rPr>
              <a:t>, </a:t>
            </a:r>
            <a:r>
              <a:rPr lang="en-US" sz="3600" dirty="0">
                <a:solidFill>
                  <a:schemeClr val="accent3"/>
                </a:solidFill>
              </a:rPr>
              <a:t>East</a:t>
            </a:r>
            <a:r>
              <a:rPr lang="en-US" sz="3600" dirty="0">
                <a:solidFill>
                  <a:schemeClr val="accent6">
                    <a:lumMod val="10000"/>
                  </a:schemeClr>
                </a:solidFill>
              </a:rPr>
              <a:t> &amp; </a:t>
            </a:r>
            <a:r>
              <a:rPr lang="en-US" sz="3600" dirty="0">
                <a:solidFill>
                  <a:schemeClr val="accent5"/>
                </a:solidFill>
              </a:rPr>
              <a:t>South</a:t>
            </a:r>
            <a:r>
              <a:rPr lang="en-US" sz="3600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endParaRPr lang="en-US" sz="3600" dirty="0">
              <a:solidFill>
                <a:schemeClr val="accent3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A938CE-ADE9-4136-B70A-430E93896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19295" y="6356350"/>
            <a:ext cx="10405298" cy="365125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Telecare Corporation </a:t>
            </a:r>
            <a:r>
              <a:rPr lang="en-US" dirty="0"/>
              <a:t>| </a:t>
            </a:r>
            <a:r>
              <a:rPr lang="en-US" dirty="0">
                <a:solidFill>
                  <a:schemeClr val="accent3"/>
                </a:solidFill>
              </a:rPr>
              <a:t>Respect. Recovery. Results. </a:t>
            </a:r>
            <a:r>
              <a:rPr lang="en-US" dirty="0"/>
              <a:t>| </a:t>
            </a:r>
            <a:r>
              <a:rPr lang="en-US" dirty="0">
                <a:solidFill>
                  <a:schemeClr val="accent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www.telecarecorp.com</a:t>
            </a:r>
            <a:r>
              <a:rPr lang="en-US" dirty="0">
                <a:solidFill>
                  <a:schemeClr val="accent2"/>
                </a:solidFill>
              </a:rPr>
              <a:t>                </a:t>
            </a:r>
            <a:r>
              <a:rPr lang="en-US" sz="1100" b="1" dirty="0">
                <a:solidFill>
                  <a:srgbClr val="0099CC"/>
                </a:solidFill>
              </a:rPr>
              <a:t>Exodus Recovery Inc. </a:t>
            </a:r>
            <a:r>
              <a:rPr lang="en-US" sz="1100" dirty="0">
                <a:solidFill>
                  <a:srgbClr val="000000"/>
                </a:solidFill>
              </a:rPr>
              <a:t>| </a:t>
            </a:r>
            <a:r>
              <a:rPr lang="en-US" sz="1100" i="1" dirty="0">
                <a:solidFill>
                  <a:srgbClr val="000000"/>
                </a:solidFill>
              </a:rPr>
              <a:t>The pathway to freedom begins with you</a:t>
            </a:r>
            <a:r>
              <a:rPr lang="en-US" sz="1100" dirty="0">
                <a:solidFill>
                  <a:srgbClr val="000000"/>
                </a:solidFill>
              </a:rPr>
              <a:t>. | </a:t>
            </a:r>
            <a:r>
              <a:rPr lang="en-US" sz="1100" dirty="0">
                <a:solidFill>
                  <a:srgbClr val="000000"/>
                </a:solidFill>
                <a:hlinkClick r:id="rId3"/>
              </a:rPr>
              <a:t>www.exodusrecovery.com</a:t>
            </a:r>
            <a:r>
              <a:rPr lang="en-US" dirty="0">
                <a:solidFill>
                  <a:schemeClr val="accent2"/>
                </a:solidFill>
              </a:rPr>
              <a:t>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03AA0-6A7E-488B-8283-95C293A9E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BDAA-8B0B-406E-B562-FCF96E595DD0}" type="slidenum">
              <a:rPr lang="en-US" smtClean="0"/>
              <a:t>3</a:t>
            </a:fld>
            <a:endParaRPr lang="en-US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EC57696D-811A-400C-BCA0-42AC6F5F80E2}"/>
              </a:ext>
            </a:extLst>
          </p:cNvPr>
          <p:cNvPicPr>
            <a:picLocks noGrp="1" noChangeAspect="1" noChangeArrowheads="1"/>
          </p:cNvPicPr>
          <p:nvPr>
            <p:ph sz="half" idx="13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24" b="-284"/>
          <a:stretch/>
        </p:blipFill>
        <p:spPr bwMode="auto">
          <a:xfrm>
            <a:off x="6096000" y="1574684"/>
            <a:ext cx="5684838" cy="4781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5364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528AD-326C-42AC-BAE7-95DC4653E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466" y="527738"/>
            <a:ext cx="11076932" cy="792048"/>
          </a:xfrm>
        </p:spPr>
        <p:txBody>
          <a:bodyPr anchor="ctr">
            <a:normAutofit/>
          </a:bodyPr>
          <a:lstStyle/>
          <a:p>
            <a:r>
              <a:rPr lang="en-US" dirty="0"/>
              <a:t>Our Staff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A977FBC-7602-4C1B-88A4-CDE05E4AD1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8" y="1828800"/>
            <a:ext cx="6076597" cy="4277709"/>
          </a:xfrm>
        </p:spPr>
        <p:txBody>
          <a:bodyPr anchor="t">
            <a:normAutofit lnSpcReduction="10000"/>
          </a:bodyPr>
          <a:lstStyle/>
          <a:p>
            <a:pPr fontAlgn="base">
              <a:spcBef>
                <a:spcPts val="0"/>
              </a:spcBef>
            </a:pPr>
            <a:r>
              <a:rPr lang="en-US" sz="3200" dirty="0"/>
              <a:t>Each mobile team includes:</a:t>
            </a:r>
          </a:p>
          <a:p>
            <a:pPr lvl="1" fontAlgn="base">
              <a:spcBef>
                <a:spcPts val="0"/>
              </a:spcBef>
            </a:pPr>
            <a:r>
              <a:rPr lang="en-US" sz="3200" dirty="0"/>
              <a:t>A Licensed Clinician </a:t>
            </a:r>
          </a:p>
          <a:p>
            <a:pPr lvl="1" fontAlgn="base">
              <a:spcBef>
                <a:spcPts val="0"/>
              </a:spcBef>
            </a:pPr>
            <a:r>
              <a:rPr lang="en-US" sz="3200" dirty="0"/>
              <a:t>A Masters level Case Manager </a:t>
            </a:r>
          </a:p>
          <a:p>
            <a:pPr lvl="1" fontAlgn="base">
              <a:spcBef>
                <a:spcPts val="0"/>
              </a:spcBef>
            </a:pPr>
            <a:r>
              <a:rPr lang="en-US" sz="3200" dirty="0"/>
              <a:t>A Peer Support Specialist </a:t>
            </a:r>
          </a:p>
          <a:p>
            <a:pPr marL="502920" lvl="1" indent="0" fontAlgn="base">
              <a:spcBef>
                <a:spcPts val="0"/>
              </a:spcBef>
              <a:buNone/>
            </a:pPr>
            <a:endParaRPr lang="en-US" sz="3200" dirty="0"/>
          </a:p>
          <a:p>
            <a:pPr fontAlgn="base">
              <a:spcBef>
                <a:spcPts val="600"/>
              </a:spcBef>
              <a:spcAft>
                <a:spcPts val="0"/>
              </a:spcAft>
            </a:pPr>
            <a:r>
              <a:rPr lang="en-US" sz="3200" dirty="0"/>
              <a:t>Call Center Triage Team staffed with:</a:t>
            </a:r>
          </a:p>
          <a:p>
            <a:pPr lvl="1" fontAlgn="base">
              <a:spcBef>
                <a:spcPts val="600"/>
              </a:spcBef>
            </a:pPr>
            <a:r>
              <a:rPr lang="en-US" sz="3200" dirty="0"/>
              <a:t>Masters Level Clinicians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03AA0-6A7E-488B-8283-95C293A9E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F9FBDAA-8B0B-406E-B562-FCF96E595DD0}" type="slidenum">
              <a:rPr lang="en-US" smtClean="0">
                <a:solidFill>
                  <a:srgbClr val="59315F"/>
                </a:solidFill>
              </a:rPr>
              <a:pPr>
                <a:spcAft>
                  <a:spcPts val="600"/>
                </a:spcAft>
              </a:pPr>
              <a:t>4</a:t>
            </a:fld>
            <a:endParaRPr lang="en-US">
              <a:solidFill>
                <a:srgbClr val="59315F"/>
              </a:solidFill>
            </a:endParaRPr>
          </a:p>
        </p:txBody>
      </p:sp>
      <p:sp>
        <p:nvSpPr>
          <p:cNvPr id="15" name="Footer Placeholder 7">
            <a:extLst>
              <a:ext uri="{FF2B5EF4-FFF2-40B4-BE49-F238E27FC236}">
                <a16:creationId xmlns:a16="http://schemas.microsoft.com/office/drawing/2014/main" id="{E4B8F25F-8432-4985-9DDD-638CA252A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19295" y="6356350"/>
            <a:ext cx="10405298" cy="365125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Telecare Corporation </a:t>
            </a:r>
            <a:r>
              <a:rPr lang="en-US" dirty="0"/>
              <a:t>| </a:t>
            </a:r>
            <a:r>
              <a:rPr lang="en-US" dirty="0">
                <a:solidFill>
                  <a:schemeClr val="accent3"/>
                </a:solidFill>
              </a:rPr>
              <a:t>Respect. Recovery. Results. </a:t>
            </a:r>
            <a:r>
              <a:rPr lang="en-US" dirty="0"/>
              <a:t>| </a:t>
            </a:r>
            <a:r>
              <a:rPr lang="en-US" dirty="0">
                <a:solidFill>
                  <a:schemeClr val="accent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www.telecarecorp.com</a:t>
            </a:r>
            <a:r>
              <a:rPr lang="en-US" dirty="0">
                <a:solidFill>
                  <a:schemeClr val="accent2"/>
                </a:solidFill>
              </a:rPr>
              <a:t>                </a:t>
            </a:r>
            <a:r>
              <a:rPr lang="en-US" sz="1100" b="1" dirty="0">
                <a:solidFill>
                  <a:srgbClr val="0099CC"/>
                </a:solidFill>
              </a:rPr>
              <a:t>Exodus Recovery Inc. </a:t>
            </a:r>
            <a:r>
              <a:rPr lang="en-US" sz="1100" dirty="0">
                <a:solidFill>
                  <a:srgbClr val="000000"/>
                </a:solidFill>
              </a:rPr>
              <a:t>| </a:t>
            </a:r>
            <a:r>
              <a:rPr lang="en-US" sz="1100" i="1" dirty="0">
                <a:solidFill>
                  <a:srgbClr val="000000"/>
                </a:solidFill>
              </a:rPr>
              <a:t>The pathway to freedom begins with you</a:t>
            </a:r>
            <a:r>
              <a:rPr lang="en-US" sz="1100" dirty="0">
                <a:solidFill>
                  <a:srgbClr val="000000"/>
                </a:solidFill>
              </a:rPr>
              <a:t>. | </a:t>
            </a:r>
            <a:r>
              <a:rPr lang="en-US" sz="1100" dirty="0">
                <a:solidFill>
                  <a:srgbClr val="000000"/>
                </a:solidFill>
                <a:hlinkClick r:id="rId3"/>
              </a:rPr>
              <a:t>www.exodusrecovery.com</a:t>
            </a:r>
            <a:r>
              <a:rPr lang="en-US" dirty="0">
                <a:solidFill>
                  <a:schemeClr val="accent2"/>
                </a:solidFill>
              </a:rPr>
              <a:t>  </a:t>
            </a:r>
          </a:p>
        </p:txBody>
      </p:sp>
      <p:pic>
        <p:nvPicPr>
          <p:cNvPr id="4" name="Picture 3" descr="A group of people standing next to a van&#10;&#10;Description automatically generated with medium confidence">
            <a:extLst>
              <a:ext uri="{FF2B5EF4-FFF2-40B4-BE49-F238E27FC236}">
                <a16:creationId xmlns:a16="http://schemas.microsoft.com/office/drawing/2014/main" id="{95DCFD92-9110-4D26-8CFF-BEB7F220DF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617" y="1573213"/>
            <a:ext cx="3706975" cy="28439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3DA2AD-40C7-BE64-3728-ADCD047785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639" y="3850547"/>
            <a:ext cx="3296873" cy="225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8573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133A52CB-836D-C636-20D5-DA9991DFD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466" y="527738"/>
            <a:ext cx="11076932" cy="792048"/>
          </a:xfrm>
        </p:spPr>
        <p:txBody>
          <a:bodyPr/>
          <a:lstStyle/>
          <a:p>
            <a:r>
              <a:rPr lang="en-US" dirty="0"/>
              <a:t>MCRT Deployment &amp; Response Overview </a:t>
            </a:r>
          </a:p>
        </p:txBody>
      </p:sp>
      <p:pic>
        <p:nvPicPr>
          <p:cNvPr id="8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95B5F6E1-9F6B-BABE-3261-E3C13BB284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39"/>
          <a:stretch/>
        </p:blipFill>
        <p:spPr>
          <a:xfrm>
            <a:off x="774152" y="1828800"/>
            <a:ext cx="10849707" cy="3868565"/>
          </a:xfrm>
          <a:noFill/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8E33D-B6F5-B8E9-5E80-D3686BF36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4061" y="6356350"/>
            <a:ext cx="1084970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chemeClr val="accent1"/>
                </a:solidFill>
              </a:rPr>
              <a:t>Telecare Corporation </a:t>
            </a:r>
            <a:r>
              <a:rPr lang="en-US" dirty="0">
                <a:solidFill>
                  <a:schemeClr val="accent1"/>
                </a:solidFill>
              </a:rPr>
              <a:t>| Respect. Recovery. Results. | </a:t>
            </a:r>
            <a:r>
              <a:rPr lang="en-US" dirty="0">
                <a:solidFill>
                  <a:schemeClr val="accent1"/>
                </a:solidFill>
                <a:hlinkClick r:id="rId3"/>
              </a:rPr>
              <a:t>www.telecarecorp.com</a:t>
            </a:r>
            <a:r>
              <a:rPr lang="en-US" dirty="0">
                <a:solidFill>
                  <a:schemeClr val="accent1"/>
                </a:solidFill>
              </a:rPr>
              <a:t>            </a:t>
            </a:r>
            <a:r>
              <a:rPr lang="en-US" sz="1100" b="1" dirty="0">
                <a:solidFill>
                  <a:srgbClr val="0099CC"/>
                </a:solidFill>
              </a:rPr>
              <a:t>Exodus Recovery Inc. </a:t>
            </a:r>
            <a:r>
              <a:rPr lang="en-US" sz="1100" dirty="0">
                <a:solidFill>
                  <a:srgbClr val="000000"/>
                </a:solidFill>
              </a:rPr>
              <a:t>| </a:t>
            </a:r>
            <a:r>
              <a:rPr lang="en-US" sz="1100" i="1" dirty="0">
                <a:solidFill>
                  <a:srgbClr val="000000"/>
                </a:solidFill>
              </a:rPr>
              <a:t>The pathway to freedom begins with you</a:t>
            </a:r>
            <a:r>
              <a:rPr lang="en-US" sz="1100" dirty="0">
                <a:solidFill>
                  <a:srgbClr val="000000"/>
                </a:solidFill>
              </a:rPr>
              <a:t>. | </a:t>
            </a:r>
            <a:r>
              <a:rPr lang="en-US" sz="1100" dirty="0">
                <a:solidFill>
                  <a:srgbClr val="000000"/>
                </a:solidFill>
                <a:hlinkClick r:id="rId4"/>
              </a:rPr>
              <a:t>www.exodusrecovery.com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D609A2-F1BD-E833-32CE-9368251E4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 anchor="ctr">
            <a:normAutofit/>
          </a:bodyPr>
          <a:lstStyle/>
          <a:p>
            <a:pPr marL="0" marR="0" lvl="0" indent="0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9F9FBDAA-8B0B-406E-B562-FCF96E595DD0}" type="slidenum">
              <a:rPr kumimoji="0" lang="en-US" b="1" i="0" u="none" strike="noStrike" kern="1200" cap="none" spc="0" normalizeH="0" baseline="0" noProof="0" smtClean="0">
                <a:ln>
                  <a:noFill/>
                </a:ln>
                <a:solidFill>
                  <a:srgbClr val="59315F"/>
                </a:solidFill>
                <a:effectLst/>
                <a:uLnTx/>
                <a:uFillTx/>
              </a:rPr>
              <a:pPr marL="0" marR="0" lvl="0" indent="0" defTabSz="4572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b="1" i="0" u="none" strike="noStrike" kern="1200" cap="none" spc="0" normalizeH="0" baseline="0" noProof="0">
              <a:ln>
                <a:noFill/>
              </a:ln>
              <a:solidFill>
                <a:srgbClr val="59315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979110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9A3AA-1E7E-4E7B-B448-9644F653B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Services and Supports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A977FBC-7602-4C1B-88A4-CDE05E4AD1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2466" y="1607420"/>
            <a:ext cx="7385244" cy="4591250"/>
          </a:xfrm>
        </p:spPr>
        <p:txBody>
          <a:bodyPr>
            <a:noAutofit/>
          </a:bodyPr>
          <a:lstStyle/>
          <a:p>
            <a:pPr marL="182880" lvl="1" fontAlgn="base">
              <a:spcBef>
                <a:spcPts val="600"/>
              </a:spcBef>
              <a:spcAft>
                <a:spcPts val="0"/>
              </a:spcAft>
            </a:pPr>
            <a:r>
              <a:rPr lang="en-US" dirty="0"/>
              <a:t>Services include crisis triage, screening, assessment, crisis intervention and stabilization, Safety Planning &amp; Care Coordination.</a:t>
            </a:r>
          </a:p>
          <a:p>
            <a:pPr marL="182880" lvl="1" fontAlgn="base">
              <a:spcBef>
                <a:spcPts val="600"/>
              </a:spcBef>
              <a:spcAft>
                <a:spcPts val="0"/>
              </a:spcAft>
            </a:pPr>
            <a:r>
              <a:rPr lang="en-US" dirty="0"/>
              <a:t>Services are 24/7.</a:t>
            </a:r>
          </a:p>
          <a:p>
            <a:pPr marL="182880" lvl="1" fontAlgn="base">
              <a:spcBef>
                <a:spcPts val="600"/>
              </a:spcBef>
              <a:spcAft>
                <a:spcPts val="0"/>
              </a:spcAft>
            </a:pPr>
            <a:r>
              <a:rPr lang="en-US" dirty="0"/>
              <a:t>Mobile crisis teams provide on-site support in vehicles equipped with a host of resources &amp; safety features for 5150s.</a:t>
            </a:r>
          </a:p>
          <a:p>
            <a:pPr marL="182880" lvl="1" fontAlgn="base">
              <a:spcBef>
                <a:spcPts val="600"/>
              </a:spcBef>
              <a:spcAft>
                <a:spcPts val="0"/>
              </a:spcAft>
            </a:pPr>
            <a:r>
              <a:rPr lang="en-US" dirty="0"/>
              <a:t>If needed, MCRT can be transported to behavioral health services for further treatment.</a:t>
            </a:r>
          </a:p>
          <a:p>
            <a:pPr marL="182880" lvl="1" fontAlgn="base">
              <a:spcBef>
                <a:spcPts val="600"/>
              </a:spcBef>
              <a:spcAft>
                <a:spcPts val="0"/>
              </a:spcAft>
            </a:pPr>
            <a:r>
              <a:rPr lang="en-US" dirty="0"/>
              <a:t>Care Coordination may be provided for up to 30-days to assist with connection to ongoing behavioral health services.</a:t>
            </a:r>
          </a:p>
          <a:p>
            <a:pPr marL="182880" lvl="1" fontAlgn="base">
              <a:spcBef>
                <a:spcPts val="600"/>
              </a:spcBef>
              <a:spcAft>
                <a:spcPts val="0"/>
              </a:spcAft>
            </a:pPr>
            <a:endParaRPr lang="en-US" sz="2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03AA0-6A7E-488B-8283-95C293A9E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BDAA-8B0B-406E-B562-FCF96E595DD0}" type="slidenum">
              <a:rPr lang="en-US" smtClean="0"/>
              <a:t>6</a:t>
            </a:fld>
            <a:endParaRPr lang="en-US" dirty="0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3C0E4904-D1F1-4ABA-A294-869A54130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19295" y="6356350"/>
            <a:ext cx="10405298" cy="365125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Telecare Corporation </a:t>
            </a:r>
            <a:r>
              <a:rPr lang="en-US" dirty="0"/>
              <a:t>| </a:t>
            </a:r>
            <a:r>
              <a:rPr lang="en-US" dirty="0">
                <a:solidFill>
                  <a:schemeClr val="accent3"/>
                </a:solidFill>
              </a:rPr>
              <a:t>Respect. Recovery. Results. </a:t>
            </a:r>
            <a:r>
              <a:rPr lang="en-US" dirty="0"/>
              <a:t>| </a:t>
            </a:r>
            <a:r>
              <a:rPr lang="en-US" dirty="0">
                <a:solidFill>
                  <a:schemeClr val="accent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www.telecarecorp.com</a:t>
            </a:r>
            <a:r>
              <a:rPr lang="en-US" dirty="0">
                <a:solidFill>
                  <a:schemeClr val="accent2"/>
                </a:solidFill>
              </a:rPr>
              <a:t>                </a:t>
            </a:r>
            <a:r>
              <a:rPr lang="en-US" sz="1100" b="1" dirty="0">
                <a:solidFill>
                  <a:srgbClr val="0099CC"/>
                </a:solidFill>
              </a:rPr>
              <a:t>Exodus Recovery Inc. </a:t>
            </a:r>
            <a:r>
              <a:rPr lang="en-US" sz="1100" dirty="0">
                <a:solidFill>
                  <a:srgbClr val="000000"/>
                </a:solidFill>
              </a:rPr>
              <a:t>| </a:t>
            </a:r>
            <a:r>
              <a:rPr lang="en-US" sz="1100" i="1" dirty="0">
                <a:solidFill>
                  <a:srgbClr val="000000"/>
                </a:solidFill>
              </a:rPr>
              <a:t>The pathway to freedom begins with you</a:t>
            </a:r>
            <a:r>
              <a:rPr lang="en-US" sz="1100" dirty="0">
                <a:solidFill>
                  <a:srgbClr val="000000"/>
                </a:solidFill>
              </a:rPr>
              <a:t>. | </a:t>
            </a:r>
            <a:r>
              <a:rPr lang="en-US" sz="1100" dirty="0">
                <a:solidFill>
                  <a:srgbClr val="000000"/>
                </a:solidFill>
                <a:hlinkClick r:id="rId3"/>
              </a:rPr>
              <a:t>www.exodusrecovery.com</a:t>
            </a:r>
            <a:r>
              <a:rPr lang="en-US" dirty="0">
                <a:solidFill>
                  <a:schemeClr val="accent2"/>
                </a:solidFill>
              </a:rPr>
              <a:t>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8FDA6DF-C306-3AE9-31A9-5DC8803FB8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3075" y="1907305"/>
            <a:ext cx="8783227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id="{670C2C0A-D879-A3C7-143E-86E99CF8A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710" y="1907306"/>
            <a:ext cx="4122044" cy="3343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89097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3E25F-2823-4D80-9C1C-5C52FAD0F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466" y="527738"/>
            <a:ext cx="11076932" cy="792048"/>
          </a:xfrm>
        </p:spPr>
        <p:txBody>
          <a:bodyPr anchor="ctr">
            <a:normAutofit/>
          </a:bodyPr>
          <a:lstStyle/>
          <a:p>
            <a:r>
              <a:rPr lang="en-US" dirty="0"/>
              <a:t>MCRT Referral Criteria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64611D-08C5-4FE3-9CB3-23E0119F87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8" y="1828801"/>
            <a:ext cx="6541913" cy="4165600"/>
          </a:xfrm>
        </p:spPr>
        <p:txBody>
          <a:bodyPr anchor="t"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sz="3000" b="1" dirty="0">
                <a:solidFill>
                  <a:schemeClr val="accent1"/>
                </a:solidFill>
              </a:rPr>
              <a:t>No weapons </a:t>
            </a:r>
          </a:p>
          <a:p>
            <a:pPr>
              <a:lnSpc>
                <a:spcPct val="90000"/>
              </a:lnSpc>
            </a:pPr>
            <a:r>
              <a:rPr lang="en-US" sz="3000" b="1" dirty="0">
                <a:solidFill>
                  <a:schemeClr val="accent1"/>
                </a:solidFill>
              </a:rPr>
              <a:t>No Injuries /Medical Emergency</a:t>
            </a:r>
          </a:p>
          <a:p>
            <a:pPr>
              <a:lnSpc>
                <a:spcPct val="90000"/>
              </a:lnSpc>
            </a:pPr>
            <a:r>
              <a:rPr lang="en-US" sz="3000" b="1" dirty="0">
                <a:solidFill>
                  <a:schemeClr val="accent1"/>
                </a:solidFill>
              </a:rPr>
              <a:t>No threat of immediate violence to self or others </a:t>
            </a:r>
          </a:p>
          <a:p>
            <a:pPr>
              <a:lnSpc>
                <a:spcPct val="90000"/>
              </a:lnSpc>
            </a:pPr>
            <a:r>
              <a:rPr lang="en-US" dirty="0"/>
              <a:t>The person is not involved in serious criminal activity</a:t>
            </a:r>
          </a:p>
          <a:p>
            <a:pPr>
              <a:lnSpc>
                <a:spcPct val="90000"/>
              </a:lnSpc>
            </a:pPr>
            <a:r>
              <a:rPr lang="en-US" dirty="0"/>
              <a:t>Person is not known to be wanted in connection with an ongoing criminal investigation</a:t>
            </a:r>
          </a:p>
          <a:p>
            <a:pPr>
              <a:lnSpc>
                <a:spcPct val="90000"/>
              </a:lnSpc>
            </a:pPr>
            <a:r>
              <a:rPr lang="en-US" dirty="0"/>
              <a:t>Law enforcement was not specifically requested</a:t>
            </a:r>
          </a:p>
          <a:p>
            <a:pPr>
              <a:lnSpc>
                <a:spcPct val="90000"/>
              </a:lnSpc>
            </a:pPr>
            <a:endParaRPr lang="en-US" sz="2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7386E-76E4-4099-9CE0-9A12E630D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 anchor="ctr">
            <a:normAutofit/>
          </a:bodyPr>
          <a:lstStyle/>
          <a:p>
            <a:pPr marL="0" marR="0" lvl="0" indent="0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9F9FBDAA-8B0B-406E-B562-FCF96E595DD0}" type="slidenum">
              <a:rPr kumimoji="0" lang="en-US" b="1" i="0" u="none" strike="noStrike" kern="1200" cap="none" spc="0" normalizeH="0" baseline="0" noProof="0" smtClean="0">
                <a:ln>
                  <a:noFill/>
                </a:ln>
                <a:solidFill>
                  <a:srgbClr val="59315F"/>
                </a:solidFill>
                <a:effectLst/>
                <a:uLnTx/>
                <a:uFillTx/>
              </a:rPr>
              <a:pPr marL="0" marR="0" lvl="0" indent="0" defTabSz="4572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b="1" i="0" u="none" strike="noStrike" kern="1200" cap="none" spc="0" normalizeH="0" baseline="0" noProof="0">
              <a:ln>
                <a:noFill/>
              </a:ln>
              <a:solidFill>
                <a:srgbClr val="59315F"/>
              </a:solidFill>
              <a:effectLst/>
              <a:uLnTx/>
              <a:uFillTx/>
            </a:endParaRPr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12CD908C-69AF-4B1C-9592-971756379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19295" y="6356350"/>
            <a:ext cx="10405298" cy="365125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Telecare Corporation </a:t>
            </a:r>
            <a:r>
              <a:rPr lang="en-US" dirty="0"/>
              <a:t>| </a:t>
            </a:r>
            <a:r>
              <a:rPr lang="en-US" dirty="0">
                <a:solidFill>
                  <a:schemeClr val="accent3"/>
                </a:solidFill>
              </a:rPr>
              <a:t>Respect. Recovery. Results. </a:t>
            </a:r>
            <a:r>
              <a:rPr lang="en-US" dirty="0"/>
              <a:t>| </a:t>
            </a:r>
            <a:r>
              <a:rPr lang="en-US" dirty="0">
                <a:solidFill>
                  <a:schemeClr val="accent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www.telecarecorp.com</a:t>
            </a:r>
            <a:r>
              <a:rPr lang="en-US" dirty="0">
                <a:solidFill>
                  <a:schemeClr val="accent2"/>
                </a:solidFill>
              </a:rPr>
              <a:t>                </a:t>
            </a:r>
            <a:r>
              <a:rPr lang="en-US" sz="1100" b="1" dirty="0">
                <a:solidFill>
                  <a:srgbClr val="0099CC"/>
                </a:solidFill>
              </a:rPr>
              <a:t>Exodus Recovery Inc. </a:t>
            </a:r>
            <a:r>
              <a:rPr lang="en-US" sz="1100" dirty="0">
                <a:solidFill>
                  <a:srgbClr val="000000"/>
                </a:solidFill>
              </a:rPr>
              <a:t>| </a:t>
            </a:r>
            <a:r>
              <a:rPr lang="en-US" sz="1100" i="1" dirty="0">
                <a:solidFill>
                  <a:srgbClr val="000000"/>
                </a:solidFill>
              </a:rPr>
              <a:t>The pathway to freedom begins with you</a:t>
            </a:r>
            <a:r>
              <a:rPr lang="en-US" sz="1100" dirty="0">
                <a:solidFill>
                  <a:srgbClr val="000000"/>
                </a:solidFill>
              </a:rPr>
              <a:t>. | </a:t>
            </a:r>
            <a:r>
              <a:rPr lang="en-US" sz="1100" dirty="0">
                <a:solidFill>
                  <a:srgbClr val="000000"/>
                </a:solidFill>
                <a:hlinkClick r:id="rId4"/>
              </a:rPr>
              <a:t>www.exodusrecovery.com</a:t>
            </a:r>
            <a:r>
              <a:rPr lang="en-US" dirty="0">
                <a:solidFill>
                  <a:schemeClr val="accent2"/>
                </a:solidFill>
              </a:rPr>
              <a:t>  </a:t>
            </a:r>
          </a:p>
        </p:txBody>
      </p:sp>
      <p:pic>
        <p:nvPicPr>
          <p:cNvPr id="5" name="Content Placeholder 9">
            <a:extLst>
              <a:ext uri="{FF2B5EF4-FFF2-40B4-BE49-F238E27FC236}">
                <a16:creationId xmlns:a16="http://schemas.microsoft.com/office/drawing/2014/main" id="{EE0483A0-039A-0C35-28BF-A0758A14952C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5"/>
          <a:stretch>
            <a:fillRect/>
          </a:stretch>
        </p:blipFill>
        <p:spPr>
          <a:xfrm>
            <a:off x="7998516" y="2433460"/>
            <a:ext cx="2996862" cy="298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8302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9BA6A-EE1A-4ECD-A7E0-8712ED90B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466" y="527738"/>
            <a:ext cx="11076932" cy="792048"/>
          </a:xfrm>
        </p:spPr>
        <p:txBody>
          <a:bodyPr anchor="ctr">
            <a:normAutofit/>
          </a:bodyPr>
          <a:lstStyle/>
          <a:p>
            <a:r>
              <a:rPr lang="en-US" dirty="0"/>
              <a:t>When to Call MCRT</a:t>
            </a:r>
          </a:p>
        </p:txBody>
      </p:sp>
      <p:pic>
        <p:nvPicPr>
          <p:cNvPr id="2054" name="Picture 6" descr="Long waiting list in Germany for traumatized migrants and refugees -  InfoMigrants">
            <a:extLst>
              <a:ext uri="{FF2B5EF4-FFF2-40B4-BE49-F238E27FC236}">
                <a16:creationId xmlns:a16="http://schemas.microsoft.com/office/drawing/2014/main" id="{8B17DCAE-D32A-408E-B6C0-1C8E51DE2B9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2" r="16234" b="1"/>
          <a:stretch/>
        </p:blipFill>
        <p:spPr bwMode="auto">
          <a:xfrm>
            <a:off x="447962" y="2401456"/>
            <a:ext cx="4576619" cy="347484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384F56BF-48E1-4BA9-A5A6-04715F488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92771" y="6307809"/>
            <a:ext cx="10712669" cy="391213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dirty="0">
                <a:solidFill>
                  <a:schemeClr val="accent1"/>
                </a:solidFill>
              </a:rPr>
              <a:t>Telecare Corporation </a:t>
            </a:r>
            <a:r>
              <a:rPr lang="en-US" dirty="0">
                <a:solidFill>
                  <a:schemeClr val="accent1"/>
                </a:solidFill>
              </a:rPr>
              <a:t>| </a:t>
            </a:r>
            <a:r>
              <a:rPr lang="en-US" dirty="0">
                <a:solidFill>
                  <a:schemeClr val="accent3"/>
                </a:solidFill>
              </a:rPr>
              <a:t>Respect. Recovery. Results. </a:t>
            </a:r>
            <a:r>
              <a:rPr lang="en-US" dirty="0">
                <a:solidFill>
                  <a:schemeClr val="accent1"/>
                </a:solidFill>
              </a:rPr>
              <a:t>| </a:t>
            </a:r>
            <a:r>
              <a:rPr lang="en-US" dirty="0">
                <a:solidFill>
                  <a:schemeClr val="accent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www.telecarecorp.com</a:t>
            </a:r>
            <a:r>
              <a:rPr lang="en-US" dirty="0">
                <a:solidFill>
                  <a:schemeClr val="accent2"/>
                </a:solidFill>
              </a:rPr>
              <a:t>                </a:t>
            </a:r>
            <a:r>
              <a:rPr lang="en-US" b="1" dirty="0">
                <a:solidFill>
                  <a:schemeClr val="accent1"/>
                </a:solidFill>
              </a:rPr>
              <a:t>Exodus Recovery Inc. </a:t>
            </a:r>
            <a:r>
              <a:rPr lang="en-US" dirty="0">
                <a:solidFill>
                  <a:schemeClr val="accent1"/>
                </a:solidFill>
              </a:rPr>
              <a:t>| </a:t>
            </a:r>
            <a:r>
              <a:rPr lang="en-US" i="1" dirty="0">
                <a:solidFill>
                  <a:schemeClr val="accent1"/>
                </a:solidFill>
              </a:rPr>
              <a:t>The pathway to freedom begins with you</a:t>
            </a:r>
            <a:r>
              <a:rPr lang="en-US" dirty="0">
                <a:solidFill>
                  <a:schemeClr val="accent1"/>
                </a:solidFill>
              </a:rPr>
              <a:t>. | </a:t>
            </a:r>
            <a:r>
              <a:rPr lang="en-US" dirty="0">
                <a:solidFill>
                  <a:schemeClr val="accent1"/>
                </a:solidFill>
                <a:hlinkClick r:id="rId5"/>
              </a:rPr>
              <a:t>www.exodusrecovery.com</a:t>
            </a:r>
            <a:r>
              <a:rPr lang="en-US" dirty="0">
                <a:solidFill>
                  <a:schemeClr val="accent1"/>
                </a:solidFill>
              </a:rPr>
              <a:t>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414051-4222-4B74-9F95-51A12E675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 anchor="ctr">
            <a:normAutofit/>
          </a:bodyPr>
          <a:lstStyle/>
          <a:p>
            <a:pPr marL="0" marR="0" lvl="0" indent="0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9F9FBDAA-8B0B-406E-B562-FCF96E595DD0}" type="slidenum">
              <a:rPr kumimoji="0" lang="en-US" b="1" i="0" u="none" strike="noStrike" kern="1200" cap="none" spc="0" normalizeH="0" baseline="0" noProof="0" smtClean="0">
                <a:ln>
                  <a:noFill/>
                </a:ln>
                <a:solidFill>
                  <a:srgbClr val="59315F"/>
                </a:solidFill>
                <a:effectLst/>
                <a:uLnTx/>
                <a:uFillTx/>
              </a:rPr>
              <a:pPr marL="0" marR="0" lvl="0" indent="0" defTabSz="4572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b="1" i="0" u="none" strike="noStrike" kern="1200" cap="none" spc="0" normalizeH="0" baseline="0" noProof="0">
              <a:ln>
                <a:noFill/>
              </a:ln>
              <a:solidFill>
                <a:srgbClr val="59315F"/>
              </a:solidFill>
              <a:effectLst/>
              <a:uLnTx/>
              <a:uFillTx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4390A7-A421-4BE8-A062-3D1627BDF88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126182" y="1828801"/>
            <a:ext cx="6782039" cy="4507344"/>
          </a:xfrm>
        </p:spPr>
        <p:txBody>
          <a:bodyPr anchor="t">
            <a:normAutofit/>
          </a:bodyPr>
          <a:lstStyle/>
          <a:p>
            <a:pPr marL="45720" indent="0" fontAlgn="base">
              <a:lnSpc>
                <a:spcPct val="90000"/>
              </a:lnSpc>
              <a:buNone/>
            </a:pPr>
            <a:r>
              <a:rPr lang="en-US" sz="2000" b="0" i="0" dirty="0">
                <a:effectLst/>
              </a:rPr>
              <a:t>Call if </a:t>
            </a:r>
            <a:r>
              <a:rPr lang="en-US" sz="2000" dirty="0"/>
              <a:t>a</a:t>
            </a:r>
            <a:r>
              <a:rPr lang="en-US" sz="2000" b="0" i="0" dirty="0">
                <a:effectLst/>
              </a:rPr>
              <a:t> person is having a behavioral health </a:t>
            </a:r>
            <a:r>
              <a:rPr lang="en-US" sz="2000" dirty="0"/>
              <a:t>crisis </a:t>
            </a:r>
            <a:r>
              <a:rPr lang="en-US" sz="2000" b="0" i="0" dirty="0">
                <a:effectLst/>
              </a:rPr>
              <a:t>and they are</a:t>
            </a:r>
            <a:r>
              <a:rPr lang="en-US" sz="2000" dirty="0"/>
              <a:t> not</a:t>
            </a:r>
            <a:r>
              <a:rPr lang="en-US" sz="2000" b="0" i="0" dirty="0">
                <a:effectLst/>
              </a:rPr>
              <a:t> immediately trying to harm themself or others during the incident. For example:</a:t>
            </a:r>
          </a:p>
          <a:p>
            <a:pPr marL="731520" lvl="1" fontAlgn="base">
              <a:lnSpc>
                <a:spcPct val="90000"/>
              </a:lnSpc>
            </a:pPr>
            <a:r>
              <a:rPr lang="en-US" sz="2000" b="0" i="0" dirty="0">
                <a:effectLst/>
              </a:rPr>
              <a:t>Threatening suicide but no immediate risk to harm self </a:t>
            </a:r>
          </a:p>
          <a:p>
            <a:pPr marL="731520" lvl="1" fontAlgn="base">
              <a:lnSpc>
                <a:spcPct val="90000"/>
              </a:lnSpc>
            </a:pPr>
            <a:r>
              <a:rPr lang="en-US" sz="2000" b="0" i="0" dirty="0">
                <a:effectLst/>
              </a:rPr>
              <a:t>Severely depressed (i.e., hopeless, sad, not eating, not getting out of bed)</a:t>
            </a:r>
          </a:p>
          <a:p>
            <a:pPr marL="731520" lvl="1" fontAlgn="base">
              <a:lnSpc>
                <a:spcPct val="90000"/>
              </a:lnSpc>
            </a:pPr>
            <a:r>
              <a:rPr lang="en-US" sz="2000" b="0" i="0" dirty="0">
                <a:effectLst/>
              </a:rPr>
              <a:t>Verbally threatening or </a:t>
            </a:r>
            <a:r>
              <a:rPr lang="en-US" sz="2000" dirty="0"/>
              <a:t>“posturing” </a:t>
            </a:r>
            <a:r>
              <a:rPr lang="en-US" sz="2000" b="0" i="0" dirty="0">
                <a:effectLst/>
              </a:rPr>
              <a:t>but not violent (</a:t>
            </a:r>
            <a:r>
              <a:rPr lang="en-US" sz="2000" dirty="0"/>
              <a:t>i.e.</a:t>
            </a:r>
            <a:r>
              <a:rPr lang="en-US" sz="2000" b="0" i="0" dirty="0">
                <a:effectLst/>
              </a:rPr>
              <a:t>, loud, yelling, responding to voices, pacing, anxious, etc.).</a:t>
            </a:r>
          </a:p>
          <a:p>
            <a:pPr marL="731520" lvl="1" fontAlgn="base">
              <a:lnSpc>
                <a:spcPct val="90000"/>
              </a:lnSpc>
            </a:pPr>
            <a:r>
              <a:rPr lang="en-US" sz="2000" b="0" i="0" dirty="0">
                <a:effectLst/>
              </a:rPr>
              <a:t>Threatening to run away</a:t>
            </a:r>
          </a:p>
          <a:p>
            <a:pPr marL="731520" lvl="1" fontAlgn="base">
              <a:lnSpc>
                <a:spcPct val="90000"/>
              </a:lnSpc>
            </a:pPr>
            <a:r>
              <a:rPr lang="en-US" sz="2000" b="0" i="0" dirty="0">
                <a:effectLst/>
              </a:rPr>
              <a:t>Could become a danger to themself or others</a:t>
            </a:r>
          </a:p>
          <a:p>
            <a:pPr marL="731520" lvl="1" fontAlgn="base">
              <a:lnSpc>
                <a:spcPct val="90000"/>
              </a:lnSpc>
            </a:pPr>
            <a:r>
              <a:rPr lang="en-US" sz="2000" b="0" i="0" dirty="0">
                <a:effectLst/>
              </a:rPr>
              <a:t>If not sure what to do, call ACL </a:t>
            </a:r>
            <a:r>
              <a:rPr lang="en-US" sz="2000" dirty="0"/>
              <a:t>to</a:t>
            </a:r>
            <a:r>
              <a:rPr lang="en-US" sz="2000" b="0" i="0" dirty="0">
                <a:effectLst/>
              </a:rPr>
              <a:t> </a:t>
            </a:r>
            <a:r>
              <a:rPr lang="en-US" sz="2000" dirty="0"/>
              <a:t>consult</a:t>
            </a:r>
            <a:endParaRPr lang="en-US" sz="2000" b="0" i="0" dirty="0">
              <a:effectLst/>
            </a:endParaRPr>
          </a:p>
          <a:p>
            <a:pPr>
              <a:lnSpc>
                <a:spcPct val="90000"/>
              </a:lnSpc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5051686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E6E44706-8DD3-EBD4-34BA-39333C2E5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/>
          <a:lstStyle/>
          <a:p>
            <a:r>
              <a:rPr lang="en-US" dirty="0"/>
              <a:t>MCRT Services are Inclusive &amp; Trauma Informed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3033A00-1A24-4ABD-86D4-AED50611C3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62772" y="381965"/>
            <a:ext cx="4890961" cy="5974385"/>
          </a:xfrm>
        </p:spPr>
        <p:txBody>
          <a:bodyPr anchor="t">
            <a:normAutofit fontScale="92500" lnSpcReduction="10000"/>
          </a:bodyPr>
          <a:lstStyle/>
          <a:p>
            <a:r>
              <a:rPr lang="en-US" sz="2400" dirty="0"/>
              <a:t>MCRT is aware that trauma is common in displaced populations and those experiencing crisis. </a:t>
            </a:r>
          </a:p>
          <a:p>
            <a:r>
              <a:rPr lang="en-US" sz="2400" dirty="0"/>
              <a:t>People can &amp; do recover from trauma with the help and support from community, church &amp; peer groups. </a:t>
            </a:r>
          </a:p>
          <a:p>
            <a:r>
              <a:rPr lang="en-US" sz="2400" dirty="0"/>
              <a:t>MCRT services are designed to best support healing &amp; recovery through:</a:t>
            </a:r>
          </a:p>
          <a:p>
            <a:pPr lvl="1"/>
            <a:r>
              <a:rPr lang="en-US" sz="2000" dirty="0"/>
              <a:t>Integration of the individual’s voice</a:t>
            </a:r>
          </a:p>
          <a:p>
            <a:pPr lvl="1"/>
            <a:r>
              <a:rPr lang="en-US" sz="2000" dirty="0"/>
              <a:t>Familiarity with relevant cultural resources </a:t>
            </a:r>
          </a:p>
          <a:p>
            <a:pPr lvl="1"/>
            <a:r>
              <a:rPr lang="en-US" sz="2000" dirty="0"/>
              <a:t>With permission, the inclusion of family, religious affiliations, &amp; social supports</a:t>
            </a:r>
          </a:p>
          <a:p>
            <a:pPr lvl="1"/>
            <a:r>
              <a:rPr lang="en-US" sz="2000" dirty="0"/>
              <a:t>Being welcoming &amp; linguistically inclusive</a:t>
            </a:r>
          </a:p>
          <a:p>
            <a:pPr lvl="1"/>
            <a:r>
              <a:rPr lang="en-US" sz="2000" dirty="0"/>
              <a:t>Sharing power &amp; decision-making </a:t>
            </a:r>
          </a:p>
          <a:p>
            <a:endParaRPr lang="en-US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09E08-DF4D-4B68-9B0A-CC09FAECA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F9FBDAA-8B0B-406E-B562-FCF96E595DD0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sp>
        <p:nvSpPr>
          <p:cNvPr id="11" name="Footer Placeholder 7">
            <a:extLst>
              <a:ext uri="{FF2B5EF4-FFF2-40B4-BE49-F238E27FC236}">
                <a16:creationId xmlns:a16="http://schemas.microsoft.com/office/drawing/2014/main" id="{470C0B43-8C54-40F9-BE56-E4499B9FC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19295" y="6356350"/>
            <a:ext cx="10405298" cy="365125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Telecare Corporation </a:t>
            </a:r>
            <a:r>
              <a:rPr lang="en-US" dirty="0"/>
              <a:t>| </a:t>
            </a:r>
            <a:r>
              <a:rPr lang="en-US" dirty="0">
                <a:solidFill>
                  <a:schemeClr val="accent3"/>
                </a:solidFill>
              </a:rPr>
              <a:t>Respect. Recovery. Results. </a:t>
            </a:r>
            <a:r>
              <a:rPr lang="en-US" dirty="0"/>
              <a:t>| </a:t>
            </a:r>
            <a:r>
              <a:rPr lang="en-US" dirty="0">
                <a:solidFill>
                  <a:schemeClr val="accent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www.telecarecorp.com</a:t>
            </a:r>
            <a:r>
              <a:rPr lang="en-US" dirty="0">
                <a:solidFill>
                  <a:schemeClr val="accent2"/>
                </a:solidFill>
              </a:rPr>
              <a:t>                </a:t>
            </a:r>
            <a:r>
              <a:rPr lang="en-US" sz="1100" b="1" dirty="0">
                <a:solidFill>
                  <a:srgbClr val="0099CC"/>
                </a:solidFill>
              </a:rPr>
              <a:t>Exodus Recovery Inc. </a:t>
            </a:r>
            <a:r>
              <a:rPr lang="en-US" sz="1100" dirty="0">
                <a:solidFill>
                  <a:srgbClr val="000000"/>
                </a:solidFill>
              </a:rPr>
              <a:t>| </a:t>
            </a:r>
            <a:r>
              <a:rPr lang="en-US" sz="1100" i="1" dirty="0">
                <a:solidFill>
                  <a:srgbClr val="000000"/>
                </a:solidFill>
              </a:rPr>
              <a:t>The pathway to freedom begins with you. </a:t>
            </a:r>
            <a:r>
              <a:rPr lang="en-US" sz="1100" dirty="0">
                <a:solidFill>
                  <a:srgbClr val="000000"/>
                </a:solidFill>
              </a:rPr>
              <a:t>| </a:t>
            </a:r>
            <a:r>
              <a:rPr lang="en-US" sz="1100" dirty="0">
                <a:solidFill>
                  <a:srgbClr val="000000"/>
                </a:solidFill>
                <a:hlinkClick r:id="rId4"/>
              </a:rPr>
              <a:t>www.exodusrecovery.com</a:t>
            </a:r>
            <a:r>
              <a:rPr lang="en-US" dirty="0">
                <a:solidFill>
                  <a:schemeClr val="accent2"/>
                </a:solidFill>
              </a:rPr>
              <a:t>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25E67B-B3D1-D8FF-9049-35B51C873FC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302" t="15076" r="68265" b="18379"/>
          <a:stretch/>
        </p:blipFill>
        <p:spPr>
          <a:xfrm>
            <a:off x="8338671" y="1215559"/>
            <a:ext cx="3300984" cy="4598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15206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Covers and Big Pictures">
  <a:themeElements>
    <a:clrScheme name="Telecare Colors">
      <a:dk1>
        <a:srgbClr val="63666A"/>
      </a:dk1>
      <a:lt1>
        <a:sysClr val="window" lastClr="FFFFFF"/>
      </a:lt1>
      <a:dk2>
        <a:srgbClr val="53565A"/>
      </a:dk2>
      <a:lt2>
        <a:srgbClr val="E7E6E6"/>
      </a:lt2>
      <a:accent1>
        <a:srgbClr val="59315F"/>
      </a:accent1>
      <a:accent2>
        <a:srgbClr val="EAAA00"/>
      </a:accent2>
      <a:accent3>
        <a:srgbClr val="78BE20"/>
      </a:accent3>
      <a:accent4>
        <a:srgbClr val="D00070"/>
      </a:accent4>
      <a:accent5>
        <a:srgbClr val="00AFD7"/>
      </a:accent5>
      <a:accent6>
        <a:srgbClr val="FF8200"/>
      </a:accent6>
      <a:hlink>
        <a:srgbClr val="00AFD7"/>
      </a:hlink>
      <a:folHlink>
        <a:srgbClr val="BB16A3"/>
      </a:folHlink>
    </a:clrScheme>
    <a:fontScheme name="Calibri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1_PowerPoint_Template" id="{58374279-03E2-443C-BF33-BED43C291DE0}" vid="{C8C7FAAF-ED21-49CE-BA77-EB77401742AE}"/>
    </a:ext>
  </a:extLst>
</a:theme>
</file>

<file path=ppt/theme/theme2.xml><?xml version="1.0" encoding="utf-8"?>
<a:theme xmlns:a="http://schemas.openxmlformats.org/drawingml/2006/main" name="Purple Narrow">
  <a:themeElements>
    <a:clrScheme name="Telecare Colors">
      <a:dk1>
        <a:srgbClr val="63666A"/>
      </a:dk1>
      <a:lt1>
        <a:sysClr val="window" lastClr="FFFFFF"/>
      </a:lt1>
      <a:dk2>
        <a:srgbClr val="53565A"/>
      </a:dk2>
      <a:lt2>
        <a:srgbClr val="E7E6E6"/>
      </a:lt2>
      <a:accent1>
        <a:srgbClr val="59315F"/>
      </a:accent1>
      <a:accent2>
        <a:srgbClr val="EAAA00"/>
      </a:accent2>
      <a:accent3>
        <a:srgbClr val="78BE20"/>
      </a:accent3>
      <a:accent4>
        <a:srgbClr val="D00070"/>
      </a:accent4>
      <a:accent5>
        <a:srgbClr val="00AFD7"/>
      </a:accent5>
      <a:accent6>
        <a:srgbClr val="FF8200"/>
      </a:accent6>
      <a:hlink>
        <a:srgbClr val="00AFD7"/>
      </a:hlink>
      <a:folHlink>
        <a:srgbClr val="BB16A3"/>
      </a:folHlink>
    </a:clrScheme>
    <a:fontScheme name="Calibri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1_PowerPoint_Template" id="{58374279-03E2-443C-BF33-BED43C291DE0}" vid="{2B556855-A783-410F-B19E-A832322A3F8D}"/>
    </a:ext>
  </a:extLst>
</a:theme>
</file>

<file path=ppt/theme/theme3.xml><?xml version="1.0" encoding="utf-8"?>
<a:theme xmlns:a="http://schemas.openxmlformats.org/drawingml/2006/main" name="Warm Gray Narrow">
  <a:themeElements>
    <a:clrScheme name="Telecare Colors">
      <a:dk1>
        <a:srgbClr val="63666A"/>
      </a:dk1>
      <a:lt1>
        <a:sysClr val="window" lastClr="FFFFFF"/>
      </a:lt1>
      <a:dk2>
        <a:srgbClr val="53565A"/>
      </a:dk2>
      <a:lt2>
        <a:srgbClr val="E7E6E6"/>
      </a:lt2>
      <a:accent1>
        <a:srgbClr val="59315F"/>
      </a:accent1>
      <a:accent2>
        <a:srgbClr val="EAAA00"/>
      </a:accent2>
      <a:accent3>
        <a:srgbClr val="78BE20"/>
      </a:accent3>
      <a:accent4>
        <a:srgbClr val="D00070"/>
      </a:accent4>
      <a:accent5>
        <a:srgbClr val="00AFD7"/>
      </a:accent5>
      <a:accent6>
        <a:srgbClr val="E7E6E6"/>
      </a:accent6>
      <a:hlink>
        <a:srgbClr val="00AFD7"/>
      </a:hlink>
      <a:folHlink>
        <a:srgbClr val="BB16A3"/>
      </a:folHlink>
    </a:clrScheme>
    <a:fontScheme name="Calibri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1_PowerPoint_Template" id="{58374279-03E2-443C-BF33-BED43C291DE0}" vid="{44A02E16-917E-448F-9032-6B749A0A2271}"/>
    </a:ext>
  </a:extLst>
</a:theme>
</file>

<file path=ppt/theme/theme4.xml><?xml version="1.0" encoding="utf-8"?>
<a:theme xmlns:a="http://schemas.openxmlformats.org/drawingml/2006/main" name="White Narrow">
  <a:themeElements>
    <a:clrScheme name="Telecare Colors">
      <a:dk1>
        <a:srgbClr val="63666A"/>
      </a:dk1>
      <a:lt1>
        <a:sysClr val="window" lastClr="FFFFFF"/>
      </a:lt1>
      <a:dk2>
        <a:srgbClr val="53565A"/>
      </a:dk2>
      <a:lt2>
        <a:srgbClr val="E7E6E6"/>
      </a:lt2>
      <a:accent1>
        <a:srgbClr val="59315F"/>
      </a:accent1>
      <a:accent2>
        <a:srgbClr val="EAAA00"/>
      </a:accent2>
      <a:accent3>
        <a:srgbClr val="78BE20"/>
      </a:accent3>
      <a:accent4>
        <a:srgbClr val="D00070"/>
      </a:accent4>
      <a:accent5>
        <a:srgbClr val="00AFD7"/>
      </a:accent5>
      <a:accent6>
        <a:srgbClr val="E7E6E6"/>
      </a:accent6>
      <a:hlink>
        <a:srgbClr val="00AFD7"/>
      </a:hlink>
      <a:folHlink>
        <a:srgbClr val="BB16A3"/>
      </a:folHlink>
    </a:clrScheme>
    <a:fontScheme name="Calibri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1_PowerPoint_Template" id="{58374279-03E2-443C-BF33-BED43C291DE0}" vid="{1B66BE69-699A-43C6-88B7-FB08D91C789B}"/>
    </a:ext>
  </a:extLst>
</a:theme>
</file>

<file path=ppt/theme/theme5.xml><?xml version="1.0" encoding="utf-8"?>
<a:theme xmlns:a="http://schemas.openxmlformats.org/drawingml/2006/main" name="1_Purple Wide">
  <a:themeElements>
    <a:clrScheme name="Telecare Colors">
      <a:dk1>
        <a:srgbClr val="63666A"/>
      </a:dk1>
      <a:lt1>
        <a:sysClr val="window" lastClr="FFFFFF"/>
      </a:lt1>
      <a:dk2>
        <a:srgbClr val="53565A"/>
      </a:dk2>
      <a:lt2>
        <a:srgbClr val="E7E6E6"/>
      </a:lt2>
      <a:accent1>
        <a:srgbClr val="59315F"/>
      </a:accent1>
      <a:accent2>
        <a:srgbClr val="EAAA00"/>
      </a:accent2>
      <a:accent3>
        <a:srgbClr val="78BE20"/>
      </a:accent3>
      <a:accent4>
        <a:srgbClr val="D00070"/>
      </a:accent4>
      <a:accent5>
        <a:srgbClr val="00AFD7"/>
      </a:accent5>
      <a:accent6>
        <a:srgbClr val="E7E6E6"/>
      </a:accent6>
      <a:hlink>
        <a:srgbClr val="00AFD7"/>
      </a:hlink>
      <a:folHlink>
        <a:srgbClr val="BB16A3"/>
      </a:folHlink>
    </a:clrScheme>
    <a:fontScheme name="Calibri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1_PowerPoint_Template" id="{58374279-03E2-443C-BF33-BED43C291DE0}" vid="{FB343D4C-0B06-4724-94C5-D0922D36DAD6}"/>
    </a:ext>
  </a:extLst>
</a:theme>
</file>

<file path=ppt/theme/theme6.xml><?xml version="1.0" encoding="utf-8"?>
<a:theme xmlns:a="http://schemas.openxmlformats.org/drawingml/2006/main" name="Dividers">
  <a:themeElements>
    <a:clrScheme name="Telecare Colors">
      <a:dk1>
        <a:srgbClr val="63666A"/>
      </a:dk1>
      <a:lt1>
        <a:sysClr val="window" lastClr="FFFFFF"/>
      </a:lt1>
      <a:dk2>
        <a:srgbClr val="53565A"/>
      </a:dk2>
      <a:lt2>
        <a:srgbClr val="E7E6E6"/>
      </a:lt2>
      <a:accent1>
        <a:srgbClr val="59315F"/>
      </a:accent1>
      <a:accent2>
        <a:srgbClr val="EAAA00"/>
      </a:accent2>
      <a:accent3>
        <a:srgbClr val="78BE20"/>
      </a:accent3>
      <a:accent4>
        <a:srgbClr val="D00070"/>
      </a:accent4>
      <a:accent5>
        <a:srgbClr val="00AFD7"/>
      </a:accent5>
      <a:accent6>
        <a:srgbClr val="E7E6E6"/>
      </a:accent6>
      <a:hlink>
        <a:srgbClr val="00AFD7"/>
      </a:hlink>
      <a:folHlink>
        <a:srgbClr val="BB16A3"/>
      </a:folHlink>
    </a:clrScheme>
    <a:fontScheme name="Calibri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1_PowerPoint_Template" id="{58374279-03E2-443C-BF33-BED43C291DE0}" vid="{15B86F46-2CA3-4777-8EFC-4CB9C3AAD9F2}"/>
    </a:ext>
  </a:extLst>
</a:theme>
</file>

<file path=ppt/theme/theme7.xml><?xml version="1.0" encoding="utf-8"?>
<a:theme xmlns:a="http://schemas.openxmlformats.org/drawingml/2006/main" name="3_Purple Wide">
  <a:themeElements>
    <a:clrScheme name="Telecare Colors">
      <a:dk1>
        <a:srgbClr val="63666A"/>
      </a:dk1>
      <a:lt1>
        <a:sysClr val="window" lastClr="FFFFFF"/>
      </a:lt1>
      <a:dk2>
        <a:srgbClr val="53565A"/>
      </a:dk2>
      <a:lt2>
        <a:srgbClr val="E7E6E6"/>
      </a:lt2>
      <a:accent1>
        <a:srgbClr val="59315F"/>
      </a:accent1>
      <a:accent2>
        <a:srgbClr val="EAAA00"/>
      </a:accent2>
      <a:accent3>
        <a:srgbClr val="78BE20"/>
      </a:accent3>
      <a:accent4>
        <a:srgbClr val="D00070"/>
      </a:accent4>
      <a:accent5>
        <a:srgbClr val="00AFD7"/>
      </a:accent5>
      <a:accent6>
        <a:srgbClr val="E7E6E6"/>
      </a:accent6>
      <a:hlink>
        <a:srgbClr val="00AFD7"/>
      </a:hlink>
      <a:folHlink>
        <a:srgbClr val="BB16A3"/>
      </a:folHlink>
    </a:clrScheme>
    <a:fontScheme name="Calibri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1_PowerPoint_Template" id="{58374279-03E2-443C-BF33-BED43C291DE0}" vid="{00C01360-A2E8-4296-97F4-216C4202D43C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CB0E2FE4D5BD345A76E66C0B1706226" ma:contentTypeVersion="11" ma:contentTypeDescription="Create a new document." ma:contentTypeScope="" ma:versionID="7b28e6e0404d80d058c6f16aa124ac76">
  <xsd:schema xmlns:xsd="http://www.w3.org/2001/XMLSchema" xmlns:xs="http://www.w3.org/2001/XMLSchema" xmlns:p="http://schemas.microsoft.com/office/2006/metadata/properties" xmlns:ns2="885f05be-5a8e-4d44-bd76-4183f7b50de3" xmlns:ns3="d5a23245-403f-48cb-b2cd-156336811b6d" targetNamespace="http://schemas.microsoft.com/office/2006/metadata/properties" ma:root="true" ma:fieldsID="fb4c09ac57c37b0cc163577fd7c8aa76" ns2:_="" ns3:_="">
    <xsd:import namespace="885f05be-5a8e-4d44-bd76-4183f7b50de3"/>
    <xsd:import namespace="d5a23245-403f-48cb-b2cd-156336811b6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5f05be-5a8e-4d44-bd76-4183f7b50de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a23245-403f-48cb-b2cd-156336811b6d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d5a23245-403f-48cb-b2cd-156336811b6d">
      <UserInfo>
        <DisplayName>Tricia Foster</DisplayName>
        <AccountId>2124</AccountId>
        <AccountType/>
      </UserInfo>
      <UserInfo>
        <DisplayName>Frank Arroyo</DisplayName>
        <AccountId>2752</AccountId>
        <AccountType/>
      </UserInfo>
      <UserInfo>
        <DisplayName>Erica S. Fernandez</DisplayName>
        <AccountId>7363</AccountId>
        <AccountType/>
      </UserInfo>
      <UserInfo>
        <DisplayName>Holly Borso</DisplayName>
        <AccountId>7425</AccountId>
        <AccountType/>
      </UserInfo>
      <UserInfo>
        <DisplayName>Daphne Phillips</DisplayName>
        <AccountId>804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EA09603-AB16-42CD-8571-65BAC07CA6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85f05be-5a8e-4d44-bd76-4183f7b50de3"/>
    <ds:schemaRef ds:uri="d5a23245-403f-48cb-b2cd-156336811b6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1802F78-9B01-4373-9E62-432D3D8103C5}">
  <ds:schemaRefs>
    <ds:schemaRef ds:uri="http://schemas.microsoft.com/office/2006/metadata/properties"/>
    <ds:schemaRef ds:uri="http://schemas.openxmlformats.org/package/2006/metadata/core-properties"/>
    <ds:schemaRef ds:uri="885f05be-5a8e-4d44-bd76-4183f7b50de3"/>
    <ds:schemaRef ds:uri="http://schemas.microsoft.com/office/2006/documentManagement/types"/>
    <ds:schemaRef ds:uri="http://purl.org/dc/terms/"/>
    <ds:schemaRef ds:uri="http://purl.org/dc/dcmitype/"/>
    <ds:schemaRef ds:uri="http://purl.org/dc/elements/1.1/"/>
    <ds:schemaRef ds:uri="http://schemas.microsoft.com/office/infopath/2007/PartnerControls"/>
    <ds:schemaRef ds:uri="d5a23245-403f-48cb-b2cd-156336811b6d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D48F405-1B79-4CDF-8893-B872B1E98C3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2021_PowerPoint_Template</Template>
  <TotalTime>11276</TotalTime>
  <Words>1406</Words>
  <Application>Microsoft Office PowerPoint</Application>
  <PresentationFormat>Widescreen</PresentationFormat>
  <Paragraphs>152</Paragraphs>
  <Slides>15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Wingdings 2</vt:lpstr>
      <vt:lpstr>Calibri</vt:lpstr>
      <vt:lpstr>Arial</vt:lpstr>
      <vt:lpstr>Covers and Big Pictures</vt:lpstr>
      <vt:lpstr>Purple Narrow</vt:lpstr>
      <vt:lpstr>Warm Gray Narrow</vt:lpstr>
      <vt:lpstr>White Narrow</vt:lpstr>
      <vt:lpstr>1_Purple Wide</vt:lpstr>
      <vt:lpstr>Dividers</vt:lpstr>
      <vt:lpstr>3_Purple Wide</vt:lpstr>
      <vt:lpstr>San Diego County MCRT Services</vt:lpstr>
      <vt:lpstr>What is  Mobile Crisis Response Team (MCRT)?</vt:lpstr>
      <vt:lpstr>MCRT Covers All Regions in San Diego</vt:lpstr>
      <vt:lpstr>Our Staff</vt:lpstr>
      <vt:lpstr>MCRT Deployment &amp; Response Overview </vt:lpstr>
      <vt:lpstr>Services and Supports</vt:lpstr>
      <vt:lpstr>MCRT Referral Criteria </vt:lpstr>
      <vt:lpstr>When to Call MCRT</vt:lpstr>
      <vt:lpstr>MCRT Services are Inclusive &amp; Trauma Informed </vt:lpstr>
      <vt:lpstr>Benefits of Mobile Crisis Service</vt:lpstr>
      <vt:lpstr>Some of Our Partners &amp; Care Coordination</vt:lpstr>
      <vt:lpstr>San Diego Behavioral Health Service MCRT Website </vt:lpstr>
      <vt:lpstr>How to Make a MCRT Referral &amp; MCRT Access Points</vt:lpstr>
      <vt:lpstr>For Questions Contact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Geena Stellato</dc:creator>
  <cp:lastModifiedBy>Breawna Lane</cp:lastModifiedBy>
  <cp:revision>134</cp:revision>
  <cp:lastPrinted>2023-02-21T23:54:11Z</cp:lastPrinted>
  <dcterms:created xsi:type="dcterms:W3CDTF">2021-06-03T16:04:57Z</dcterms:created>
  <dcterms:modified xsi:type="dcterms:W3CDTF">2023-04-28T22:00:25Z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0x0101007CB0E2FE4D5BD345A76E66C0B1706226</vt:lpwstr>
  </property>
</Properties>
</file>