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6.xml" ContentType="application/vnd.openxmlformats-officedocument.drawingml.diagramLayout+xml"/>
  <Override PartName="/ppt/diagrams/layout5.xml" ContentType="application/vnd.openxmlformats-officedocument.drawingml.diagramLayout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quickStyle6.xml" ContentType="application/vnd.openxmlformats-officedocument.drawingml.diagramStyle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rawing6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rawing5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layout7.xml" ContentType="application/vnd.openxmlformats-officedocument.drawingml.diagramLayout+xml"/>
  <Override PartName="/ppt/diagrams/colors5.xml" ContentType="application/vnd.openxmlformats-officedocument.drawingml.diagramColors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quickStyle5.xml" ContentType="application/vnd.openxmlformats-officedocument.drawingml.diagramStyle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theme/theme1.xml" ContentType="application/vnd.openxmlformats-officedocument.theme+xml"/>
  <Override PartName="/ppt/diagrams/drawing7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372" r:id="rId4"/>
    <p:sldId id="310" r:id="rId5"/>
    <p:sldId id="318" r:id="rId6"/>
    <p:sldId id="311" r:id="rId7"/>
    <p:sldId id="291" r:id="rId8"/>
    <p:sldId id="283" r:id="rId9"/>
    <p:sldId id="305" r:id="rId10"/>
    <p:sldId id="323" r:id="rId11"/>
    <p:sldId id="324" r:id="rId12"/>
    <p:sldId id="339" r:id="rId13"/>
    <p:sldId id="342" r:id="rId14"/>
    <p:sldId id="343" r:id="rId15"/>
    <p:sldId id="341" r:id="rId16"/>
    <p:sldId id="340" r:id="rId17"/>
    <p:sldId id="346" r:id="rId18"/>
    <p:sldId id="325" r:id="rId19"/>
    <p:sldId id="345" r:id="rId20"/>
    <p:sldId id="338" r:id="rId21"/>
    <p:sldId id="364" r:id="rId22"/>
    <p:sldId id="348" r:id="rId23"/>
    <p:sldId id="326" r:id="rId24"/>
    <p:sldId id="349" r:id="rId25"/>
    <p:sldId id="347" r:id="rId26"/>
    <p:sldId id="327" r:id="rId27"/>
    <p:sldId id="366" r:id="rId28"/>
    <p:sldId id="328" r:id="rId29"/>
    <p:sldId id="329" r:id="rId30"/>
    <p:sldId id="352" r:id="rId31"/>
    <p:sldId id="363" r:id="rId32"/>
    <p:sldId id="353" r:id="rId33"/>
    <p:sldId id="367" r:id="rId34"/>
    <p:sldId id="331" r:id="rId35"/>
    <p:sldId id="332" r:id="rId36"/>
    <p:sldId id="361" r:id="rId37"/>
    <p:sldId id="333" r:id="rId38"/>
    <p:sldId id="360" r:id="rId39"/>
    <p:sldId id="334" r:id="rId40"/>
    <p:sldId id="335" r:id="rId41"/>
    <p:sldId id="309" r:id="rId42"/>
    <p:sldId id="336" r:id="rId43"/>
    <p:sldId id="337" r:id="rId44"/>
    <p:sldId id="370" r:id="rId45"/>
    <p:sldId id="358" r:id="rId46"/>
    <p:sldId id="359" r:id="rId47"/>
    <p:sldId id="356" r:id="rId48"/>
    <p:sldId id="371" r:id="rId49"/>
    <p:sldId id="357" r:id="rId50"/>
    <p:sldId id="36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2EB90B-3109-4960-30CD-A966669ACF37}" v="247" dt="2025-01-29T02:43:54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60" Type="http://schemas.openxmlformats.org/officeDocument/2006/relationships/customXml" Target="../customXml/item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210C1-EA00-490B-98F1-96EA354239BE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8DDFC-A150-4048-AE9F-96260DBD558B}">
      <dgm:prSet phldrT="[Text]"/>
      <dgm:spPr/>
      <dgm:t>
        <a:bodyPr/>
        <a:lstStyle/>
        <a:p>
          <a:r>
            <a:rPr lang="en-US" dirty="0"/>
            <a:t>Policy Response</a:t>
          </a:r>
        </a:p>
      </dgm:t>
    </dgm:pt>
    <dgm:pt modelId="{698FE115-12DF-428A-9C96-25280B171A0D}" type="parTrans" cxnId="{F46360F0-C437-42E1-87DF-3151DB42F395}">
      <dgm:prSet/>
      <dgm:spPr/>
      <dgm:t>
        <a:bodyPr/>
        <a:lstStyle/>
        <a:p>
          <a:endParaRPr lang="en-US"/>
        </a:p>
      </dgm:t>
    </dgm:pt>
    <dgm:pt modelId="{61986BDE-D891-4C8D-8BA3-0C4B94E5CA11}" type="sibTrans" cxnId="{F46360F0-C437-42E1-87DF-3151DB42F395}">
      <dgm:prSet/>
      <dgm:spPr/>
      <dgm:t>
        <a:bodyPr/>
        <a:lstStyle/>
        <a:p>
          <a:endParaRPr lang="en-US"/>
        </a:p>
      </dgm:t>
    </dgm:pt>
    <dgm:pt modelId="{4BE5F8F5-987C-4B9C-BE3E-0BDB7FEBE489}">
      <dgm:prSet phldrT="[Text]" custT="1"/>
      <dgm:spPr/>
      <dgm:t>
        <a:bodyPr/>
        <a:lstStyle/>
        <a:p>
          <a:r>
            <a:rPr lang="en-US" sz="3200"/>
            <a:t>Public Response</a:t>
          </a:r>
          <a:endParaRPr lang="en-US" sz="3200" dirty="0"/>
        </a:p>
      </dgm:t>
    </dgm:pt>
    <dgm:pt modelId="{E10D84AA-1ABD-4065-9740-4A6A0CEAE976}" type="parTrans" cxnId="{00011912-1620-4C92-9B19-D3CA3A9D026A}">
      <dgm:prSet/>
      <dgm:spPr/>
      <dgm:t>
        <a:bodyPr/>
        <a:lstStyle/>
        <a:p>
          <a:endParaRPr lang="en-US"/>
        </a:p>
      </dgm:t>
    </dgm:pt>
    <dgm:pt modelId="{6456148F-4BD9-419E-873F-A62DAB69A560}" type="sibTrans" cxnId="{00011912-1620-4C92-9B19-D3CA3A9D026A}">
      <dgm:prSet/>
      <dgm:spPr/>
      <dgm:t>
        <a:bodyPr/>
        <a:lstStyle/>
        <a:p>
          <a:endParaRPr lang="en-US"/>
        </a:p>
      </dgm:t>
    </dgm:pt>
    <dgm:pt modelId="{F71294AC-15F8-4133-93E8-AA6471FBE516}">
      <dgm:prSet phldrT="[Text]"/>
      <dgm:spPr/>
      <dgm:t>
        <a:bodyPr/>
        <a:lstStyle/>
        <a:p>
          <a:r>
            <a:rPr lang="en-US" dirty="0"/>
            <a:t>Political Action</a:t>
          </a:r>
        </a:p>
      </dgm:t>
    </dgm:pt>
    <dgm:pt modelId="{4DB80906-13CA-42FE-B5B8-0C1168E12C2C}" type="parTrans" cxnId="{C2B681D6-20B4-4CC1-B713-681FEF46975F}">
      <dgm:prSet/>
      <dgm:spPr/>
      <dgm:t>
        <a:bodyPr/>
        <a:lstStyle/>
        <a:p>
          <a:endParaRPr lang="en-US"/>
        </a:p>
      </dgm:t>
    </dgm:pt>
    <dgm:pt modelId="{6B9C8AD8-9B30-4B88-BDBC-323B12B7428F}" type="sibTrans" cxnId="{C2B681D6-20B4-4CC1-B713-681FEF46975F}">
      <dgm:prSet/>
      <dgm:spPr/>
      <dgm:t>
        <a:bodyPr/>
        <a:lstStyle/>
        <a:p>
          <a:endParaRPr lang="en-US"/>
        </a:p>
      </dgm:t>
    </dgm:pt>
    <dgm:pt modelId="{D1C17828-3472-45DB-8636-73FE48479793}">
      <dgm:prSet phldrT="[Text]" custT="1"/>
      <dgm:spPr/>
      <dgm:t>
        <a:bodyPr/>
        <a:lstStyle/>
        <a:p>
          <a:r>
            <a:rPr lang="en-US" sz="2800"/>
            <a:t>Media Response</a:t>
          </a:r>
          <a:endParaRPr lang="en-US" sz="2800" dirty="0"/>
        </a:p>
      </dgm:t>
    </dgm:pt>
    <dgm:pt modelId="{6525F354-4D66-4E94-80CC-F8790D60E8A9}" type="parTrans" cxnId="{6891AF42-0B28-429E-BA05-8AAE139F0ECD}">
      <dgm:prSet/>
      <dgm:spPr/>
      <dgm:t>
        <a:bodyPr/>
        <a:lstStyle/>
        <a:p>
          <a:endParaRPr lang="en-US"/>
        </a:p>
      </dgm:t>
    </dgm:pt>
    <dgm:pt modelId="{229866FD-9CED-4721-960E-4B0A1DF7F571}" type="sibTrans" cxnId="{6891AF42-0B28-429E-BA05-8AAE139F0ECD}">
      <dgm:prSet/>
      <dgm:spPr/>
      <dgm:t>
        <a:bodyPr/>
        <a:lstStyle/>
        <a:p>
          <a:endParaRPr lang="en-US"/>
        </a:p>
      </dgm:t>
    </dgm:pt>
    <dgm:pt modelId="{D0A8CB93-5D39-42B9-BAD0-F8E49BCF9D86}">
      <dgm:prSet phldrT="[Text]"/>
      <dgm:spPr/>
      <dgm:t>
        <a:bodyPr/>
        <a:lstStyle/>
        <a:p>
          <a:endParaRPr lang="en-US" dirty="0"/>
        </a:p>
      </dgm:t>
    </dgm:pt>
    <dgm:pt modelId="{31C04AF9-B1DE-4DC4-91ED-F8D8A554DAFF}" type="parTrans" cxnId="{FCA83C86-3C8A-44B9-98D0-BBCCC410554F}">
      <dgm:prSet/>
      <dgm:spPr/>
      <dgm:t>
        <a:bodyPr/>
        <a:lstStyle/>
        <a:p>
          <a:endParaRPr lang="en-US"/>
        </a:p>
      </dgm:t>
    </dgm:pt>
    <dgm:pt modelId="{C4EC4C34-AD21-4754-853C-EBAD8CB52A9A}" type="sibTrans" cxnId="{FCA83C86-3C8A-44B9-98D0-BBCCC410554F}">
      <dgm:prSet/>
      <dgm:spPr/>
      <dgm:t>
        <a:bodyPr/>
        <a:lstStyle/>
        <a:p>
          <a:endParaRPr lang="en-US"/>
        </a:p>
      </dgm:t>
    </dgm:pt>
    <dgm:pt modelId="{21BAF892-4C1E-48CE-A372-8EAC9FE65571}" type="pres">
      <dgm:prSet presAssocID="{D96210C1-EA00-490B-98F1-96EA354239BE}" presName="Name0" presStyleCnt="0">
        <dgm:presLayoutVars>
          <dgm:chMax val="4"/>
          <dgm:resizeHandles val="exact"/>
        </dgm:presLayoutVars>
      </dgm:prSet>
      <dgm:spPr/>
    </dgm:pt>
    <dgm:pt modelId="{578A0F01-B918-42B3-BCDB-D84F08614E62}" type="pres">
      <dgm:prSet presAssocID="{D96210C1-EA00-490B-98F1-96EA354239BE}" presName="ellipse" presStyleLbl="trBgShp" presStyleIdx="0" presStyleCnt="1"/>
      <dgm:spPr/>
    </dgm:pt>
    <dgm:pt modelId="{0E3E4236-9564-4A08-9EA8-13683F7D6801}" type="pres">
      <dgm:prSet presAssocID="{D96210C1-EA00-490B-98F1-96EA354239BE}" presName="arrow1" presStyleLbl="fgShp" presStyleIdx="0" presStyleCnt="1"/>
      <dgm:spPr/>
    </dgm:pt>
    <dgm:pt modelId="{406E0D11-9BED-466F-BE65-D3F8B9748C0E}" type="pres">
      <dgm:prSet presAssocID="{D96210C1-EA00-490B-98F1-96EA354239BE}" presName="rectangle" presStyleLbl="revTx" presStyleIdx="0" presStyleCnt="1">
        <dgm:presLayoutVars>
          <dgm:bulletEnabled val="1"/>
        </dgm:presLayoutVars>
      </dgm:prSet>
      <dgm:spPr/>
    </dgm:pt>
    <dgm:pt modelId="{AA4C5C9A-6D98-4015-9A60-E57ED9BB8F8D}" type="pres">
      <dgm:prSet presAssocID="{4BE5F8F5-987C-4B9C-BE3E-0BDB7FEBE489}" presName="item1" presStyleLbl="node1" presStyleIdx="0" presStyleCnt="3" custScaleX="140361" custScaleY="117892" custLinFactY="-30052" custLinFactNeighborX="-75000" custLinFactNeighborY="-100000">
        <dgm:presLayoutVars>
          <dgm:bulletEnabled val="1"/>
        </dgm:presLayoutVars>
      </dgm:prSet>
      <dgm:spPr/>
    </dgm:pt>
    <dgm:pt modelId="{51011BD4-7E4C-49F3-AAFE-FC2379EFA9AB}" type="pres">
      <dgm:prSet presAssocID="{D1C17828-3472-45DB-8636-73FE48479793}" presName="item2" presStyleLbl="node1" presStyleIdx="1" presStyleCnt="3" custScaleX="154028" custScaleY="134097" custLinFactNeighborX="63750" custLinFactNeighborY="61007">
        <dgm:presLayoutVars>
          <dgm:bulletEnabled val="1"/>
        </dgm:presLayoutVars>
      </dgm:prSet>
      <dgm:spPr/>
    </dgm:pt>
    <dgm:pt modelId="{A338B329-0341-47F2-A6E0-7F05ACB8D254}" type="pres">
      <dgm:prSet presAssocID="{F71294AC-15F8-4133-93E8-AA6471FBE516}" presName="item3" presStyleLbl="node1" presStyleIdx="2" presStyleCnt="3" custScaleX="70278" custScaleY="62014" custLinFactNeighborX="12500" custLinFactNeighborY="-9329">
        <dgm:presLayoutVars>
          <dgm:bulletEnabled val="1"/>
        </dgm:presLayoutVars>
      </dgm:prSet>
      <dgm:spPr/>
    </dgm:pt>
    <dgm:pt modelId="{5791E4BA-0E1E-489C-A01E-A0AE5420B1D6}" type="pres">
      <dgm:prSet presAssocID="{D96210C1-EA00-490B-98F1-96EA354239BE}" presName="funnel" presStyleLbl="trAlignAcc1" presStyleIdx="0" presStyleCnt="1" custLinFactNeighborX="-603"/>
      <dgm:spPr/>
    </dgm:pt>
  </dgm:ptLst>
  <dgm:cxnLst>
    <dgm:cxn modelId="{00011912-1620-4C92-9B19-D3CA3A9D026A}" srcId="{D96210C1-EA00-490B-98F1-96EA354239BE}" destId="{4BE5F8F5-987C-4B9C-BE3E-0BDB7FEBE489}" srcOrd="1" destOrd="0" parTransId="{E10D84AA-1ABD-4065-9740-4A6A0CEAE976}" sibTransId="{6456148F-4BD9-419E-873F-A62DAB69A560}"/>
    <dgm:cxn modelId="{0648DD18-BB43-4B4D-976D-E237223F828F}" type="presOf" srcId="{F71294AC-15F8-4133-93E8-AA6471FBE516}" destId="{406E0D11-9BED-466F-BE65-D3F8B9748C0E}" srcOrd="0" destOrd="0" presId="urn:microsoft.com/office/officeart/2005/8/layout/funnel1"/>
    <dgm:cxn modelId="{DD615935-649D-4336-B8F7-0E77B7B5C0BA}" type="presOf" srcId="{D1C17828-3472-45DB-8636-73FE48479793}" destId="{AA4C5C9A-6D98-4015-9A60-E57ED9BB8F8D}" srcOrd="0" destOrd="0" presId="urn:microsoft.com/office/officeart/2005/8/layout/funnel1"/>
    <dgm:cxn modelId="{6891AF42-0B28-429E-BA05-8AAE139F0ECD}" srcId="{D96210C1-EA00-490B-98F1-96EA354239BE}" destId="{D1C17828-3472-45DB-8636-73FE48479793}" srcOrd="2" destOrd="0" parTransId="{6525F354-4D66-4E94-80CC-F8790D60E8A9}" sibTransId="{229866FD-9CED-4721-960E-4B0A1DF7F571}"/>
    <dgm:cxn modelId="{FCA83C86-3C8A-44B9-98D0-BBCCC410554F}" srcId="{D96210C1-EA00-490B-98F1-96EA354239BE}" destId="{D0A8CB93-5D39-42B9-BAD0-F8E49BCF9D86}" srcOrd="4" destOrd="0" parTransId="{31C04AF9-B1DE-4DC4-91ED-F8D8A554DAFF}" sibTransId="{C4EC4C34-AD21-4754-853C-EBAD8CB52A9A}"/>
    <dgm:cxn modelId="{F81E4BB2-A011-48A5-87F0-887487EEEF79}" type="presOf" srcId="{D96210C1-EA00-490B-98F1-96EA354239BE}" destId="{21BAF892-4C1E-48CE-A372-8EAC9FE65571}" srcOrd="0" destOrd="0" presId="urn:microsoft.com/office/officeart/2005/8/layout/funnel1"/>
    <dgm:cxn modelId="{CA4D88D0-4A54-4D9D-9FBB-9368A05C8927}" type="presOf" srcId="{4BE5F8F5-987C-4B9C-BE3E-0BDB7FEBE489}" destId="{51011BD4-7E4C-49F3-AAFE-FC2379EFA9AB}" srcOrd="0" destOrd="0" presId="urn:microsoft.com/office/officeart/2005/8/layout/funnel1"/>
    <dgm:cxn modelId="{C2B681D6-20B4-4CC1-B713-681FEF46975F}" srcId="{D96210C1-EA00-490B-98F1-96EA354239BE}" destId="{F71294AC-15F8-4133-93E8-AA6471FBE516}" srcOrd="3" destOrd="0" parTransId="{4DB80906-13CA-42FE-B5B8-0C1168E12C2C}" sibTransId="{6B9C8AD8-9B30-4B88-BDBC-323B12B7428F}"/>
    <dgm:cxn modelId="{629DD9D8-7D0E-44FA-B352-217F1FC30488}" type="presOf" srcId="{A678DDFC-A150-4048-AE9F-96260DBD558B}" destId="{A338B329-0341-47F2-A6E0-7F05ACB8D254}" srcOrd="0" destOrd="0" presId="urn:microsoft.com/office/officeart/2005/8/layout/funnel1"/>
    <dgm:cxn modelId="{F46360F0-C437-42E1-87DF-3151DB42F395}" srcId="{D96210C1-EA00-490B-98F1-96EA354239BE}" destId="{A678DDFC-A150-4048-AE9F-96260DBD558B}" srcOrd="0" destOrd="0" parTransId="{698FE115-12DF-428A-9C96-25280B171A0D}" sibTransId="{61986BDE-D891-4C8D-8BA3-0C4B94E5CA11}"/>
    <dgm:cxn modelId="{DFB73FE9-1E3C-4191-9BE4-ABC574F5E1F2}" type="presParOf" srcId="{21BAF892-4C1E-48CE-A372-8EAC9FE65571}" destId="{578A0F01-B918-42B3-BCDB-D84F08614E62}" srcOrd="0" destOrd="0" presId="urn:microsoft.com/office/officeart/2005/8/layout/funnel1"/>
    <dgm:cxn modelId="{36313C34-D6C7-4BE8-90AC-F182B04793C4}" type="presParOf" srcId="{21BAF892-4C1E-48CE-A372-8EAC9FE65571}" destId="{0E3E4236-9564-4A08-9EA8-13683F7D6801}" srcOrd="1" destOrd="0" presId="urn:microsoft.com/office/officeart/2005/8/layout/funnel1"/>
    <dgm:cxn modelId="{40F6A716-A425-448B-8FFA-91449E6EB19C}" type="presParOf" srcId="{21BAF892-4C1E-48CE-A372-8EAC9FE65571}" destId="{406E0D11-9BED-466F-BE65-D3F8B9748C0E}" srcOrd="2" destOrd="0" presId="urn:microsoft.com/office/officeart/2005/8/layout/funnel1"/>
    <dgm:cxn modelId="{E4505D63-B839-42B5-A020-BBE2A264AD05}" type="presParOf" srcId="{21BAF892-4C1E-48CE-A372-8EAC9FE65571}" destId="{AA4C5C9A-6D98-4015-9A60-E57ED9BB8F8D}" srcOrd="3" destOrd="0" presId="urn:microsoft.com/office/officeart/2005/8/layout/funnel1"/>
    <dgm:cxn modelId="{E05EDDA3-3DDA-415E-9E7B-B429552305E4}" type="presParOf" srcId="{21BAF892-4C1E-48CE-A372-8EAC9FE65571}" destId="{51011BD4-7E4C-49F3-AAFE-FC2379EFA9AB}" srcOrd="4" destOrd="0" presId="urn:microsoft.com/office/officeart/2005/8/layout/funnel1"/>
    <dgm:cxn modelId="{B41396C7-3F40-4387-AEC4-48C5DD5E0560}" type="presParOf" srcId="{21BAF892-4C1E-48CE-A372-8EAC9FE65571}" destId="{A338B329-0341-47F2-A6E0-7F05ACB8D254}" srcOrd="5" destOrd="0" presId="urn:microsoft.com/office/officeart/2005/8/layout/funnel1"/>
    <dgm:cxn modelId="{2FAE5560-7810-4AEB-85B2-FD951EF7E8E8}" type="presParOf" srcId="{21BAF892-4C1E-48CE-A372-8EAC9FE65571}" destId="{5791E4BA-0E1E-489C-A01E-A0AE5420B1D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B54786-36C3-477A-9AA1-0E2CDEA567A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FC43B9-2DF2-444C-8551-23EAF7ABFC92}">
      <dgm:prSet/>
      <dgm:spPr/>
      <dgm:t>
        <a:bodyPr/>
        <a:lstStyle/>
        <a:p>
          <a:r>
            <a:rPr lang="en-US" b="0" i="0" dirty="0"/>
            <a:t>Assertive Community Treatment (ACT)</a:t>
          </a:r>
          <a:endParaRPr lang="en-US" dirty="0"/>
        </a:p>
      </dgm:t>
    </dgm:pt>
    <dgm:pt modelId="{C92D2089-F3B3-46EE-8A09-F3EE7A5D520C}" type="parTrans" cxnId="{B44BF072-3E32-4908-9343-CEA021BC9B9E}">
      <dgm:prSet/>
      <dgm:spPr/>
      <dgm:t>
        <a:bodyPr/>
        <a:lstStyle/>
        <a:p>
          <a:endParaRPr lang="en-US"/>
        </a:p>
      </dgm:t>
    </dgm:pt>
    <dgm:pt modelId="{3AFE3E84-994B-410D-9557-4DF0A1C70D7F}" type="sibTrans" cxnId="{B44BF072-3E32-4908-9343-CEA021BC9B9E}">
      <dgm:prSet/>
      <dgm:spPr/>
      <dgm:t>
        <a:bodyPr/>
        <a:lstStyle/>
        <a:p>
          <a:endParaRPr lang="en-US"/>
        </a:p>
      </dgm:t>
    </dgm:pt>
    <dgm:pt modelId="{617ABFEF-CC1D-41A7-A640-8C968E3807C4}">
      <dgm:prSet/>
      <dgm:spPr/>
      <dgm:t>
        <a:bodyPr/>
        <a:lstStyle/>
        <a:p>
          <a:r>
            <a:rPr lang="en-US" b="0" i="0" dirty="0"/>
            <a:t>Critical Time Intervention (CTI)</a:t>
          </a:r>
          <a:endParaRPr lang="en-US" dirty="0"/>
        </a:p>
      </dgm:t>
    </dgm:pt>
    <dgm:pt modelId="{59B876A3-1F52-42B8-A983-F74FB2F48A4D}" type="parTrans" cxnId="{8A60B7AC-2815-410F-BA4B-78191BB9325A}">
      <dgm:prSet/>
      <dgm:spPr/>
      <dgm:t>
        <a:bodyPr/>
        <a:lstStyle/>
        <a:p>
          <a:endParaRPr lang="en-US"/>
        </a:p>
      </dgm:t>
    </dgm:pt>
    <dgm:pt modelId="{0260C214-4FAA-4692-9CDA-225EC88DCABA}" type="sibTrans" cxnId="{8A60B7AC-2815-410F-BA4B-78191BB9325A}">
      <dgm:prSet/>
      <dgm:spPr/>
      <dgm:t>
        <a:bodyPr/>
        <a:lstStyle/>
        <a:p>
          <a:endParaRPr lang="en-US"/>
        </a:p>
      </dgm:t>
    </dgm:pt>
    <dgm:pt modelId="{B8303E4F-EA72-4190-9D54-05D61E785B93}">
      <dgm:prSet/>
      <dgm:spPr/>
      <dgm:t>
        <a:bodyPr/>
        <a:lstStyle/>
        <a:p>
          <a:r>
            <a:rPr lang="en-US" b="0" i="0" dirty="0"/>
            <a:t>Intensive Case Management (ICM)</a:t>
          </a:r>
          <a:endParaRPr lang="en-US" dirty="0"/>
        </a:p>
      </dgm:t>
    </dgm:pt>
    <dgm:pt modelId="{86F4D776-E387-46D7-BED7-3332E815AEC8}" type="parTrans" cxnId="{D3E28B21-711C-4A06-99EC-56465EA01E7E}">
      <dgm:prSet/>
      <dgm:spPr/>
      <dgm:t>
        <a:bodyPr/>
        <a:lstStyle/>
        <a:p>
          <a:endParaRPr lang="en-US"/>
        </a:p>
      </dgm:t>
    </dgm:pt>
    <dgm:pt modelId="{3A3794B1-89E2-4E8F-AA73-9B372C1545FB}" type="sibTrans" cxnId="{D3E28B21-711C-4A06-99EC-56465EA01E7E}">
      <dgm:prSet/>
      <dgm:spPr/>
      <dgm:t>
        <a:bodyPr/>
        <a:lstStyle/>
        <a:p>
          <a:endParaRPr lang="en-US"/>
        </a:p>
      </dgm:t>
    </dgm:pt>
    <dgm:pt modelId="{2C16DE04-2F92-4908-98D5-E55A959837E8}">
      <dgm:prSet/>
      <dgm:spPr/>
      <dgm:t>
        <a:bodyPr/>
        <a:lstStyle/>
        <a:p>
          <a:r>
            <a:rPr lang="en-US" b="0" i="0" dirty="0"/>
            <a:t>Permanent Supportive Housing (PSH)</a:t>
          </a:r>
          <a:endParaRPr lang="en-US" dirty="0"/>
        </a:p>
      </dgm:t>
    </dgm:pt>
    <dgm:pt modelId="{F036D0DC-FFBB-4CD9-9C4C-8E8D045EC714}" type="parTrans" cxnId="{731E1ABF-7483-4F74-9849-2F080682F470}">
      <dgm:prSet/>
      <dgm:spPr/>
      <dgm:t>
        <a:bodyPr/>
        <a:lstStyle/>
        <a:p>
          <a:endParaRPr lang="en-US"/>
        </a:p>
      </dgm:t>
    </dgm:pt>
    <dgm:pt modelId="{90CE55BC-01EC-469F-91D8-047E10EDC5DB}" type="sibTrans" cxnId="{731E1ABF-7483-4F74-9849-2F080682F470}">
      <dgm:prSet/>
      <dgm:spPr/>
      <dgm:t>
        <a:bodyPr/>
        <a:lstStyle/>
        <a:p>
          <a:endParaRPr lang="en-US"/>
        </a:p>
      </dgm:t>
    </dgm:pt>
    <dgm:pt modelId="{4C18BAA9-0F51-4174-B936-EDC5D35429EE}">
      <dgm:prSet/>
      <dgm:spPr/>
      <dgm:t>
        <a:bodyPr/>
        <a:lstStyle/>
        <a:p>
          <a:r>
            <a:rPr lang="en-US" b="0" i="0" dirty="0"/>
            <a:t>Supported Employment Programs (SEP)</a:t>
          </a:r>
          <a:endParaRPr lang="en-US" dirty="0"/>
        </a:p>
      </dgm:t>
    </dgm:pt>
    <dgm:pt modelId="{A2F10372-AFD7-4486-81D5-E4508442ACFA}" type="parTrans" cxnId="{342B6A26-0768-45F7-B75C-AAE3370953E2}">
      <dgm:prSet/>
      <dgm:spPr/>
      <dgm:t>
        <a:bodyPr/>
        <a:lstStyle/>
        <a:p>
          <a:endParaRPr lang="en-US"/>
        </a:p>
      </dgm:t>
    </dgm:pt>
    <dgm:pt modelId="{22E0E830-26C5-45D7-85D4-066841F6F439}" type="sibTrans" cxnId="{342B6A26-0768-45F7-B75C-AAE3370953E2}">
      <dgm:prSet/>
      <dgm:spPr/>
      <dgm:t>
        <a:bodyPr/>
        <a:lstStyle/>
        <a:p>
          <a:endParaRPr lang="en-US"/>
        </a:p>
      </dgm:t>
    </dgm:pt>
    <dgm:pt modelId="{A60B25C2-74D9-4764-8990-F953642FE555}">
      <dgm:prSet/>
      <dgm:spPr/>
      <dgm:t>
        <a:bodyPr/>
        <a:lstStyle/>
        <a:p>
          <a:r>
            <a:rPr lang="en-US" b="0" i="0" dirty="0"/>
            <a:t>Street Medicine*</a:t>
          </a:r>
          <a:endParaRPr lang="en-US" dirty="0"/>
        </a:p>
      </dgm:t>
    </dgm:pt>
    <dgm:pt modelId="{F494A44A-BF7D-43C8-871B-9DB3B4B4D766}" type="parTrans" cxnId="{EE62AA86-EB4F-40AF-8C28-A727339561CE}">
      <dgm:prSet/>
      <dgm:spPr/>
      <dgm:t>
        <a:bodyPr/>
        <a:lstStyle/>
        <a:p>
          <a:endParaRPr lang="en-US"/>
        </a:p>
      </dgm:t>
    </dgm:pt>
    <dgm:pt modelId="{24EDFB76-C628-4FC4-B4AC-6CF0B3912B44}" type="sibTrans" cxnId="{EE62AA86-EB4F-40AF-8C28-A727339561CE}">
      <dgm:prSet/>
      <dgm:spPr/>
      <dgm:t>
        <a:bodyPr/>
        <a:lstStyle/>
        <a:p>
          <a:endParaRPr lang="en-US"/>
        </a:p>
      </dgm:t>
    </dgm:pt>
    <dgm:pt modelId="{A7D918F1-249C-42A3-ABCE-64A0ECBD3AF9}" type="pres">
      <dgm:prSet presAssocID="{D4B54786-36C3-477A-9AA1-0E2CDEA567AC}" presName="diagram" presStyleCnt="0">
        <dgm:presLayoutVars>
          <dgm:dir/>
          <dgm:resizeHandles val="exact"/>
        </dgm:presLayoutVars>
      </dgm:prSet>
      <dgm:spPr/>
    </dgm:pt>
    <dgm:pt modelId="{58EAA878-AC0C-41E9-8902-F17426C149FF}" type="pres">
      <dgm:prSet presAssocID="{BCFC43B9-2DF2-444C-8551-23EAF7ABFC92}" presName="node" presStyleLbl="node1" presStyleIdx="0" presStyleCnt="6">
        <dgm:presLayoutVars>
          <dgm:bulletEnabled val="1"/>
        </dgm:presLayoutVars>
      </dgm:prSet>
      <dgm:spPr/>
    </dgm:pt>
    <dgm:pt modelId="{3902688F-7AE9-4AB6-A666-3FC7B25E3B15}" type="pres">
      <dgm:prSet presAssocID="{3AFE3E84-994B-410D-9557-4DF0A1C70D7F}" presName="sibTrans" presStyleCnt="0"/>
      <dgm:spPr/>
    </dgm:pt>
    <dgm:pt modelId="{A8569945-5556-4C30-87D1-C0A1D81EE29F}" type="pres">
      <dgm:prSet presAssocID="{617ABFEF-CC1D-41A7-A640-8C968E3807C4}" presName="node" presStyleLbl="node1" presStyleIdx="1" presStyleCnt="6">
        <dgm:presLayoutVars>
          <dgm:bulletEnabled val="1"/>
        </dgm:presLayoutVars>
      </dgm:prSet>
      <dgm:spPr/>
    </dgm:pt>
    <dgm:pt modelId="{EBC4683B-7D91-4AAD-B274-798774264451}" type="pres">
      <dgm:prSet presAssocID="{0260C214-4FAA-4692-9CDA-225EC88DCABA}" presName="sibTrans" presStyleCnt="0"/>
      <dgm:spPr/>
    </dgm:pt>
    <dgm:pt modelId="{6AABF2B0-B027-47EB-8781-F6A865E3C0AD}" type="pres">
      <dgm:prSet presAssocID="{B8303E4F-EA72-4190-9D54-05D61E785B93}" presName="node" presStyleLbl="node1" presStyleIdx="2" presStyleCnt="6">
        <dgm:presLayoutVars>
          <dgm:bulletEnabled val="1"/>
        </dgm:presLayoutVars>
      </dgm:prSet>
      <dgm:spPr/>
    </dgm:pt>
    <dgm:pt modelId="{743BF193-06C2-4BF7-9377-D6966E4A9C5A}" type="pres">
      <dgm:prSet presAssocID="{3A3794B1-89E2-4E8F-AA73-9B372C1545FB}" presName="sibTrans" presStyleCnt="0"/>
      <dgm:spPr/>
    </dgm:pt>
    <dgm:pt modelId="{1EA7D273-D9C7-49A1-AFD6-9F37E6508A24}" type="pres">
      <dgm:prSet presAssocID="{2C16DE04-2F92-4908-98D5-E55A959837E8}" presName="node" presStyleLbl="node1" presStyleIdx="3" presStyleCnt="6">
        <dgm:presLayoutVars>
          <dgm:bulletEnabled val="1"/>
        </dgm:presLayoutVars>
      </dgm:prSet>
      <dgm:spPr/>
    </dgm:pt>
    <dgm:pt modelId="{69B61AD0-841D-44E5-B003-055B29A91B17}" type="pres">
      <dgm:prSet presAssocID="{90CE55BC-01EC-469F-91D8-047E10EDC5DB}" presName="sibTrans" presStyleCnt="0"/>
      <dgm:spPr/>
    </dgm:pt>
    <dgm:pt modelId="{559F0EBA-C6D8-483C-8AF8-5AF2C173D177}" type="pres">
      <dgm:prSet presAssocID="{4C18BAA9-0F51-4174-B936-EDC5D35429EE}" presName="node" presStyleLbl="node1" presStyleIdx="4" presStyleCnt="6">
        <dgm:presLayoutVars>
          <dgm:bulletEnabled val="1"/>
        </dgm:presLayoutVars>
      </dgm:prSet>
      <dgm:spPr/>
    </dgm:pt>
    <dgm:pt modelId="{413A19CF-E075-4C85-A847-25070EC99B3E}" type="pres">
      <dgm:prSet presAssocID="{22E0E830-26C5-45D7-85D4-066841F6F439}" presName="sibTrans" presStyleCnt="0"/>
      <dgm:spPr/>
    </dgm:pt>
    <dgm:pt modelId="{9516F0DE-BEDC-4662-B467-0C592CA1F14F}" type="pres">
      <dgm:prSet presAssocID="{A60B25C2-74D9-4764-8990-F953642FE555}" presName="node" presStyleLbl="node1" presStyleIdx="5" presStyleCnt="6">
        <dgm:presLayoutVars>
          <dgm:bulletEnabled val="1"/>
        </dgm:presLayoutVars>
      </dgm:prSet>
      <dgm:spPr/>
    </dgm:pt>
  </dgm:ptLst>
  <dgm:cxnLst>
    <dgm:cxn modelId="{D3E28B21-711C-4A06-99EC-56465EA01E7E}" srcId="{D4B54786-36C3-477A-9AA1-0E2CDEA567AC}" destId="{B8303E4F-EA72-4190-9D54-05D61E785B93}" srcOrd="2" destOrd="0" parTransId="{86F4D776-E387-46D7-BED7-3332E815AEC8}" sibTransId="{3A3794B1-89E2-4E8F-AA73-9B372C1545FB}"/>
    <dgm:cxn modelId="{342B6A26-0768-45F7-B75C-AAE3370953E2}" srcId="{D4B54786-36C3-477A-9AA1-0E2CDEA567AC}" destId="{4C18BAA9-0F51-4174-B936-EDC5D35429EE}" srcOrd="4" destOrd="0" parTransId="{A2F10372-AFD7-4486-81D5-E4508442ACFA}" sibTransId="{22E0E830-26C5-45D7-85D4-066841F6F439}"/>
    <dgm:cxn modelId="{82B1CE3D-7ECB-4214-8DC1-DC993C98A75B}" type="presOf" srcId="{2C16DE04-2F92-4908-98D5-E55A959837E8}" destId="{1EA7D273-D9C7-49A1-AFD6-9F37E6508A24}" srcOrd="0" destOrd="0" presId="urn:microsoft.com/office/officeart/2005/8/layout/default"/>
    <dgm:cxn modelId="{B44BF072-3E32-4908-9343-CEA021BC9B9E}" srcId="{D4B54786-36C3-477A-9AA1-0E2CDEA567AC}" destId="{BCFC43B9-2DF2-444C-8551-23EAF7ABFC92}" srcOrd="0" destOrd="0" parTransId="{C92D2089-F3B3-46EE-8A09-F3EE7A5D520C}" sibTransId="{3AFE3E84-994B-410D-9557-4DF0A1C70D7F}"/>
    <dgm:cxn modelId="{2C5B1273-2FF1-4480-813D-77EB2A9C99E9}" type="presOf" srcId="{BCFC43B9-2DF2-444C-8551-23EAF7ABFC92}" destId="{58EAA878-AC0C-41E9-8902-F17426C149FF}" srcOrd="0" destOrd="0" presId="urn:microsoft.com/office/officeart/2005/8/layout/default"/>
    <dgm:cxn modelId="{8913E479-54D1-429A-86BA-B6A28BF42197}" type="presOf" srcId="{4C18BAA9-0F51-4174-B936-EDC5D35429EE}" destId="{559F0EBA-C6D8-483C-8AF8-5AF2C173D177}" srcOrd="0" destOrd="0" presId="urn:microsoft.com/office/officeart/2005/8/layout/default"/>
    <dgm:cxn modelId="{EE62AA86-EB4F-40AF-8C28-A727339561CE}" srcId="{D4B54786-36C3-477A-9AA1-0E2CDEA567AC}" destId="{A60B25C2-74D9-4764-8990-F953642FE555}" srcOrd="5" destOrd="0" parTransId="{F494A44A-BF7D-43C8-871B-9DB3B4B4D766}" sibTransId="{24EDFB76-C628-4FC4-B4AC-6CF0B3912B44}"/>
    <dgm:cxn modelId="{EDFA5E8B-3E9A-4C19-A9FA-CC4CAEBCAABB}" type="presOf" srcId="{617ABFEF-CC1D-41A7-A640-8C968E3807C4}" destId="{A8569945-5556-4C30-87D1-C0A1D81EE29F}" srcOrd="0" destOrd="0" presId="urn:microsoft.com/office/officeart/2005/8/layout/default"/>
    <dgm:cxn modelId="{2905B293-D294-403E-A3BB-837A83C59C7D}" type="presOf" srcId="{D4B54786-36C3-477A-9AA1-0E2CDEA567AC}" destId="{A7D918F1-249C-42A3-ABCE-64A0ECBD3AF9}" srcOrd="0" destOrd="0" presId="urn:microsoft.com/office/officeart/2005/8/layout/default"/>
    <dgm:cxn modelId="{8A60B7AC-2815-410F-BA4B-78191BB9325A}" srcId="{D4B54786-36C3-477A-9AA1-0E2CDEA567AC}" destId="{617ABFEF-CC1D-41A7-A640-8C968E3807C4}" srcOrd="1" destOrd="0" parTransId="{59B876A3-1F52-42B8-A983-F74FB2F48A4D}" sibTransId="{0260C214-4FAA-4692-9CDA-225EC88DCABA}"/>
    <dgm:cxn modelId="{731E1ABF-7483-4F74-9849-2F080682F470}" srcId="{D4B54786-36C3-477A-9AA1-0E2CDEA567AC}" destId="{2C16DE04-2F92-4908-98D5-E55A959837E8}" srcOrd="3" destOrd="0" parTransId="{F036D0DC-FFBB-4CD9-9C4C-8E8D045EC714}" sibTransId="{90CE55BC-01EC-469F-91D8-047E10EDC5DB}"/>
    <dgm:cxn modelId="{50CAABC3-E433-4AAF-A64A-40FC56924795}" type="presOf" srcId="{B8303E4F-EA72-4190-9D54-05D61E785B93}" destId="{6AABF2B0-B027-47EB-8781-F6A865E3C0AD}" srcOrd="0" destOrd="0" presId="urn:microsoft.com/office/officeart/2005/8/layout/default"/>
    <dgm:cxn modelId="{F3A845CC-3BB1-4CB1-A5C2-D85A16CA55EF}" type="presOf" srcId="{A60B25C2-74D9-4764-8990-F953642FE555}" destId="{9516F0DE-BEDC-4662-B467-0C592CA1F14F}" srcOrd="0" destOrd="0" presId="urn:microsoft.com/office/officeart/2005/8/layout/default"/>
    <dgm:cxn modelId="{02EC468A-9E0C-44C8-862C-A8FAF4E08E69}" type="presParOf" srcId="{A7D918F1-249C-42A3-ABCE-64A0ECBD3AF9}" destId="{58EAA878-AC0C-41E9-8902-F17426C149FF}" srcOrd="0" destOrd="0" presId="urn:microsoft.com/office/officeart/2005/8/layout/default"/>
    <dgm:cxn modelId="{D4E2746E-E484-4C63-8210-A6A84089DB2E}" type="presParOf" srcId="{A7D918F1-249C-42A3-ABCE-64A0ECBD3AF9}" destId="{3902688F-7AE9-4AB6-A666-3FC7B25E3B15}" srcOrd="1" destOrd="0" presId="urn:microsoft.com/office/officeart/2005/8/layout/default"/>
    <dgm:cxn modelId="{59BDBBDE-BF01-4A40-8993-3B4478CF4838}" type="presParOf" srcId="{A7D918F1-249C-42A3-ABCE-64A0ECBD3AF9}" destId="{A8569945-5556-4C30-87D1-C0A1D81EE29F}" srcOrd="2" destOrd="0" presId="urn:microsoft.com/office/officeart/2005/8/layout/default"/>
    <dgm:cxn modelId="{B5DFB8E1-4600-45B5-97FE-B3001431739F}" type="presParOf" srcId="{A7D918F1-249C-42A3-ABCE-64A0ECBD3AF9}" destId="{EBC4683B-7D91-4AAD-B274-798774264451}" srcOrd="3" destOrd="0" presId="urn:microsoft.com/office/officeart/2005/8/layout/default"/>
    <dgm:cxn modelId="{EDBBB9FD-5E99-4D4F-9871-1FC8EAE6829B}" type="presParOf" srcId="{A7D918F1-249C-42A3-ABCE-64A0ECBD3AF9}" destId="{6AABF2B0-B027-47EB-8781-F6A865E3C0AD}" srcOrd="4" destOrd="0" presId="urn:microsoft.com/office/officeart/2005/8/layout/default"/>
    <dgm:cxn modelId="{E105F817-834E-4B44-B37A-06423275F440}" type="presParOf" srcId="{A7D918F1-249C-42A3-ABCE-64A0ECBD3AF9}" destId="{743BF193-06C2-4BF7-9377-D6966E4A9C5A}" srcOrd="5" destOrd="0" presId="urn:microsoft.com/office/officeart/2005/8/layout/default"/>
    <dgm:cxn modelId="{B76276EC-9DD3-41D7-B6B9-303511D103B3}" type="presParOf" srcId="{A7D918F1-249C-42A3-ABCE-64A0ECBD3AF9}" destId="{1EA7D273-D9C7-49A1-AFD6-9F37E6508A24}" srcOrd="6" destOrd="0" presId="urn:microsoft.com/office/officeart/2005/8/layout/default"/>
    <dgm:cxn modelId="{B1A4CD62-D007-4130-88C5-2D58596D05BA}" type="presParOf" srcId="{A7D918F1-249C-42A3-ABCE-64A0ECBD3AF9}" destId="{69B61AD0-841D-44E5-B003-055B29A91B17}" srcOrd="7" destOrd="0" presId="urn:microsoft.com/office/officeart/2005/8/layout/default"/>
    <dgm:cxn modelId="{D4DE6C1B-2E1F-4A08-ACC6-EF45B20AB4C0}" type="presParOf" srcId="{A7D918F1-249C-42A3-ABCE-64A0ECBD3AF9}" destId="{559F0EBA-C6D8-483C-8AF8-5AF2C173D177}" srcOrd="8" destOrd="0" presId="urn:microsoft.com/office/officeart/2005/8/layout/default"/>
    <dgm:cxn modelId="{752357BA-1E34-43DE-AB68-D80D7B9836C7}" type="presParOf" srcId="{A7D918F1-249C-42A3-ABCE-64A0ECBD3AF9}" destId="{413A19CF-E075-4C85-A847-25070EC99B3E}" srcOrd="9" destOrd="0" presId="urn:microsoft.com/office/officeart/2005/8/layout/default"/>
    <dgm:cxn modelId="{7FE132B4-8660-4B29-8C6C-262CA43954DD}" type="presParOf" srcId="{A7D918F1-249C-42A3-ABCE-64A0ECBD3AF9}" destId="{9516F0DE-BEDC-4662-B467-0C592CA1F14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BF9631-96A0-45FD-8FC9-5CBAAA62744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18F25F8-97D4-4290-9BF9-7BD134E09DF6}">
      <dgm:prSet/>
      <dgm:spPr/>
      <dgm:t>
        <a:bodyPr/>
        <a:lstStyle/>
        <a:p>
          <a:r>
            <a:rPr lang="en-US"/>
            <a:t>Intensive, clinically based approach that involves a multidisciplinary team providing treatment, rehabilitation, and support services for individuals with severe mental illness (SMI)</a:t>
          </a:r>
        </a:p>
      </dgm:t>
    </dgm:pt>
    <dgm:pt modelId="{4FEF9BFF-CA17-4879-B8D1-F79E85BE1E1C}" type="parTrans" cxnId="{1E60A013-87A1-42DD-8A8B-21A4A5E61608}">
      <dgm:prSet/>
      <dgm:spPr/>
      <dgm:t>
        <a:bodyPr/>
        <a:lstStyle/>
        <a:p>
          <a:endParaRPr lang="en-US"/>
        </a:p>
      </dgm:t>
    </dgm:pt>
    <dgm:pt modelId="{A3F9108F-E714-48E0-9336-5D28EB1BCC94}" type="sibTrans" cxnId="{1E60A013-87A1-42DD-8A8B-21A4A5E61608}">
      <dgm:prSet/>
      <dgm:spPr/>
      <dgm:t>
        <a:bodyPr/>
        <a:lstStyle/>
        <a:p>
          <a:endParaRPr lang="en-US"/>
        </a:p>
      </dgm:t>
    </dgm:pt>
    <dgm:pt modelId="{9A6C4D48-CDEE-42FB-9C80-9A24E0EF4DC2}">
      <dgm:prSet/>
      <dgm:spPr/>
      <dgm:t>
        <a:bodyPr/>
        <a:lstStyle/>
        <a:p>
          <a:r>
            <a:rPr lang="en-US"/>
            <a:t>Generally longer term, designed to flexibly respond to medical and social needs, even when emergent.</a:t>
          </a:r>
        </a:p>
      </dgm:t>
    </dgm:pt>
    <dgm:pt modelId="{A7D87F7F-59C0-450B-9ABC-DC8F912D45E5}" type="parTrans" cxnId="{ACECBE28-F81B-4925-9D19-4F5C61A6B679}">
      <dgm:prSet/>
      <dgm:spPr/>
      <dgm:t>
        <a:bodyPr/>
        <a:lstStyle/>
        <a:p>
          <a:endParaRPr lang="en-US"/>
        </a:p>
      </dgm:t>
    </dgm:pt>
    <dgm:pt modelId="{B605E7A4-BC3A-4D33-AEDD-35EA39320617}" type="sibTrans" cxnId="{ACECBE28-F81B-4925-9D19-4F5C61A6B679}">
      <dgm:prSet/>
      <dgm:spPr/>
      <dgm:t>
        <a:bodyPr/>
        <a:lstStyle/>
        <a:p>
          <a:endParaRPr lang="en-US"/>
        </a:p>
      </dgm:t>
    </dgm:pt>
    <dgm:pt modelId="{C7F14CB0-223C-49CD-A5A8-EE4EFF1EDA08}" type="pres">
      <dgm:prSet presAssocID="{5DBF9631-96A0-45FD-8FC9-5CBAAA6274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9CE3EB-6DFB-423B-915B-A20E830E992E}" type="pres">
      <dgm:prSet presAssocID="{918F25F8-97D4-4290-9BF9-7BD134E09DF6}" presName="hierRoot1" presStyleCnt="0"/>
      <dgm:spPr/>
    </dgm:pt>
    <dgm:pt modelId="{E43A2776-45F6-424A-BD3B-BD34A04A5C09}" type="pres">
      <dgm:prSet presAssocID="{918F25F8-97D4-4290-9BF9-7BD134E09DF6}" presName="composite" presStyleCnt="0"/>
      <dgm:spPr/>
    </dgm:pt>
    <dgm:pt modelId="{1C3AC4A1-455F-4D35-A3AB-DCA8ACEEF410}" type="pres">
      <dgm:prSet presAssocID="{918F25F8-97D4-4290-9BF9-7BD134E09DF6}" presName="background" presStyleLbl="node0" presStyleIdx="0" presStyleCnt="2"/>
      <dgm:spPr/>
    </dgm:pt>
    <dgm:pt modelId="{52999E16-8410-40C2-8AD8-C312DDEA1ACE}" type="pres">
      <dgm:prSet presAssocID="{918F25F8-97D4-4290-9BF9-7BD134E09DF6}" presName="text" presStyleLbl="fgAcc0" presStyleIdx="0" presStyleCnt="2">
        <dgm:presLayoutVars>
          <dgm:chPref val="3"/>
        </dgm:presLayoutVars>
      </dgm:prSet>
      <dgm:spPr/>
    </dgm:pt>
    <dgm:pt modelId="{68FBEFF8-AD31-475B-B7E9-E811F72D392F}" type="pres">
      <dgm:prSet presAssocID="{918F25F8-97D4-4290-9BF9-7BD134E09DF6}" presName="hierChild2" presStyleCnt="0"/>
      <dgm:spPr/>
    </dgm:pt>
    <dgm:pt modelId="{F64C9688-B528-4D12-B61D-AB18EAEEE4CF}" type="pres">
      <dgm:prSet presAssocID="{9A6C4D48-CDEE-42FB-9C80-9A24E0EF4DC2}" presName="hierRoot1" presStyleCnt="0"/>
      <dgm:spPr/>
    </dgm:pt>
    <dgm:pt modelId="{D2A5F1BE-B75B-4AF6-BA66-16801782069C}" type="pres">
      <dgm:prSet presAssocID="{9A6C4D48-CDEE-42FB-9C80-9A24E0EF4DC2}" presName="composite" presStyleCnt="0"/>
      <dgm:spPr/>
    </dgm:pt>
    <dgm:pt modelId="{2E0BB9CD-A853-48A3-8DF6-A732B48A46BD}" type="pres">
      <dgm:prSet presAssocID="{9A6C4D48-CDEE-42FB-9C80-9A24E0EF4DC2}" presName="background" presStyleLbl="node0" presStyleIdx="1" presStyleCnt="2"/>
      <dgm:spPr/>
    </dgm:pt>
    <dgm:pt modelId="{DBAD9661-5E88-4FD6-8135-E13D17CCD9BA}" type="pres">
      <dgm:prSet presAssocID="{9A6C4D48-CDEE-42FB-9C80-9A24E0EF4DC2}" presName="text" presStyleLbl="fgAcc0" presStyleIdx="1" presStyleCnt="2">
        <dgm:presLayoutVars>
          <dgm:chPref val="3"/>
        </dgm:presLayoutVars>
      </dgm:prSet>
      <dgm:spPr/>
    </dgm:pt>
    <dgm:pt modelId="{F497B08B-8140-4848-ACE1-7D66E9351C60}" type="pres">
      <dgm:prSet presAssocID="{9A6C4D48-CDEE-42FB-9C80-9A24E0EF4DC2}" presName="hierChild2" presStyleCnt="0"/>
      <dgm:spPr/>
    </dgm:pt>
  </dgm:ptLst>
  <dgm:cxnLst>
    <dgm:cxn modelId="{1E60A013-87A1-42DD-8A8B-21A4A5E61608}" srcId="{5DBF9631-96A0-45FD-8FC9-5CBAAA627442}" destId="{918F25F8-97D4-4290-9BF9-7BD134E09DF6}" srcOrd="0" destOrd="0" parTransId="{4FEF9BFF-CA17-4879-B8D1-F79E85BE1E1C}" sibTransId="{A3F9108F-E714-48E0-9336-5D28EB1BCC94}"/>
    <dgm:cxn modelId="{ACECBE28-F81B-4925-9D19-4F5C61A6B679}" srcId="{5DBF9631-96A0-45FD-8FC9-5CBAAA627442}" destId="{9A6C4D48-CDEE-42FB-9C80-9A24E0EF4DC2}" srcOrd="1" destOrd="0" parTransId="{A7D87F7F-59C0-450B-9ABC-DC8F912D45E5}" sibTransId="{B605E7A4-BC3A-4D33-AEDD-35EA39320617}"/>
    <dgm:cxn modelId="{07CABC31-94D3-4810-99DD-7BD58B650D94}" type="presOf" srcId="{5DBF9631-96A0-45FD-8FC9-5CBAAA627442}" destId="{C7F14CB0-223C-49CD-A5A8-EE4EFF1EDA08}" srcOrd="0" destOrd="0" presId="urn:microsoft.com/office/officeart/2005/8/layout/hierarchy1"/>
    <dgm:cxn modelId="{00638140-7203-4EED-9F99-EF74CFD6D379}" type="presOf" srcId="{9A6C4D48-CDEE-42FB-9C80-9A24E0EF4DC2}" destId="{DBAD9661-5E88-4FD6-8135-E13D17CCD9BA}" srcOrd="0" destOrd="0" presId="urn:microsoft.com/office/officeart/2005/8/layout/hierarchy1"/>
    <dgm:cxn modelId="{86BC8A9E-0525-4BD1-805F-3F610A1ECDB2}" type="presOf" srcId="{918F25F8-97D4-4290-9BF9-7BD134E09DF6}" destId="{52999E16-8410-40C2-8AD8-C312DDEA1ACE}" srcOrd="0" destOrd="0" presId="urn:microsoft.com/office/officeart/2005/8/layout/hierarchy1"/>
    <dgm:cxn modelId="{F68EBED1-1D4E-44F4-975B-7CCE540F8C2C}" type="presParOf" srcId="{C7F14CB0-223C-49CD-A5A8-EE4EFF1EDA08}" destId="{649CE3EB-6DFB-423B-915B-A20E830E992E}" srcOrd="0" destOrd="0" presId="urn:microsoft.com/office/officeart/2005/8/layout/hierarchy1"/>
    <dgm:cxn modelId="{226EA733-808B-478B-BD93-EEA8D8667DBE}" type="presParOf" srcId="{649CE3EB-6DFB-423B-915B-A20E830E992E}" destId="{E43A2776-45F6-424A-BD3B-BD34A04A5C09}" srcOrd="0" destOrd="0" presId="urn:microsoft.com/office/officeart/2005/8/layout/hierarchy1"/>
    <dgm:cxn modelId="{4B993DA5-C843-448B-8CB7-B97E49A4D767}" type="presParOf" srcId="{E43A2776-45F6-424A-BD3B-BD34A04A5C09}" destId="{1C3AC4A1-455F-4D35-A3AB-DCA8ACEEF410}" srcOrd="0" destOrd="0" presId="urn:microsoft.com/office/officeart/2005/8/layout/hierarchy1"/>
    <dgm:cxn modelId="{ACD03633-CFB9-491D-9B64-737C8EB9545F}" type="presParOf" srcId="{E43A2776-45F6-424A-BD3B-BD34A04A5C09}" destId="{52999E16-8410-40C2-8AD8-C312DDEA1ACE}" srcOrd="1" destOrd="0" presId="urn:microsoft.com/office/officeart/2005/8/layout/hierarchy1"/>
    <dgm:cxn modelId="{1C69EBE7-F16B-4566-A1CA-8D8D16C45995}" type="presParOf" srcId="{649CE3EB-6DFB-423B-915B-A20E830E992E}" destId="{68FBEFF8-AD31-475B-B7E9-E811F72D392F}" srcOrd="1" destOrd="0" presId="urn:microsoft.com/office/officeart/2005/8/layout/hierarchy1"/>
    <dgm:cxn modelId="{CDCAB499-BD11-4B70-AC13-63319FD52BDF}" type="presParOf" srcId="{C7F14CB0-223C-49CD-A5A8-EE4EFF1EDA08}" destId="{F64C9688-B528-4D12-B61D-AB18EAEEE4CF}" srcOrd="1" destOrd="0" presId="urn:microsoft.com/office/officeart/2005/8/layout/hierarchy1"/>
    <dgm:cxn modelId="{3E1AA15F-8FF8-483B-B2F2-97A94E1B4724}" type="presParOf" srcId="{F64C9688-B528-4D12-B61D-AB18EAEEE4CF}" destId="{D2A5F1BE-B75B-4AF6-BA66-16801782069C}" srcOrd="0" destOrd="0" presId="urn:microsoft.com/office/officeart/2005/8/layout/hierarchy1"/>
    <dgm:cxn modelId="{A4C5EBD1-FA62-4E66-8110-7FB71013E6B9}" type="presParOf" srcId="{D2A5F1BE-B75B-4AF6-BA66-16801782069C}" destId="{2E0BB9CD-A853-48A3-8DF6-A732B48A46BD}" srcOrd="0" destOrd="0" presId="urn:microsoft.com/office/officeart/2005/8/layout/hierarchy1"/>
    <dgm:cxn modelId="{E013185E-3D6D-4116-A1A9-7BB3E07C7039}" type="presParOf" srcId="{D2A5F1BE-B75B-4AF6-BA66-16801782069C}" destId="{DBAD9661-5E88-4FD6-8135-E13D17CCD9BA}" srcOrd="1" destOrd="0" presId="urn:microsoft.com/office/officeart/2005/8/layout/hierarchy1"/>
    <dgm:cxn modelId="{B6B8373C-7ADF-43F2-B29F-12D2F3A96F9C}" type="presParOf" srcId="{F64C9688-B528-4D12-B61D-AB18EAEEE4CF}" destId="{F497B08B-8140-4848-ACE1-7D66E9351C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5AEE1A-5CCF-42F5-B0AA-266C550A559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BC30CD0-0F30-4008-89F2-9AC76EF65EEF}">
      <dgm:prSet/>
      <dgm:spPr/>
      <dgm:t>
        <a:bodyPr/>
        <a:lstStyle/>
        <a:p>
          <a:r>
            <a:rPr lang="en-US"/>
            <a:t>Targeted, time-limited, high-intensity case management support for individuals transitioning from an institutional setting (eg, shelters, hospitals, jails, prisons, foster care) to a community setting.</a:t>
          </a:r>
        </a:p>
      </dgm:t>
    </dgm:pt>
    <dgm:pt modelId="{322D4AD4-96BD-4DCB-8D2A-EA93C90CED77}" type="parTrans" cxnId="{54C74A98-A56A-4B3C-88EF-04C2A4F434D4}">
      <dgm:prSet/>
      <dgm:spPr/>
      <dgm:t>
        <a:bodyPr/>
        <a:lstStyle/>
        <a:p>
          <a:endParaRPr lang="en-US"/>
        </a:p>
      </dgm:t>
    </dgm:pt>
    <dgm:pt modelId="{4F86FB1C-48A9-483A-AAFB-96F28813A914}" type="sibTrans" cxnId="{54C74A98-A56A-4B3C-88EF-04C2A4F434D4}">
      <dgm:prSet/>
      <dgm:spPr/>
      <dgm:t>
        <a:bodyPr/>
        <a:lstStyle/>
        <a:p>
          <a:endParaRPr lang="en-US"/>
        </a:p>
      </dgm:t>
    </dgm:pt>
    <dgm:pt modelId="{5AB3BAF3-1295-48A3-9747-038DD2724D7E}">
      <dgm:prSet/>
      <dgm:spPr/>
      <dgm:t>
        <a:bodyPr/>
        <a:lstStyle/>
        <a:p>
          <a:r>
            <a:rPr lang="en-US"/>
            <a:t>Can increase service engagement while reducing homelessness and emergency service utilization.</a:t>
          </a:r>
        </a:p>
      </dgm:t>
    </dgm:pt>
    <dgm:pt modelId="{6C2F3FEC-4B70-4557-B1B9-4B916E5EA234}" type="parTrans" cxnId="{FE11D457-3CCB-4257-92B9-4A3D0AF25A44}">
      <dgm:prSet/>
      <dgm:spPr/>
      <dgm:t>
        <a:bodyPr/>
        <a:lstStyle/>
        <a:p>
          <a:endParaRPr lang="en-US"/>
        </a:p>
      </dgm:t>
    </dgm:pt>
    <dgm:pt modelId="{7C716710-6046-4D80-AD47-33CD16CDF67C}" type="sibTrans" cxnId="{FE11D457-3CCB-4257-92B9-4A3D0AF25A44}">
      <dgm:prSet/>
      <dgm:spPr/>
      <dgm:t>
        <a:bodyPr/>
        <a:lstStyle/>
        <a:p>
          <a:endParaRPr lang="en-US"/>
        </a:p>
      </dgm:t>
    </dgm:pt>
    <dgm:pt modelId="{E2415A43-1BD0-4AB1-9067-D93C5C73CA00}" type="pres">
      <dgm:prSet presAssocID="{175AEE1A-5CCF-42F5-B0AA-266C550A55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28E60B-EBF9-44CF-9B39-7F0F0B3EE79F}" type="pres">
      <dgm:prSet presAssocID="{FBC30CD0-0F30-4008-89F2-9AC76EF65EEF}" presName="hierRoot1" presStyleCnt="0"/>
      <dgm:spPr/>
    </dgm:pt>
    <dgm:pt modelId="{449E9AB0-A98E-4FD2-929C-18DA9B69FDBF}" type="pres">
      <dgm:prSet presAssocID="{FBC30CD0-0F30-4008-89F2-9AC76EF65EEF}" presName="composite" presStyleCnt="0"/>
      <dgm:spPr/>
    </dgm:pt>
    <dgm:pt modelId="{5ECB7C57-4875-4677-8A5E-DF08D9479769}" type="pres">
      <dgm:prSet presAssocID="{FBC30CD0-0F30-4008-89F2-9AC76EF65EEF}" presName="background" presStyleLbl="node0" presStyleIdx="0" presStyleCnt="2"/>
      <dgm:spPr/>
    </dgm:pt>
    <dgm:pt modelId="{9079EBFA-0269-4099-80A2-3426A511B987}" type="pres">
      <dgm:prSet presAssocID="{FBC30CD0-0F30-4008-89F2-9AC76EF65EEF}" presName="text" presStyleLbl="fgAcc0" presStyleIdx="0" presStyleCnt="2">
        <dgm:presLayoutVars>
          <dgm:chPref val="3"/>
        </dgm:presLayoutVars>
      </dgm:prSet>
      <dgm:spPr/>
    </dgm:pt>
    <dgm:pt modelId="{FD73D67C-91CE-4AC5-BE74-4E5B91F78C60}" type="pres">
      <dgm:prSet presAssocID="{FBC30CD0-0F30-4008-89F2-9AC76EF65EEF}" presName="hierChild2" presStyleCnt="0"/>
      <dgm:spPr/>
    </dgm:pt>
    <dgm:pt modelId="{3E02F60C-AD64-4E8D-A058-C21ED5B73453}" type="pres">
      <dgm:prSet presAssocID="{5AB3BAF3-1295-48A3-9747-038DD2724D7E}" presName="hierRoot1" presStyleCnt="0"/>
      <dgm:spPr/>
    </dgm:pt>
    <dgm:pt modelId="{0C6DD31D-B2C7-4724-B554-818913EB4FC3}" type="pres">
      <dgm:prSet presAssocID="{5AB3BAF3-1295-48A3-9747-038DD2724D7E}" presName="composite" presStyleCnt="0"/>
      <dgm:spPr/>
    </dgm:pt>
    <dgm:pt modelId="{851DA07D-08D8-438A-8FC0-D059EE41F26C}" type="pres">
      <dgm:prSet presAssocID="{5AB3BAF3-1295-48A3-9747-038DD2724D7E}" presName="background" presStyleLbl="node0" presStyleIdx="1" presStyleCnt="2"/>
      <dgm:spPr/>
    </dgm:pt>
    <dgm:pt modelId="{14FCE8ED-2D40-456C-9242-22A388D8C545}" type="pres">
      <dgm:prSet presAssocID="{5AB3BAF3-1295-48A3-9747-038DD2724D7E}" presName="text" presStyleLbl="fgAcc0" presStyleIdx="1" presStyleCnt="2">
        <dgm:presLayoutVars>
          <dgm:chPref val="3"/>
        </dgm:presLayoutVars>
      </dgm:prSet>
      <dgm:spPr/>
    </dgm:pt>
    <dgm:pt modelId="{EF32951E-41F8-40FB-8A11-2CA18EC1A62D}" type="pres">
      <dgm:prSet presAssocID="{5AB3BAF3-1295-48A3-9747-038DD2724D7E}" presName="hierChild2" presStyleCnt="0"/>
      <dgm:spPr/>
    </dgm:pt>
  </dgm:ptLst>
  <dgm:cxnLst>
    <dgm:cxn modelId="{8C51C239-313C-468D-BC55-9C07C0866A0D}" type="presOf" srcId="{FBC30CD0-0F30-4008-89F2-9AC76EF65EEF}" destId="{9079EBFA-0269-4099-80A2-3426A511B987}" srcOrd="0" destOrd="0" presId="urn:microsoft.com/office/officeart/2005/8/layout/hierarchy1"/>
    <dgm:cxn modelId="{FE11D457-3CCB-4257-92B9-4A3D0AF25A44}" srcId="{175AEE1A-5CCF-42F5-B0AA-266C550A559D}" destId="{5AB3BAF3-1295-48A3-9747-038DD2724D7E}" srcOrd="1" destOrd="0" parTransId="{6C2F3FEC-4B70-4557-B1B9-4B916E5EA234}" sibTransId="{7C716710-6046-4D80-AD47-33CD16CDF67C}"/>
    <dgm:cxn modelId="{54C74A98-A56A-4B3C-88EF-04C2A4F434D4}" srcId="{175AEE1A-5CCF-42F5-B0AA-266C550A559D}" destId="{FBC30CD0-0F30-4008-89F2-9AC76EF65EEF}" srcOrd="0" destOrd="0" parTransId="{322D4AD4-96BD-4DCB-8D2A-EA93C90CED77}" sibTransId="{4F86FB1C-48A9-483A-AAFB-96F28813A914}"/>
    <dgm:cxn modelId="{3FC0DF9D-0695-4C93-BA2D-3ECA12035F52}" type="presOf" srcId="{5AB3BAF3-1295-48A3-9747-038DD2724D7E}" destId="{14FCE8ED-2D40-456C-9242-22A388D8C545}" srcOrd="0" destOrd="0" presId="urn:microsoft.com/office/officeart/2005/8/layout/hierarchy1"/>
    <dgm:cxn modelId="{C8256CA9-0F5B-40BA-8C6F-F9437B4C2797}" type="presOf" srcId="{175AEE1A-5CCF-42F5-B0AA-266C550A559D}" destId="{E2415A43-1BD0-4AB1-9067-D93C5C73CA00}" srcOrd="0" destOrd="0" presId="urn:microsoft.com/office/officeart/2005/8/layout/hierarchy1"/>
    <dgm:cxn modelId="{03CAE8A9-9A1E-427D-B0BE-281449F14BD1}" type="presParOf" srcId="{E2415A43-1BD0-4AB1-9067-D93C5C73CA00}" destId="{2A28E60B-EBF9-44CF-9B39-7F0F0B3EE79F}" srcOrd="0" destOrd="0" presId="urn:microsoft.com/office/officeart/2005/8/layout/hierarchy1"/>
    <dgm:cxn modelId="{5C78FFE6-808D-4DCC-A65B-F185A9106ADA}" type="presParOf" srcId="{2A28E60B-EBF9-44CF-9B39-7F0F0B3EE79F}" destId="{449E9AB0-A98E-4FD2-929C-18DA9B69FDBF}" srcOrd="0" destOrd="0" presId="urn:microsoft.com/office/officeart/2005/8/layout/hierarchy1"/>
    <dgm:cxn modelId="{A6421C35-7FA8-485A-B893-39FC931F597C}" type="presParOf" srcId="{449E9AB0-A98E-4FD2-929C-18DA9B69FDBF}" destId="{5ECB7C57-4875-4677-8A5E-DF08D9479769}" srcOrd="0" destOrd="0" presId="urn:microsoft.com/office/officeart/2005/8/layout/hierarchy1"/>
    <dgm:cxn modelId="{6BB14B54-1823-4677-AE2B-917809E0BB26}" type="presParOf" srcId="{449E9AB0-A98E-4FD2-929C-18DA9B69FDBF}" destId="{9079EBFA-0269-4099-80A2-3426A511B987}" srcOrd="1" destOrd="0" presId="urn:microsoft.com/office/officeart/2005/8/layout/hierarchy1"/>
    <dgm:cxn modelId="{81AEBD04-63A3-4014-811E-7EF1838B35D1}" type="presParOf" srcId="{2A28E60B-EBF9-44CF-9B39-7F0F0B3EE79F}" destId="{FD73D67C-91CE-4AC5-BE74-4E5B91F78C60}" srcOrd="1" destOrd="0" presId="urn:microsoft.com/office/officeart/2005/8/layout/hierarchy1"/>
    <dgm:cxn modelId="{4200F4E2-D3F9-4CF0-98A8-5B339C7E27E8}" type="presParOf" srcId="{E2415A43-1BD0-4AB1-9067-D93C5C73CA00}" destId="{3E02F60C-AD64-4E8D-A058-C21ED5B73453}" srcOrd="1" destOrd="0" presId="urn:microsoft.com/office/officeart/2005/8/layout/hierarchy1"/>
    <dgm:cxn modelId="{A4084332-C6FA-4C91-9102-DB6147F8544E}" type="presParOf" srcId="{3E02F60C-AD64-4E8D-A058-C21ED5B73453}" destId="{0C6DD31D-B2C7-4724-B554-818913EB4FC3}" srcOrd="0" destOrd="0" presId="urn:microsoft.com/office/officeart/2005/8/layout/hierarchy1"/>
    <dgm:cxn modelId="{F1FBD9F7-A5D7-44B8-BD97-B4E2DA0FDBEB}" type="presParOf" srcId="{0C6DD31D-B2C7-4724-B554-818913EB4FC3}" destId="{851DA07D-08D8-438A-8FC0-D059EE41F26C}" srcOrd="0" destOrd="0" presId="urn:microsoft.com/office/officeart/2005/8/layout/hierarchy1"/>
    <dgm:cxn modelId="{52718C57-56DF-4A73-8A69-31CED3BBF6F6}" type="presParOf" srcId="{0C6DD31D-B2C7-4724-B554-818913EB4FC3}" destId="{14FCE8ED-2D40-456C-9242-22A388D8C545}" srcOrd="1" destOrd="0" presId="urn:microsoft.com/office/officeart/2005/8/layout/hierarchy1"/>
    <dgm:cxn modelId="{1F5C44C1-7BDC-4D0B-9863-9CC1ED2D29C3}" type="presParOf" srcId="{3E02F60C-AD64-4E8D-A058-C21ED5B73453}" destId="{EF32951E-41F8-40FB-8A11-2CA18EC1A6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56919D-7BD5-4C7D-8496-8B45525EA05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9BDA76-A4CD-4AF3-A83C-C2E34CD3FD8E}">
      <dgm:prSet/>
      <dgm:spPr/>
      <dgm:t>
        <a:bodyPr/>
        <a:lstStyle/>
        <a:p>
          <a:r>
            <a:rPr lang="en-US"/>
            <a:t>Focuses on placing and maintaining individuals with SMI in jobs that match their capabilities and preferences</a:t>
          </a:r>
        </a:p>
      </dgm:t>
    </dgm:pt>
    <dgm:pt modelId="{080787A9-A233-4BF4-82F4-B50825C9DE6C}" type="parTrans" cxnId="{A76D82A6-608F-4A8D-ACC6-295CEF193297}">
      <dgm:prSet/>
      <dgm:spPr/>
      <dgm:t>
        <a:bodyPr/>
        <a:lstStyle/>
        <a:p>
          <a:endParaRPr lang="en-US"/>
        </a:p>
      </dgm:t>
    </dgm:pt>
    <dgm:pt modelId="{B0217218-4281-492D-83B2-463A8CE16D0F}" type="sibTrans" cxnId="{A76D82A6-608F-4A8D-ACC6-295CEF193297}">
      <dgm:prSet/>
      <dgm:spPr/>
      <dgm:t>
        <a:bodyPr/>
        <a:lstStyle/>
        <a:p>
          <a:endParaRPr lang="en-US"/>
        </a:p>
      </dgm:t>
    </dgm:pt>
    <dgm:pt modelId="{5B4BBCB9-B685-4E2D-A9D9-052954067E2D}">
      <dgm:prSet/>
      <dgm:spPr/>
      <dgm:t>
        <a:bodyPr/>
        <a:lstStyle/>
        <a:p>
          <a:r>
            <a:rPr lang="en-US"/>
            <a:t>Increases employment and improves participation in housing programs among populations with SMI</a:t>
          </a:r>
        </a:p>
      </dgm:t>
    </dgm:pt>
    <dgm:pt modelId="{60FF81D5-A8D5-4A95-B4E2-8A69D8BD85C6}" type="parTrans" cxnId="{AB062BC2-E69F-432E-ACE9-687F5972A1D7}">
      <dgm:prSet/>
      <dgm:spPr/>
      <dgm:t>
        <a:bodyPr/>
        <a:lstStyle/>
        <a:p>
          <a:endParaRPr lang="en-US"/>
        </a:p>
      </dgm:t>
    </dgm:pt>
    <dgm:pt modelId="{FD1AFA83-8302-470E-82A5-62990D9A5EE2}" type="sibTrans" cxnId="{AB062BC2-E69F-432E-ACE9-687F5972A1D7}">
      <dgm:prSet/>
      <dgm:spPr/>
      <dgm:t>
        <a:bodyPr/>
        <a:lstStyle/>
        <a:p>
          <a:endParaRPr lang="en-US"/>
        </a:p>
      </dgm:t>
    </dgm:pt>
    <dgm:pt modelId="{821FA65F-0A0A-4E9C-A866-FAE032B26ED8}">
      <dgm:prSet/>
      <dgm:spPr/>
      <dgm:t>
        <a:bodyPr/>
        <a:lstStyle/>
        <a:p>
          <a:r>
            <a:rPr lang="en-US"/>
            <a:t>Reduces emergency department utilization, likelihood of incarceration, and probability of returning to homelessness once housed.</a:t>
          </a:r>
        </a:p>
      </dgm:t>
    </dgm:pt>
    <dgm:pt modelId="{BEA02781-E957-4C48-BBA8-25748C23A3D7}" type="parTrans" cxnId="{E57828C5-694B-417E-AB1E-5631D3BBA22A}">
      <dgm:prSet/>
      <dgm:spPr/>
      <dgm:t>
        <a:bodyPr/>
        <a:lstStyle/>
        <a:p>
          <a:endParaRPr lang="en-US"/>
        </a:p>
      </dgm:t>
    </dgm:pt>
    <dgm:pt modelId="{D2FF3B0A-2087-444C-BF46-783168815110}" type="sibTrans" cxnId="{E57828C5-694B-417E-AB1E-5631D3BBA22A}">
      <dgm:prSet/>
      <dgm:spPr/>
      <dgm:t>
        <a:bodyPr/>
        <a:lstStyle/>
        <a:p>
          <a:endParaRPr lang="en-US"/>
        </a:p>
      </dgm:t>
    </dgm:pt>
    <dgm:pt modelId="{45FB76DA-26AF-47A8-A5A9-65819C1B970C}" type="pres">
      <dgm:prSet presAssocID="{AF56919D-7BD5-4C7D-8496-8B45525EA0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E0C2FC-D364-40CC-B2A0-26CC60790691}" type="pres">
      <dgm:prSet presAssocID="{B59BDA76-A4CD-4AF3-A83C-C2E34CD3FD8E}" presName="hierRoot1" presStyleCnt="0"/>
      <dgm:spPr/>
    </dgm:pt>
    <dgm:pt modelId="{B88C74FD-0B43-4666-B9A3-6C53CA10A822}" type="pres">
      <dgm:prSet presAssocID="{B59BDA76-A4CD-4AF3-A83C-C2E34CD3FD8E}" presName="composite" presStyleCnt="0"/>
      <dgm:spPr/>
    </dgm:pt>
    <dgm:pt modelId="{0ADC695D-BEFB-4607-A17C-A6D48D403777}" type="pres">
      <dgm:prSet presAssocID="{B59BDA76-A4CD-4AF3-A83C-C2E34CD3FD8E}" presName="background" presStyleLbl="node0" presStyleIdx="0" presStyleCnt="3"/>
      <dgm:spPr/>
    </dgm:pt>
    <dgm:pt modelId="{44263D70-020C-482A-B062-5521559B9A2E}" type="pres">
      <dgm:prSet presAssocID="{B59BDA76-A4CD-4AF3-A83C-C2E34CD3FD8E}" presName="text" presStyleLbl="fgAcc0" presStyleIdx="0" presStyleCnt="3">
        <dgm:presLayoutVars>
          <dgm:chPref val="3"/>
        </dgm:presLayoutVars>
      </dgm:prSet>
      <dgm:spPr/>
    </dgm:pt>
    <dgm:pt modelId="{B876CEC1-8C77-448A-957C-2FE87EE760CB}" type="pres">
      <dgm:prSet presAssocID="{B59BDA76-A4CD-4AF3-A83C-C2E34CD3FD8E}" presName="hierChild2" presStyleCnt="0"/>
      <dgm:spPr/>
    </dgm:pt>
    <dgm:pt modelId="{B7EC8AC3-093A-4250-BDCD-A5918B5DAA66}" type="pres">
      <dgm:prSet presAssocID="{5B4BBCB9-B685-4E2D-A9D9-052954067E2D}" presName="hierRoot1" presStyleCnt="0"/>
      <dgm:spPr/>
    </dgm:pt>
    <dgm:pt modelId="{C5687783-4713-4457-8933-4B463B93D509}" type="pres">
      <dgm:prSet presAssocID="{5B4BBCB9-B685-4E2D-A9D9-052954067E2D}" presName="composite" presStyleCnt="0"/>
      <dgm:spPr/>
    </dgm:pt>
    <dgm:pt modelId="{A6E25927-0A94-49F6-91F2-28ECACFEF24F}" type="pres">
      <dgm:prSet presAssocID="{5B4BBCB9-B685-4E2D-A9D9-052954067E2D}" presName="background" presStyleLbl="node0" presStyleIdx="1" presStyleCnt="3"/>
      <dgm:spPr/>
    </dgm:pt>
    <dgm:pt modelId="{BA93727C-8CAD-4682-8E5F-48AC007ED7C6}" type="pres">
      <dgm:prSet presAssocID="{5B4BBCB9-B685-4E2D-A9D9-052954067E2D}" presName="text" presStyleLbl="fgAcc0" presStyleIdx="1" presStyleCnt="3">
        <dgm:presLayoutVars>
          <dgm:chPref val="3"/>
        </dgm:presLayoutVars>
      </dgm:prSet>
      <dgm:spPr/>
    </dgm:pt>
    <dgm:pt modelId="{06691C00-2DC3-4A9D-B7CC-29E672008F20}" type="pres">
      <dgm:prSet presAssocID="{5B4BBCB9-B685-4E2D-A9D9-052954067E2D}" presName="hierChild2" presStyleCnt="0"/>
      <dgm:spPr/>
    </dgm:pt>
    <dgm:pt modelId="{E79A71D9-CF7B-4CAE-BB08-66F4C3DAC491}" type="pres">
      <dgm:prSet presAssocID="{821FA65F-0A0A-4E9C-A866-FAE032B26ED8}" presName="hierRoot1" presStyleCnt="0"/>
      <dgm:spPr/>
    </dgm:pt>
    <dgm:pt modelId="{13CF0E62-4155-481E-A315-4D428328C531}" type="pres">
      <dgm:prSet presAssocID="{821FA65F-0A0A-4E9C-A866-FAE032B26ED8}" presName="composite" presStyleCnt="0"/>
      <dgm:spPr/>
    </dgm:pt>
    <dgm:pt modelId="{0445F8BB-B238-46FE-A82B-B44052E37C85}" type="pres">
      <dgm:prSet presAssocID="{821FA65F-0A0A-4E9C-A866-FAE032B26ED8}" presName="background" presStyleLbl="node0" presStyleIdx="2" presStyleCnt="3"/>
      <dgm:spPr/>
    </dgm:pt>
    <dgm:pt modelId="{4492A210-0C9E-450E-8C50-973A2A595D0A}" type="pres">
      <dgm:prSet presAssocID="{821FA65F-0A0A-4E9C-A866-FAE032B26ED8}" presName="text" presStyleLbl="fgAcc0" presStyleIdx="2" presStyleCnt="3">
        <dgm:presLayoutVars>
          <dgm:chPref val="3"/>
        </dgm:presLayoutVars>
      </dgm:prSet>
      <dgm:spPr/>
    </dgm:pt>
    <dgm:pt modelId="{7E7C2207-74E9-4B42-94E4-5E47E972A585}" type="pres">
      <dgm:prSet presAssocID="{821FA65F-0A0A-4E9C-A866-FAE032B26ED8}" presName="hierChild2" presStyleCnt="0"/>
      <dgm:spPr/>
    </dgm:pt>
  </dgm:ptLst>
  <dgm:cxnLst>
    <dgm:cxn modelId="{C4A40C1E-96FE-43E1-9B11-DEE82A052E1D}" type="presOf" srcId="{B59BDA76-A4CD-4AF3-A83C-C2E34CD3FD8E}" destId="{44263D70-020C-482A-B062-5521559B9A2E}" srcOrd="0" destOrd="0" presId="urn:microsoft.com/office/officeart/2005/8/layout/hierarchy1"/>
    <dgm:cxn modelId="{E18F4721-6FD0-4386-A273-F5C2A07C8091}" type="presOf" srcId="{821FA65F-0A0A-4E9C-A866-FAE032B26ED8}" destId="{4492A210-0C9E-450E-8C50-973A2A595D0A}" srcOrd="0" destOrd="0" presId="urn:microsoft.com/office/officeart/2005/8/layout/hierarchy1"/>
    <dgm:cxn modelId="{FCA04B75-CD7F-4C10-9225-D02B958A6012}" type="presOf" srcId="{5B4BBCB9-B685-4E2D-A9D9-052954067E2D}" destId="{BA93727C-8CAD-4682-8E5F-48AC007ED7C6}" srcOrd="0" destOrd="0" presId="urn:microsoft.com/office/officeart/2005/8/layout/hierarchy1"/>
    <dgm:cxn modelId="{0DD80389-8D69-464A-8817-47BDE265C16F}" type="presOf" srcId="{AF56919D-7BD5-4C7D-8496-8B45525EA05F}" destId="{45FB76DA-26AF-47A8-A5A9-65819C1B970C}" srcOrd="0" destOrd="0" presId="urn:microsoft.com/office/officeart/2005/8/layout/hierarchy1"/>
    <dgm:cxn modelId="{A76D82A6-608F-4A8D-ACC6-295CEF193297}" srcId="{AF56919D-7BD5-4C7D-8496-8B45525EA05F}" destId="{B59BDA76-A4CD-4AF3-A83C-C2E34CD3FD8E}" srcOrd="0" destOrd="0" parTransId="{080787A9-A233-4BF4-82F4-B50825C9DE6C}" sibTransId="{B0217218-4281-492D-83B2-463A8CE16D0F}"/>
    <dgm:cxn modelId="{AB062BC2-E69F-432E-ACE9-687F5972A1D7}" srcId="{AF56919D-7BD5-4C7D-8496-8B45525EA05F}" destId="{5B4BBCB9-B685-4E2D-A9D9-052954067E2D}" srcOrd="1" destOrd="0" parTransId="{60FF81D5-A8D5-4A95-B4E2-8A69D8BD85C6}" sibTransId="{FD1AFA83-8302-470E-82A5-62990D9A5EE2}"/>
    <dgm:cxn modelId="{E57828C5-694B-417E-AB1E-5631D3BBA22A}" srcId="{AF56919D-7BD5-4C7D-8496-8B45525EA05F}" destId="{821FA65F-0A0A-4E9C-A866-FAE032B26ED8}" srcOrd="2" destOrd="0" parTransId="{BEA02781-E957-4C48-BBA8-25748C23A3D7}" sibTransId="{D2FF3B0A-2087-444C-BF46-783168815110}"/>
    <dgm:cxn modelId="{DAB4D7BD-3016-4301-B6A9-52D190A4185D}" type="presParOf" srcId="{45FB76DA-26AF-47A8-A5A9-65819C1B970C}" destId="{08E0C2FC-D364-40CC-B2A0-26CC60790691}" srcOrd="0" destOrd="0" presId="urn:microsoft.com/office/officeart/2005/8/layout/hierarchy1"/>
    <dgm:cxn modelId="{F1F12897-E542-49DC-A903-48C7E58D6751}" type="presParOf" srcId="{08E0C2FC-D364-40CC-B2A0-26CC60790691}" destId="{B88C74FD-0B43-4666-B9A3-6C53CA10A822}" srcOrd="0" destOrd="0" presId="urn:microsoft.com/office/officeart/2005/8/layout/hierarchy1"/>
    <dgm:cxn modelId="{BBC9CAB2-07A7-4279-8DC5-178AB4FF32A6}" type="presParOf" srcId="{B88C74FD-0B43-4666-B9A3-6C53CA10A822}" destId="{0ADC695D-BEFB-4607-A17C-A6D48D403777}" srcOrd="0" destOrd="0" presId="urn:microsoft.com/office/officeart/2005/8/layout/hierarchy1"/>
    <dgm:cxn modelId="{791B8FF9-12F0-403C-AECF-065BB6DF2C76}" type="presParOf" srcId="{B88C74FD-0B43-4666-B9A3-6C53CA10A822}" destId="{44263D70-020C-482A-B062-5521559B9A2E}" srcOrd="1" destOrd="0" presId="urn:microsoft.com/office/officeart/2005/8/layout/hierarchy1"/>
    <dgm:cxn modelId="{8F691720-AF40-4F75-90A8-28D2E2D7202E}" type="presParOf" srcId="{08E0C2FC-D364-40CC-B2A0-26CC60790691}" destId="{B876CEC1-8C77-448A-957C-2FE87EE760CB}" srcOrd="1" destOrd="0" presId="urn:microsoft.com/office/officeart/2005/8/layout/hierarchy1"/>
    <dgm:cxn modelId="{C0A122F6-7248-43F4-81E8-485880D05BEA}" type="presParOf" srcId="{45FB76DA-26AF-47A8-A5A9-65819C1B970C}" destId="{B7EC8AC3-093A-4250-BDCD-A5918B5DAA66}" srcOrd="1" destOrd="0" presId="urn:microsoft.com/office/officeart/2005/8/layout/hierarchy1"/>
    <dgm:cxn modelId="{412658A5-6716-48D6-A3CC-78C3B1885D5C}" type="presParOf" srcId="{B7EC8AC3-093A-4250-BDCD-A5918B5DAA66}" destId="{C5687783-4713-4457-8933-4B463B93D509}" srcOrd="0" destOrd="0" presId="urn:microsoft.com/office/officeart/2005/8/layout/hierarchy1"/>
    <dgm:cxn modelId="{F5F0B17F-54F6-4DB2-AAFA-DFABBE044ABD}" type="presParOf" srcId="{C5687783-4713-4457-8933-4B463B93D509}" destId="{A6E25927-0A94-49F6-91F2-28ECACFEF24F}" srcOrd="0" destOrd="0" presId="urn:microsoft.com/office/officeart/2005/8/layout/hierarchy1"/>
    <dgm:cxn modelId="{F3B14DD3-CCAE-4660-ADD2-638FC7DBF20B}" type="presParOf" srcId="{C5687783-4713-4457-8933-4B463B93D509}" destId="{BA93727C-8CAD-4682-8E5F-48AC007ED7C6}" srcOrd="1" destOrd="0" presId="urn:microsoft.com/office/officeart/2005/8/layout/hierarchy1"/>
    <dgm:cxn modelId="{B942519C-AAA6-4A28-A756-201A00EE7F0D}" type="presParOf" srcId="{B7EC8AC3-093A-4250-BDCD-A5918B5DAA66}" destId="{06691C00-2DC3-4A9D-B7CC-29E672008F20}" srcOrd="1" destOrd="0" presId="urn:microsoft.com/office/officeart/2005/8/layout/hierarchy1"/>
    <dgm:cxn modelId="{01793D1E-7AB6-4381-A7F4-300BBBAEE4B5}" type="presParOf" srcId="{45FB76DA-26AF-47A8-A5A9-65819C1B970C}" destId="{E79A71D9-CF7B-4CAE-BB08-66F4C3DAC491}" srcOrd="2" destOrd="0" presId="urn:microsoft.com/office/officeart/2005/8/layout/hierarchy1"/>
    <dgm:cxn modelId="{1737CDFB-1833-4F8D-95DE-042E939FEE8B}" type="presParOf" srcId="{E79A71D9-CF7B-4CAE-BB08-66F4C3DAC491}" destId="{13CF0E62-4155-481E-A315-4D428328C531}" srcOrd="0" destOrd="0" presId="urn:microsoft.com/office/officeart/2005/8/layout/hierarchy1"/>
    <dgm:cxn modelId="{B5E844FE-B109-4A34-971A-91D6AF29A56E}" type="presParOf" srcId="{13CF0E62-4155-481E-A315-4D428328C531}" destId="{0445F8BB-B238-46FE-A82B-B44052E37C85}" srcOrd="0" destOrd="0" presId="urn:microsoft.com/office/officeart/2005/8/layout/hierarchy1"/>
    <dgm:cxn modelId="{96E40BAC-FFE5-4428-BE1A-2FBC8267FF02}" type="presParOf" srcId="{13CF0E62-4155-481E-A315-4D428328C531}" destId="{4492A210-0C9E-450E-8C50-973A2A595D0A}" srcOrd="1" destOrd="0" presId="urn:microsoft.com/office/officeart/2005/8/layout/hierarchy1"/>
    <dgm:cxn modelId="{9899108B-2CD5-470F-93F0-AE3E62F0FA24}" type="presParOf" srcId="{E79A71D9-CF7B-4CAE-BB08-66F4C3DAC491}" destId="{7E7C2207-74E9-4B42-94E4-5E47E972A58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504E48-B049-4D8F-AB20-224A70B63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5800BC3-A28E-4EF0-9B21-337ADE6217B2}">
      <dgm:prSet phldrT="[Text]"/>
      <dgm:spPr/>
      <dgm:t>
        <a:bodyPr/>
        <a:lstStyle/>
        <a:p>
          <a:r>
            <a:rPr lang="en-US" dirty="0"/>
            <a:t>A small number of individuals with severe mental illness capture much of the media coverage and public response</a:t>
          </a:r>
        </a:p>
      </dgm:t>
    </dgm:pt>
    <dgm:pt modelId="{30B2C2C5-07F9-47FC-BE11-345901D1C257}" type="parTrans" cxnId="{B4DCF7E1-E852-4A8C-895C-11B50AE11CD9}">
      <dgm:prSet/>
      <dgm:spPr/>
      <dgm:t>
        <a:bodyPr/>
        <a:lstStyle/>
        <a:p>
          <a:endParaRPr lang="en-US"/>
        </a:p>
      </dgm:t>
    </dgm:pt>
    <dgm:pt modelId="{03AF46C3-CD44-4E7B-A470-E97BBF1D6724}" type="sibTrans" cxnId="{B4DCF7E1-E852-4A8C-895C-11B50AE11CD9}">
      <dgm:prSet/>
      <dgm:spPr/>
      <dgm:t>
        <a:bodyPr/>
        <a:lstStyle/>
        <a:p>
          <a:endParaRPr lang="en-US"/>
        </a:p>
      </dgm:t>
    </dgm:pt>
    <dgm:pt modelId="{320E4FCA-5911-43A3-B1CD-F960146B345C}">
      <dgm:prSet phldrT="[Text]"/>
      <dgm:spPr/>
      <dgm:t>
        <a:bodyPr/>
        <a:lstStyle/>
        <a:p>
          <a:r>
            <a:rPr lang="en-US" dirty="0"/>
            <a:t>Policies designed for people with the most publicity</a:t>
          </a:r>
        </a:p>
      </dgm:t>
    </dgm:pt>
    <dgm:pt modelId="{BC2851D3-94D7-4C96-BECB-C767806B736D}" type="parTrans" cxnId="{BEE98386-EEEE-4532-912A-9442A0D7CA9B}">
      <dgm:prSet/>
      <dgm:spPr/>
      <dgm:t>
        <a:bodyPr/>
        <a:lstStyle/>
        <a:p>
          <a:endParaRPr lang="en-US"/>
        </a:p>
      </dgm:t>
    </dgm:pt>
    <dgm:pt modelId="{DB081346-32BE-4B35-BB93-171A046E9FD3}" type="sibTrans" cxnId="{BEE98386-EEEE-4532-912A-9442A0D7CA9B}">
      <dgm:prSet/>
      <dgm:spPr/>
      <dgm:t>
        <a:bodyPr/>
        <a:lstStyle/>
        <a:p>
          <a:endParaRPr lang="en-US"/>
        </a:p>
      </dgm:t>
    </dgm:pt>
    <dgm:pt modelId="{ACCAF0FA-8FD9-4DF2-89B1-0E6FFB9581E2}">
      <dgm:prSet phldrT="[Text]" phldr="1"/>
      <dgm:spPr/>
      <dgm:t>
        <a:bodyPr/>
        <a:lstStyle/>
        <a:p>
          <a:endParaRPr lang="en-US" dirty="0"/>
        </a:p>
      </dgm:t>
    </dgm:pt>
    <dgm:pt modelId="{DFB2A4FC-F022-4D0F-86A7-77EEB25EC82A}" type="parTrans" cxnId="{18D4B415-3058-433D-8DC6-E5388EDC2DEF}">
      <dgm:prSet/>
      <dgm:spPr/>
      <dgm:t>
        <a:bodyPr/>
        <a:lstStyle/>
        <a:p>
          <a:endParaRPr lang="en-US"/>
        </a:p>
      </dgm:t>
    </dgm:pt>
    <dgm:pt modelId="{828FD516-6237-4648-87AC-B39D2173BF06}" type="sibTrans" cxnId="{18D4B415-3058-433D-8DC6-E5388EDC2DEF}">
      <dgm:prSet/>
      <dgm:spPr/>
      <dgm:t>
        <a:bodyPr/>
        <a:lstStyle/>
        <a:p>
          <a:endParaRPr lang="en-US"/>
        </a:p>
      </dgm:t>
    </dgm:pt>
    <dgm:pt modelId="{482B950A-09ED-46A8-8FD0-7805A167F88B}" type="pres">
      <dgm:prSet presAssocID="{D1504E48-B049-4D8F-AB20-224A70B63ED8}" presName="Name0" presStyleCnt="0">
        <dgm:presLayoutVars>
          <dgm:dir/>
          <dgm:resizeHandles val="exact"/>
        </dgm:presLayoutVars>
      </dgm:prSet>
      <dgm:spPr/>
    </dgm:pt>
    <dgm:pt modelId="{AB3A5C3D-7586-412D-A65E-3300EB3801FA}" type="pres">
      <dgm:prSet presAssocID="{D5800BC3-A28E-4EF0-9B21-337ADE6217B2}" presName="node" presStyleLbl="node1" presStyleIdx="0" presStyleCnt="3">
        <dgm:presLayoutVars>
          <dgm:bulletEnabled val="1"/>
        </dgm:presLayoutVars>
      </dgm:prSet>
      <dgm:spPr/>
    </dgm:pt>
    <dgm:pt modelId="{66527266-F5F8-4DB2-8B14-B9B7F118B1E6}" type="pres">
      <dgm:prSet presAssocID="{03AF46C3-CD44-4E7B-A470-E97BBF1D6724}" presName="sibTrans" presStyleLbl="sibTrans2D1" presStyleIdx="0" presStyleCnt="2"/>
      <dgm:spPr/>
    </dgm:pt>
    <dgm:pt modelId="{A5B2608D-DCB4-430A-9E49-2A07B4098452}" type="pres">
      <dgm:prSet presAssocID="{03AF46C3-CD44-4E7B-A470-E97BBF1D6724}" presName="connectorText" presStyleLbl="sibTrans2D1" presStyleIdx="0" presStyleCnt="2"/>
      <dgm:spPr/>
    </dgm:pt>
    <dgm:pt modelId="{38DDFC8B-096C-469F-B9CF-905C6C59A880}" type="pres">
      <dgm:prSet presAssocID="{320E4FCA-5911-43A3-B1CD-F960146B345C}" presName="node" presStyleLbl="node1" presStyleIdx="1" presStyleCnt="3">
        <dgm:presLayoutVars>
          <dgm:bulletEnabled val="1"/>
        </dgm:presLayoutVars>
      </dgm:prSet>
      <dgm:spPr/>
    </dgm:pt>
    <dgm:pt modelId="{77CAB6AE-D63F-4299-BB57-A6BF0536E399}" type="pres">
      <dgm:prSet presAssocID="{DB081346-32BE-4B35-BB93-171A046E9FD3}" presName="sibTrans" presStyleLbl="sibTrans2D1" presStyleIdx="1" presStyleCnt="2"/>
      <dgm:spPr/>
    </dgm:pt>
    <dgm:pt modelId="{D875E455-ADD5-44CA-84A5-54FDE675F18C}" type="pres">
      <dgm:prSet presAssocID="{DB081346-32BE-4B35-BB93-171A046E9FD3}" presName="connectorText" presStyleLbl="sibTrans2D1" presStyleIdx="1" presStyleCnt="2"/>
      <dgm:spPr/>
    </dgm:pt>
    <dgm:pt modelId="{8B81DE86-24E1-4697-A29A-DEC8BA573ADB}" type="pres">
      <dgm:prSet presAssocID="{ACCAF0FA-8FD9-4DF2-89B1-0E6FFB9581E2}" presName="node" presStyleLbl="node1" presStyleIdx="2" presStyleCnt="3">
        <dgm:presLayoutVars>
          <dgm:bulletEnabled val="1"/>
        </dgm:presLayoutVars>
      </dgm:prSet>
      <dgm:spPr/>
    </dgm:pt>
  </dgm:ptLst>
  <dgm:cxnLst>
    <dgm:cxn modelId="{7E7A3107-0C2C-4E76-896F-B03F6CAA1EE1}" type="presOf" srcId="{D5800BC3-A28E-4EF0-9B21-337ADE6217B2}" destId="{AB3A5C3D-7586-412D-A65E-3300EB3801FA}" srcOrd="0" destOrd="0" presId="urn:microsoft.com/office/officeart/2005/8/layout/process1"/>
    <dgm:cxn modelId="{18D4B415-3058-433D-8DC6-E5388EDC2DEF}" srcId="{D1504E48-B049-4D8F-AB20-224A70B63ED8}" destId="{ACCAF0FA-8FD9-4DF2-89B1-0E6FFB9581E2}" srcOrd="2" destOrd="0" parTransId="{DFB2A4FC-F022-4D0F-86A7-77EEB25EC82A}" sibTransId="{828FD516-6237-4648-87AC-B39D2173BF06}"/>
    <dgm:cxn modelId="{0715A42B-5D52-49B6-9768-FCD95A6DF91A}" type="presOf" srcId="{DB081346-32BE-4B35-BB93-171A046E9FD3}" destId="{D875E455-ADD5-44CA-84A5-54FDE675F18C}" srcOrd="1" destOrd="0" presId="urn:microsoft.com/office/officeart/2005/8/layout/process1"/>
    <dgm:cxn modelId="{EC4EE943-4DD2-470F-865E-725B0E20CB2B}" type="presOf" srcId="{03AF46C3-CD44-4E7B-A470-E97BBF1D6724}" destId="{66527266-F5F8-4DB2-8B14-B9B7F118B1E6}" srcOrd="0" destOrd="0" presId="urn:microsoft.com/office/officeart/2005/8/layout/process1"/>
    <dgm:cxn modelId="{88B9154C-F037-4A78-BD21-AC9A0606B161}" type="presOf" srcId="{D1504E48-B049-4D8F-AB20-224A70B63ED8}" destId="{482B950A-09ED-46A8-8FD0-7805A167F88B}" srcOrd="0" destOrd="0" presId="urn:microsoft.com/office/officeart/2005/8/layout/process1"/>
    <dgm:cxn modelId="{A120E456-BC02-48E1-AF19-504081B58414}" type="presOf" srcId="{DB081346-32BE-4B35-BB93-171A046E9FD3}" destId="{77CAB6AE-D63F-4299-BB57-A6BF0536E399}" srcOrd="0" destOrd="0" presId="urn:microsoft.com/office/officeart/2005/8/layout/process1"/>
    <dgm:cxn modelId="{BEE98386-EEEE-4532-912A-9442A0D7CA9B}" srcId="{D1504E48-B049-4D8F-AB20-224A70B63ED8}" destId="{320E4FCA-5911-43A3-B1CD-F960146B345C}" srcOrd="1" destOrd="0" parTransId="{BC2851D3-94D7-4C96-BECB-C767806B736D}" sibTransId="{DB081346-32BE-4B35-BB93-171A046E9FD3}"/>
    <dgm:cxn modelId="{29D8899E-28F2-4C42-ACD7-03B639486F33}" type="presOf" srcId="{03AF46C3-CD44-4E7B-A470-E97BBF1D6724}" destId="{A5B2608D-DCB4-430A-9E49-2A07B4098452}" srcOrd="1" destOrd="0" presId="urn:microsoft.com/office/officeart/2005/8/layout/process1"/>
    <dgm:cxn modelId="{B4DCF7E1-E852-4A8C-895C-11B50AE11CD9}" srcId="{D1504E48-B049-4D8F-AB20-224A70B63ED8}" destId="{D5800BC3-A28E-4EF0-9B21-337ADE6217B2}" srcOrd="0" destOrd="0" parTransId="{30B2C2C5-07F9-47FC-BE11-345901D1C257}" sibTransId="{03AF46C3-CD44-4E7B-A470-E97BBF1D6724}"/>
    <dgm:cxn modelId="{004328E8-641A-4D9B-8660-CA8CBC91EA42}" type="presOf" srcId="{ACCAF0FA-8FD9-4DF2-89B1-0E6FFB9581E2}" destId="{8B81DE86-24E1-4697-A29A-DEC8BA573ADB}" srcOrd="0" destOrd="0" presId="urn:microsoft.com/office/officeart/2005/8/layout/process1"/>
    <dgm:cxn modelId="{EEE31DEA-3760-434B-B9DF-18C5A4D16FE9}" type="presOf" srcId="{320E4FCA-5911-43A3-B1CD-F960146B345C}" destId="{38DDFC8B-096C-469F-B9CF-905C6C59A880}" srcOrd="0" destOrd="0" presId="urn:microsoft.com/office/officeart/2005/8/layout/process1"/>
    <dgm:cxn modelId="{396ABA91-3A98-400C-BB10-55C02AF69B80}" type="presParOf" srcId="{482B950A-09ED-46A8-8FD0-7805A167F88B}" destId="{AB3A5C3D-7586-412D-A65E-3300EB3801FA}" srcOrd="0" destOrd="0" presId="urn:microsoft.com/office/officeart/2005/8/layout/process1"/>
    <dgm:cxn modelId="{2E7F8938-558A-4193-AABD-FBE283754C3A}" type="presParOf" srcId="{482B950A-09ED-46A8-8FD0-7805A167F88B}" destId="{66527266-F5F8-4DB2-8B14-B9B7F118B1E6}" srcOrd="1" destOrd="0" presId="urn:microsoft.com/office/officeart/2005/8/layout/process1"/>
    <dgm:cxn modelId="{EFEB3213-8725-41CD-B076-F6A7AEB3D925}" type="presParOf" srcId="{66527266-F5F8-4DB2-8B14-B9B7F118B1E6}" destId="{A5B2608D-DCB4-430A-9E49-2A07B4098452}" srcOrd="0" destOrd="0" presId="urn:microsoft.com/office/officeart/2005/8/layout/process1"/>
    <dgm:cxn modelId="{3C2994C7-9120-4A24-AA1A-DC4922E54DF2}" type="presParOf" srcId="{482B950A-09ED-46A8-8FD0-7805A167F88B}" destId="{38DDFC8B-096C-469F-B9CF-905C6C59A880}" srcOrd="2" destOrd="0" presId="urn:microsoft.com/office/officeart/2005/8/layout/process1"/>
    <dgm:cxn modelId="{A123C3DB-9125-47D4-854B-1061FB758092}" type="presParOf" srcId="{482B950A-09ED-46A8-8FD0-7805A167F88B}" destId="{77CAB6AE-D63F-4299-BB57-A6BF0536E399}" srcOrd="3" destOrd="0" presId="urn:microsoft.com/office/officeart/2005/8/layout/process1"/>
    <dgm:cxn modelId="{F3C748AB-3E8D-4A23-B225-1C82EA1B85F4}" type="presParOf" srcId="{77CAB6AE-D63F-4299-BB57-A6BF0536E399}" destId="{D875E455-ADD5-44CA-84A5-54FDE675F18C}" srcOrd="0" destOrd="0" presId="urn:microsoft.com/office/officeart/2005/8/layout/process1"/>
    <dgm:cxn modelId="{EDFF5458-36DD-420C-9653-917500AA096F}" type="presParOf" srcId="{482B950A-09ED-46A8-8FD0-7805A167F88B}" destId="{8B81DE86-24E1-4697-A29A-DEC8BA573A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4F3336-FC36-41F4-B67A-B53857748AB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1EE1B6-BDA9-4D10-8E84-06C4D1A0F403}">
      <dgm:prSet phldrT="[Text]"/>
      <dgm:spPr/>
      <dgm:t>
        <a:bodyPr/>
        <a:lstStyle/>
        <a:p>
          <a:r>
            <a:rPr lang="en-US" dirty="0"/>
            <a:t>Homelessness</a:t>
          </a:r>
        </a:p>
      </dgm:t>
    </dgm:pt>
    <dgm:pt modelId="{0A2DE2D2-9FE0-4AD5-8677-54B1831A4AF1}" type="parTrans" cxnId="{4B504E03-6243-4D6F-9231-680533DC7836}">
      <dgm:prSet/>
      <dgm:spPr/>
      <dgm:t>
        <a:bodyPr/>
        <a:lstStyle/>
        <a:p>
          <a:endParaRPr lang="en-US"/>
        </a:p>
      </dgm:t>
    </dgm:pt>
    <dgm:pt modelId="{297E0FFD-A80E-4477-8023-46C90947F4BB}" type="sibTrans" cxnId="{4B504E03-6243-4D6F-9231-680533DC7836}">
      <dgm:prSet/>
      <dgm:spPr/>
      <dgm:t>
        <a:bodyPr/>
        <a:lstStyle/>
        <a:p>
          <a:endParaRPr lang="en-US"/>
        </a:p>
      </dgm:t>
    </dgm:pt>
    <dgm:pt modelId="{32FD1A26-1E93-4006-AD00-DF8C16A20C4B}">
      <dgm:prSet phldrT="[Text]"/>
      <dgm:spPr/>
      <dgm:t>
        <a:bodyPr/>
        <a:lstStyle/>
        <a:p>
          <a:r>
            <a:rPr lang="en-US" dirty="0"/>
            <a:t>Housing Unaffordability</a:t>
          </a:r>
        </a:p>
      </dgm:t>
    </dgm:pt>
    <dgm:pt modelId="{3CF65A63-99F7-48A3-8308-517421C78861}" type="parTrans" cxnId="{13701E02-E4B6-4C6C-B562-DBF81C7C390A}">
      <dgm:prSet/>
      <dgm:spPr/>
      <dgm:t>
        <a:bodyPr/>
        <a:lstStyle/>
        <a:p>
          <a:endParaRPr lang="en-US"/>
        </a:p>
      </dgm:t>
    </dgm:pt>
    <dgm:pt modelId="{E1BD1E68-D3C6-4380-8319-BCDA59E9876A}" type="sibTrans" cxnId="{13701E02-E4B6-4C6C-B562-DBF81C7C390A}">
      <dgm:prSet/>
      <dgm:spPr/>
      <dgm:t>
        <a:bodyPr/>
        <a:lstStyle/>
        <a:p>
          <a:endParaRPr lang="en-US"/>
        </a:p>
      </dgm:t>
    </dgm:pt>
    <dgm:pt modelId="{E46D5F6A-28BB-4BFB-BCF9-ED3E304ADC51}">
      <dgm:prSet phldrT="[Text]"/>
      <dgm:spPr/>
      <dgm:t>
        <a:bodyPr/>
        <a:lstStyle/>
        <a:p>
          <a:r>
            <a:rPr lang="en-US" dirty="0"/>
            <a:t>Housing Unavailability</a:t>
          </a:r>
        </a:p>
      </dgm:t>
    </dgm:pt>
    <dgm:pt modelId="{766FCD2B-18E6-46A7-9563-539D10762AAF}" type="parTrans" cxnId="{2C5030E7-F2F6-44A7-83DE-C4790B0A3B2D}">
      <dgm:prSet/>
      <dgm:spPr/>
      <dgm:t>
        <a:bodyPr/>
        <a:lstStyle/>
        <a:p>
          <a:endParaRPr lang="en-US"/>
        </a:p>
      </dgm:t>
    </dgm:pt>
    <dgm:pt modelId="{503CBC54-EE21-4999-840F-CD54C5471354}" type="sibTrans" cxnId="{2C5030E7-F2F6-44A7-83DE-C4790B0A3B2D}">
      <dgm:prSet/>
      <dgm:spPr/>
      <dgm:t>
        <a:bodyPr/>
        <a:lstStyle/>
        <a:p>
          <a:endParaRPr lang="en-US"/>
        </a:p>
      </dgm:t>
    </dgm:pt>
    <dgm:pt modelId="{6C3D5EB9-24E5-4432-AF4D-42290C6710F8}" type="pres">
      <dgm:prSet presAssocID="{1B4F3336-FC36-41F4-B67A-B53857748AB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C768F1-B0F2-4FEC-B97A-BCE2A87D6DE1}" type="pres">
      <dgm:prSet presAssocID="{A01EE1B6-BDA9-4D10-8E84-06C4D1A0F403}" presName="centerShape" presStyleLbl="node0" presStyleIdx="0" presStyleCnt="1"/>
      <dgm:spPr/>
    </dgm:pt>
    <dgm:pt modelId="{D6E97153-0D44-48EB-B02B-6414CA9CD7AE}" type="pres">
      <dgm:prSet presAssocID="{3CF65A63-99F7-48A3-8308-517421C78861}" presName="parTrans" presStyleLbl="bgSibTrans2D1" presStyleIdx="0" presStyleCnt="2"/>
      <dgm:spPr/>
    </dgm:pt>
    <dgm:pt modelId="{CC12C553-2985-445D-B417-E35AD6C07CC1}" type="pres">
      <dgm:prSet presAssocID="{32FD1A26-1E93-4006-AD00-DF8C16A20C4B}" presName="node" presStyleLbl="node1" presStyleIdx="0" presStyleCnt="2">
        <dgm:presLayoutVars>
          <dgm:bulletEnabled val="1"/>
        </dgm:presLayoutVars>
      </dgm:prSet>
      <dgm:spPr/>
    </dgm:pt>
    <dgm:pt modelId="{EFDE31D4-5496-47D6-8854-E7ACC99A655C}" type="pres">
      <dgm:prSet presAssocID="{766FCD2B-18E6-46A7-9563-539D10762AAF}" presName="parTrans" presStyleLbl="bgSibTrans2D1" presStyleIdx="1" presStyleCnt="2"/>
      <dgm:spPr/>
    </dgm:pt>
    <dgm:pt modelId="{9770F312-D5BE-48EB-80E0-61F37CD4252B}" type="pres">
      <dgm:prSet presAssocID="{E46D5F6A-28BB-4BFB-BCF9-ED3E304ADC51}" presName="node" presStyleLbl="node1" presStyleIdx="1" presStyleCnt="2">
        <dgm:presLayoutVars>
          <dgm:bulletEnabled val="1"/>
        </dgm:presLayoutVars>
      </dgm:prSet>
      <dgm:spPr/>
    </dgm:pt>
  </dgm:ptLst>
  <dgm:cxnLst>
    <dgm:cxn modelId="{13701E02-E4B6-4C6C-B562-DBF81C7C390A}" srcId="{A01EE1B6-BDA9-4D10-8E84-06C4D1A0F403}" destId="{32FD1A26-1E93-4006-AD00-DF8C16A20C4B}" srcOrd="0" destOrd="0" parTransId="{3CF65A63-99F7-48A3-8308-517421C78861}" sibTransId="{E1BD1E68-D3C6-4380-8319-BCDA59E9876A}"/>
    <dgm:cxn modelId="{4B504E03-6243-4D6F-9231-680533DC7836}" srcId="{1B4F3336-FC36-41F4-B67A-B53857748AB1}" destId="{A01EE1B6-BDA9-4D10-8E84-06C4D1A0F403}" srcOrd="0" destOrd="0" parTransId="{0A2DE2D2-9FE0-4AD5-8677-54B1831A4AF1}" sibTransId="{297E0FFD-A80E-4477-8023-46C90947F4BB}"/>
    <dgm:cxn modelId="{9A596709-E70E-4165-8FF6-70729510119F}" type="presOf" srcId="{A01EE1B6-BDA9-4D10-8E84-06C4D1A0F403}" destId="{65C768F1-B0F2-4FEC-B97A-BCE2A87D6DE1}" srcOrd="0" destOrd="0" presId="urn:microsoft.com/office/officeart/2005/8/layout/radial4"/>
    <dgm:cxn modelId="{E264C925-22DC-4C70-BBD7-85AF8418AC5D}" type="presOf" srcId="{766FCD2B-18E6-46A7-9563-539D10762AAF}" destId="{EFDE31D4-5496-47D6-8854-E7ACC99A655C}" srcOrd="0" destOrd="0" presId="urn:microsoft.com/office/officeart/2005/8/layout/radial4"/>
    <dgm:cxn modelId="{E914CE9F-9F6E-4681-BC08-6FD31AF02F8A}" type="presOf" srcId="{32FD1A26-1E93-4006-AD00-DF8C16A20C4B}" destId="{CC12C553-2985-445D-B417-E35AD6C07CC1}" srcOrd="0" destOrd="0" presId="urn:microsoft.com/office/officeart/2005/8/layout/radial4"/>
    <dgm:cxn modelId="{E55AF7A0-166F-4512-B8D1-B2F57DD5C730}" type="presOf" srcId="{1B4F3336-FC36-41F4-B67A-B53857748AB1}" destId="{6C3D5EB9-24E5-4432-AF4D-42290C6710F8}" srcOrd="0" destOrd="0" presId="urn:microsoft.com/office/officeart/2005/8/layout/radial4"/>
    <dgm:cxn modelId="{2E0576A4-6567-4761-A103-B4D7F0CC9A71}" type="presOf" srcId="{3CF65A63-99F7-48A3-8308-517421C78861}" destId="{D6E97153-0D44-48EB-B02B-6414CA9CD7AE}" srcOrd="0" destOrd="0" presId="urn:microsoft.com/office/officeart/2005/8/layout/radial4"/>
    <dgm:cxn modelId="{2C5030E7-F2F6-44A7-83DE-C4790B0A3B2D}" srcId="{A01EE1B6-BDA9-4D10-8E84-06C4D1A0F403}" destId="{E46D5F6A-28BB-4BFB-BCF9-ED3E304ADC51}" srcOrd="1" destOrd="0" parTransId="{766FCD2B-18E6-46A7-9563-539D10762AAF}" sibTransId="{503CBC54-EE21-4999-840F-CD54C5471354}"/>
    <dgm:cxn modelId="{82F0FBF4-F5E8-4134-A660-972D426558FD}" type="presOf" srcId="{E46D5F6A-28BB-4BFB-BCF9-ED3E304ADC51}" destId="{9770F312-D5BE-48EB-80E0-61F37CD4252B}" srcOrd="0" destOrd="0" presId="urn:microsoft.com/office/officeart/2005/8/layout/radial4"/>
    <dgm:cxn modelId="{CE162483-E10C-4279-9F70-F06C7EBB0B95}" type="presParOf" srcId="{6C3D5EB9-24E5-4432-AF4D-42290C6710F8}" destId="{65C768F1-B0F2-4FEC-B97A-BCE2A87D6DE1}" srcOrd="0" destOrd="0" presId="urn:microsoft.com/office/officeart/2005/8/layout/radial4"/>
    <dgm:cxn modelId="{7A8515D2-58AC-4BCF-B3A0-FEB0394A790F}" type="presParOf" srcId="{6C3D5EB9-24E5-4432-AF4D-42290C6710F8}" destId="{D6E97153-0D44-48EB-B02B-6414CA9CD7AE}" srcOrd="1" destOrd="0" presId="urn:microsoft.com/office/officeart/2005/8/layout/radial4"/>
    <dgm:cxn modelId="{7402BB98-428C-4DD5-8FF4-FAA19BD4AE46}" type="presParOf" srcId="{6C3D5EB9-24E5-4432-AF4D-42290C6710F8}" destId="{CC12C553-2985-445D-B417-E35AD6C07CC1}" srcOrd="2" destOrd="0" presId="urn:microsoft.com/office/officeart/2005/8/layout/radial4"/>
    <dgm:cxn modelId="{5699FD57-4B71-4210-8CE3-5AD4255C9140}" type="presParOf" srcId="{6C3D5EB9-24E5-4432-AF4D-42290C6710F8}" destId="{EFDE31D4-5496-47D6-8854-E7ACC99A655C}" srcOrd="3" destOrd="0" presId="urn:microsoft.com/office/officeart/2005/8/layout/radial4"/>
    <dgm:cxn modelId="{F89562F8-D515-44D1-9413-AE44395E764F}" type="presParOf" srcId="{6C3D5EB9-24E5-4432-AF4D-42290C6710F8}" destId="{9770F312-D5BE-48EB-80E0-61F37CD4252B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B4A0EB-51FA-4CCD-8B2C-A86C5CC67A7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4E7ACEA-F42B-46C2-8B5A-34F39A262443}">
      <dgm:prSet/>
      <dgm:spPr/>
      <dgm:t>
        <a:bodyPr/>
        <a:lstStyle/>
        <a:p>
          <a:r>
            <a:rPr lang="en-US"/>
            <a:t>The </a:t>
          </a:r>
          <a:r>
            <a:rPr lang="en-US" b="0"/>
            <a:t>discriminatory practice of denying financial services to neighborhoods based on race, ethnicity, or poverty</a:t>
          </a:r>
          <a:endParaRPr lang="en-US"/>
        </a:p>
      </dgm:t>
    </dgm:pt>
    <dgm:pt modelId="{AFD3655B-719A-4326-B7C6-7C91C9B3DAAF}" type="parTrans" cxnId="{4552E20D-5304-4637-87E9-E324C0C47438}">
      <dgm:prSet/>
      <dgm:spPr/>
      <dgm:t>
        <a:bodyPr/>
        <a:lstStyle/>
        <a:p>
          <a:endParaRPr lang="en-US"/>
        </a:p>
      </dgm:t>
    </dgm:pt>
    <dgm:pt modelId="{B8139BD9-686C-4ED9-8AA9-3E9168C69D8E}" type="sibTrans" cxnId="{4552E20D-5304-4637-87E9-E324C0C47438}">
      <dgm:prSet/>
      <dgm:spPr/>
      <dgm:t>
        <a:bodyPr/>
        <a:lstStyle/>
        <a:p>
          <a:endParaRPr lang="en-US"/>
        </a:p>
      </dgm:t>
    </dgm:pt>
    <dgm:pt modelId="{E3D5881A-3908-4DD3-91F6-7053A7FC8AD8}">
      <dgm:prSet/>
      <dgm:spPr/>
      <dgm:t>
        <a:bodyPr/>
        <a:lstStyle/>
        <a:p>
          <a:r>
            <a:rPr lang="en-US"/>
            <a:t>Can</a:t>
          </a:r>
          <a:r>
            <a:rPr lang="en-US" b="0"/>
            <a:t> also refer to the practice of withholding public and private funding or city services from certain neighborhoods. </a:t>
          </a:r>
          <a:endParaRPr lang="en-US"/>
        </a:p>
      </dgm:t>
    </dgm:pt>
    <dgm:pt modelId="{51897349-883F-4483-8026-60108C924D7E}" type="parTrans" cxnId="{002EE5B0-58A4-43B4-81AA-ED3FEDC6A7C8}">
      <dgm:prSet/>
      <dgm:spPr/>
      <dgm:t>
        <a:bodyPr/>
        <a:lstStyle/>
        <a:p>
          <a:endParaRPr lang="en-US"/>
        </a:p>
      </dgm:t>
    </dgm:pt>
    <dgm:pt modelId="{348DC6E3-78D9-4B37-8BC2-494C94013AF3}" type="sibTrans" cxnId="{002EE5B0-58A4-43B4-81AA-ED3FEDC6A7C8}">
      <dgm:prSet/>
      <dgm:spPr/>
      <dgm:t>
        <a:bodyPr/>
        <a:lstStyle/>
        <a:p>
          <a:endParaRPr lang="en-US"/>
        </a:p>
      </dgm:t>
    </dgm:pt>
    <dgm:pt modelId="{0F21FE7B-B0C8-4E79-8A77-4BD8F31BBB33}" type="pres">
      <dgm:prSet presAssocID="{4CB4A0EB-51FA-4CCD-8B2C-A86C5CC67A7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A8A6EA-7D13-4EA6-A99B-4FE108D677E8}" type="pres">
      <dgm:prSet presAssocID="{94E7ACEA-F42B-46C2-8B5A-34F39A262443}" presName="hierRoot1" presStyleCnt="0"/>
      <dgm:spPr/>
    </dgm:pt>
    <dgm:pt modelId="{9786D240-FD29-48DE-86C9-AEADC8397AFC}" type="pres">
      <dgm:prSet presAssocID="{94E7ACEA-F42B-46C2-8B5A-34F39A262443}" presName="composite" presStyleCnt="0"/>
      <dgm:spPr/>
    </dgm:pt>
    <dgm:pt modelId="{74ACB612-5F89-4DD2-8E1C-CBAC9647FC77}" type="pres">
      <dgm:prSet presAssocID="{94E7ACEA-F42B-46C2-8B5A-34F39A262443}" presName="background" presStyleLbl="node0" presStyleIdx="0" presStyleCnt="2"/>
      <dgm:spPr/>
    </dgm:pt>
    <dgm:pt modelId="{9DF9AA9F-3096-4CF1-9D19-3EFB827F4229}" type="pres">
      <dgm:prSet presAssocID="{94E7ACEA-F42B-46C2-8B5A-34F39A262443}" presName="text" presStyleLbl="fgAcc0" presStyleIdx="0" presStyleCnt="2">
        <dgm:presLayoutVars>
          <dgm:chPref val="3"/>
        </dgm:presLayoutVars>
      </dgm:prSet>
      <dgm:spPr/>
    </dgm:pt>
    <dgm:pt modelId="{F44DA4BA-02F9-4FB0-A75E-A20E096918DB}" type="pres">
      <dgm:prSet presAssocID="{94E7ACEA-F42B-46C2-8B5A-34F39A262443}" presName="hierChild2" presStyleCnt="0"/>
      <dgm:spPr/>
    </dgm:pt>
    <dgm:pt modelId="{A08BD5DF-7E7D-4F09-8C79-3E2FE3E657ED}" type="pres">
      <dgm:prSet presAssocID="{E3D5881A-3908-4DD3-91F6-7053A7FC8AD8}" presName="hierRoot1" presStyleCnt="0"/>
      <dgm:spPr/>
    </dgm:pt>
    <dgm:pt modelId="{E825E12C-DA56-4A15-87F4-7056620006DC}" type="pres">
      <dgm:prSet presAssocID="{E3D5881A-3908-4DD3-91F6-7053A7FC8AD8}" presName="composite" presStyleCnt="0"/>
      <dgm:spPr/>
    </dgm:pt>
    <dgm:pt modelId="{BECD22DF-3A3F-4059-ABB0-351AB63382C7}" type="pres">
      <dgm:prSet presAssocID="{E3D5881A-3908-4DD3-91F6-7053A7FC8AD8}" presName="background" presStyleLbl="node0" presStyleIdx="1" presStyleCnt="2"/>
      <dgm:spPr/>
    </dgm:pt>
    <dgm:pt modelId="{0D333123-EEC1-4394-A177-807B83CF71C5}" type="pres">
      <dgm:prSet presAssocID="{E3D5881A-3908-4DD3-91F6-7053A7FC8AD8}" presName="text" presStyleLbl="fgAcc0" presStyleIdx="1" presStyleCnt="2">
        <dgm:presLayoutVars>
          <dgm:chPref val="3"/>
        </dgm:presLayoutVars>
      </dgm:prSet>
      <dgm:spPr/>
    </dgm:pt>
    <dgm:pt modelId="{BEF500F7-64EA-498D-BD01-F4DB1A024A68}" type="pres">
      <dgm:prSet presAssocID="{E3D5881A-3908-4DD3-91F6-7053A7FC8AD8}" presName="hierChild2" presStyleCnt="0"/>
      <dgm:spPr/>
    </dgm:pt>
  </dgm:ptLst>
  <dgm:cxnLst>
    <dgm:cxn modelId="{4552E20D-5304-4637-87E9-E324C0C47438}" srcId="{4CB4A0EB-51FA-4CCD-8B2C-A86C5CC67A7C}" destId="{94E7ACEA-F42B-46C2-8B5A-34F39A262443}" srcOrd="0" destOrd="0" parTransId="{AFD3655B-719A-4326-B7C6-7C91C9B3DAAF}" sibTransId="{B8139BD9-686C-4ED9-8AA9-3E9168C69D8E}"/>
    <dgm:cxn modelId="{CE2FF397-0010-4DF0-A2BD-0FF369891993}" type="presOf" srcId="{E3D5881A-3908-4DD3-91F6-7053A7FC8AD8}" destId="{0D333123-EEC1-4394-A177-807B83CF71C5}" srcOrd="0" destOrd="0" presId="urn:microsoft.com/office/officeart/2005/8/layout/hierarchy1"/>
    <dgm:cxn modelId="{002EE5B0-58A4-43B4-81AA-ED3FEDC6A7C8}" srcId="{4CB4A0EB-51FA-4CCD-8B2C-A86C5CC67A7C}" destId="{E3D5881A-3908-4DD3-91F6-7053A7FC8AD8}" srcOrd="1" destOrd="0" parTransId="{51897349-883F-4483-8026-60108C924D7E}" sibTransId="{348DC6E3-78D9-4B37-8BC2-494C94013AF3}"/>
    <dgm:cxn modelId="{D4CE4FD8-329D-4153-AE22-3F1F5467F731}" type="presOf" srcId="{4CB4A0EB-51FA-4CCD-8B2C-A86C5CC67A7C}" destId="{0F21FE7B-B0C8-4E79-8A77-4BD8F31BBB33}" srcOrd="0" destOrd="0" presId="urn:microsoft.com/office/officeart/2005/8/layout/hierarchy1"/>
    <dgm:cxn modelId="{52D935DD-73EF-4AD8-9948-B016ACC6758A}" type="presOf" srcId="{94E7ACEA-F42B-46C2-8B5A-34F39A262443}" destId="{9DF9AA9F-3096-4CF1-9D19-3EFB827F4229}" srcOrd="0" destOrd="0" presId="urn:microsoft.com/office/officeart/2005/8/layout/hierarchy1"/>
    <dgm:cxn modelId="{207188C6-E05F-42A4-B484-327480528E72}" type="presParOf" srcId="{0F21FE7B-B0C8-4E79-8A77-4BD8F31BBB33}" destId="{EDA8A6EA-7D13-4EA6-A99B-4FE108D677E8}" srcOrd="0" destOrd="0" presId="urn:microsoft.com/office/officeart/2005/8/layout/hierarchy1"/>
    <dgm:cxn modelId="{65985870-EC4C-4114-9B11-52998C19469D}" type="presParOf" srcId="{EDA8A6EA-7D13-4EA6-A99B-4FE108D677E8}" destId="{9786D240-FD29-48DE-86C9-AEADC8397AFC}" srcOrd="0" destOrd="0" presId="urn:microsoft.com/office/officeart/2005/8/layout/hierarchy1"/>
    <dgm:cxn modelId="{762AD21A-072B-406E-8E3F-B6F86450ADEB}" type="presParOf" srcId="{9786D240-FD29-48DE-86C9-AEADC8397AFC}" destId="{74ACB612-5F89-4DD2-8E1C-CBAC9647FC77}" srcOrd="0" destOrd="0" presId="urn:microsoft.com/office/officeart/2005/8/layout/hierarchy1"/>
    <dgm:cxn modelId="{95F2B0E2-69E1-48D4-90C9-849D044842A2}" type="presParOf" srcId="{9786D240-FD29-48DE-86C9-AEADC8397AFC}" destId="{9DF9AA9F-3096-4CF1-9D19-3EFB827F4229}" srcOrd="1" destOrd="0" presId="urn:microsoft.com/office/officeart/2005/8/layout/hierarchy1"/>
    <dgm:cxn modelId="{71CAF3BC-910C-46AD-93F3-A1B4969F90D1}" type="presParOf" srcId="{EDA8A6EA-7D13-4EA6-A99B-4FE108D677E8}" destId="{F44DA4BA-02F9-4FB0-A75E-A20E096918DB}" srcOrd="1" destOrd="0" presId="urn:microsoft.com/office/officeart/2005/8/layout/hierarchy1"/>
    <dgm:cxn modelId="{C55E3E4A-693B-4865-9E00-6D0D4B44506D}" type="presParOf" srcId="{0F21FE7B-B0C8-4E79-8A77-4BD8F31BBB33}" destId="{A08BD5DF-7E7D-4F09-8C79-3E2FE3E657ED}" srcOrd="1" destOrd="0" presId="urn:microsoft.com/office/officeart/2005/8/layout/hierarchy1"/>
    <dgm:cxn modelId="{F8417B83-A037-4D74-84CE-9DC9D44C6448}" type="presParOf" srcId="{A08BD5DF-7E7D-4F09-8C79-3E2FE3E657ED}" destId="{E825E12C-DA56-4A15-87F4-7056620006DC}" srcOrd="0" destOrd="0" presId="urn:microsoft.com/office/officeart/2005/8/layout/hierarchy1"/>
    <dgm:cxn modelId="{77B0D2EC-F85E-4D9C-B83E-1B7A1A13A5E1}" type="presParOf" srcId="{E825E12C-DA56-4A15-87F4-7056620006DC}" destId="{BECD22DF-3A3F-4059-ABB0-351AB63382C7}" srcOrd="0" destOrd="0" presId="urn:microsoft.com/office/officeart/2005/8/layout/hierarchy1"/>
    <dgm:cxn modelId="{7FE11472-094D-4AAC-81F5-9800328CCCC6}" type="presParOf" srcId="{E825E12C-DA56-4A15-87F4-7056620006DC}" destId="{0D333123-EEC1-4394-A177-807B83CF71C5}" srcOrd="1" destOrd="0" presId="urn:microsoft.com/office/officeart/2005/8/layout/hierarchy1"/>
    <dgm:cxn modelId="{B0EC4C60-AC4B-4F7E-904F-846790668B7A}" type="presParOf" srcId="{A08BD5DF-7E7D-4F09-8C79-3E2FE3E657ED}" destId="{BEF500F7-64EA-498D-BD01-F4DB1A024A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1A2DC1-5D3D-40F2-A7A2-B3014612A2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1062570-25D6-497F-A17A-378BC00D9F20}">
      <dgm:prSet/>
      <dgm:spPr/>
      <dgm:t>
        <a:bodyPr/>
        <a:lstStyle/>
        <a:p>
          <a:r>
            <a:rPr lang="en-US" b="1"/>
            <a:t>Homelessness and psychiatric disorders are distinct</a:t>
          </a:r>
          <a:endParaRPr lang="en-US"/>
        </a:p>
      </dgm:t>
    </dgm:pt>
    <dgm:pt modelId="{B4F396D8-F6E0-48A3-80B6-D21CA8CE1570}" type="parTrans" cxnId="{7A5D8BF5-1B1B-45CF-818F-2B75B0217CAD}">
      <dgm:prSet/>
      <dgm:spPr/>
      <dgm:t>
        <a:bodyPr/>
        <a:lstStyle/>
        <a:p>
          <a:endParaRPr lang="en-US"/>
        </a:p>
      </dgm:t>
    </dgm:pt>
    <dgm:pt modelId="{873DAA2C-A874-4377-BFC1-478661F5996E}" type="sibTrans" cxnId="{7A5D8BF5-1B1B-45CF-818F-2B75B0217CAD}">
      <dgm:prSet/>
      <dgm:spPr/>
      <dgm:t>
        <a:bodyPr/>
        <a:lstStyle/>
        <a:p>
          <a:endParaRPr lang="en-US"/>
        </a:p>
      </dgm:t>
    </dgm:pt>
    <dgm:pt modelId="{65A6E5AA-4A6F-41C3-8498-8F7A2DC92C30}">
      <dgm:prSet/>
      <dgm:spPr/>
      <dgm:t>
        <a:bodyPr/>
        <a:lstStyle/>
        <a:p>
          <a:r>
            <a:rPr lang="en-US"/>
            <a:t>Interrelated factors contribute to both </a:t>
          </a:r>
        </a:p>
      </dgm:t>
    </dgm:pt>
    <dgm:pt modelId="{0ADEE523-7C15-4128-BE83-C2B104932903}" type="parTrans" cxnId="{438C24C5-0842-4147-B70D-3618F908B59C}">
      <dgm:prSet/>
      <dgm:spPr/>
      <dgm:t>
        <a:bodyPr/>
        <a:lstStyle/>
        <a:p>
          <a:endParaRPr lang="en-US"/>
        </a:p>
      </dgm:t>
    </dgm:pt>
    <dgm:pt modelId="{3F2200D5-3A46-4032-9108-2260AAC2EE63}" type="sibTrans" cxnId="{438C24C5-0842-4147-B70D-3618F908B59C}">
      <dgm:prSet/>
      <dgm:spPr/>
      <dgm:t>
        <a:bodyPr/>
        <a:lstStyle/>
        <a:p>
          <a:endParaRPr lang="en-US"/>
        </a:p>
      </dgm:t>
    </dgm:pt>
    <dgm:pt modelId="{9B1034BF-0921-4D93-935B-4FBF1E837AFD}">
      <dgm:prSet/>
      <dgm:spPr/>
      <dgm:t>
        <a:bodyPr/>
        <a:lstStyle/>
        <a:p>
          <a:r>
            <a:rPr lang="en-US"/>
            <a:t>Prior military service</a:t>
          </a:r>
        </a:p>
      </dgm:t>
    </dgm:pt>
    <dgm:pt modelId="{CF8C6550-EB88-4003-8330-A3AF6745856E}" type="parTrans" cxnId="{A6C8EF1C-9696-4612-8F26-60EAAAB809B1}">
      <dgm:prSet/>
      <dgm:spPr/>
      <dgm:t>
        <a:bodyPr/>
        <a:lstStyle/>
        <a:p>
          <a:endParaRPr lang="en-US"/>
        </a:p>
      </dgm:t>
    </dgm:pt>
    <dgm:pt modelId="{293E03C9-FEE3-4049-A8A2-493FF2818282}" type="sibTrans" cxnId="{A6C8EF1C-9696-4612-8F26-60EAAAB809B1}">
      <dgm:prSet/>
      <dgm:spPr/>
      <dgm:t>
        <a:bodyPr/>
        <a:lstStyle/>
        <a:p>
          <a:endParaRPr lang="en-US"/>
        </a:p>
      </dgm:t>
    </dgm:pt>
    <dgm:pt modelId="{E187EC59-8EE7-4E9A-B3CC-3AF40EE488BD}">
      <dgm:prSet/>
      <dgm:spPr/>
      <dgm:t>
        <a:bodyPr/>
        <a:lstStyle/>
        <a:p>
          <a:r>
            <a:rPr lang="en-US"/>
            <a:t>Lack of social support or connection</a:t>
          </a:r>
        </a:p>
      </dgm:t>
    </dgm:pt>
    <dgm:pt modelId="{F6B9408F-8838-4D6B-AF68-1E5385B900E7}" type="parTrans" cxnId="{A9C937FF-6234-46A5-A45A-EC671936FD28}">
      <dgm:prSet/>
      <dgm:spPr/>
      <dgm:t>
        <a:bodyPr/>
        <a:lstStyle/>
        <a:p>
          <a:endParaRPr lang="en-US"/>
        </a:p>
      </dgm:t>
    </dgm:pt>
    <dgm:pt modelId="{F5B5AF82-04F2-4BCE-94B8-68E3AB3D3375}" type="sibTrans" cxnId="{A9C937FF-6234-46A5-A45A-EC671936FD28}">
      <dgm:prSet/>
      <dgm:spPr/>
      <dgm:t>
        <a:bodyPr/>
        <a:lstStyle/>
        <a:p>
          <a:endParaRPr lang="en-US"/>
        </a:p>
      </dgm:t>
    </dgm:pt>
    <dgm:pt modelId="{93689DDA-DAB6-45BC-87D0-38E596BE830A}">
      <dgm:prSet/>
      <dgm:spPr/>
      <dgm:t>
        <a:bodyPr/>
        <a:lstStyle/>
        <a:p>
          <a:r>
            <a:rPr lang="en-US"/>
            <a:t>Experiencing interpersonal violence</a:t>
          </a:r>
        </a:p>
      </dgm:t>
    </dgm:pt>
    <dgm:pt modelId="{440438ED-838E-4CA5-8B4E-07B0BCC4E8E7}" type="parTrans" cxnId="{A9E14A62-5F35-4F2E-83BC-648158EC8279}">
      <dgm:prSet/>
      <dgm:spPr/>
      <dgm:t>
        <a:bodyPr/>
        <a:lstStyle/>
        <a:p>
          <a:endParaRPr lang="en-US"/>
        </a:p>
      </dgm:t>
    </dgm:pt>
    <dgm:pt modelId="{5E067424-4203-4086-BE4F-F5F55771FCF1}" type="sibTrans" cxnId="{A9E14A62-5F35-4F2E-83BC-648158EC8279}">
      <dgm:prSet/>
      <dgm:spPr/>
      <dgm:t>
        <a:bodyPr/>
        <a:lstStyle/>
        <a:p>
          <a:endParaRPr lang="en-US"/>
        </a:p>
      </dgm:t>
    </dgm:pt>
    <dgm:pt modelId="{E0BB5879-7BC7-4C53-90A3-154BE2410017}">
      <dgm:prSet/>
      <dgm:spPr/>
      <dgm:t>
        <a:bodyPr/>
        <a:lstStyle/>
        <a:p>
          <a:r>
            <a:rPr lang="en-US"/>
            <a:t>History of incarceration</a:t>
          </a:r>
        </a:p>
      </dgm:t>
    </dgm:pt>
    <dgm:pt modelId="{653D2AD5-E24A-47F1-A488-F19776F42172}" type="parTrans" cxnId="{AC088A47-1EDB-47BF-9A2B-A89939CDD2FB}">
      <dgm:prSet/>
      <dgm:spPr/>
      <dgm:t>
        <a:bodyPr/>
        <a:lstStyle/>
        <a:p>
          <a:endParaRPr lang="en-US"/>
        </a:p>
      </dgm:t>
    </dgm:pt>
    <dgm:pt modelId="{102DF59F-B452-484A-A1D6-CDF0874CBB5B}" type="sibTrans" cxnId="{AC088A47-1EDB-47BF-9A2B-A89939CDD2FB}">
      <dgm:prSet/>
      <dgm:spPr/>
      <dgm:t>
        <a:bodyPr/>
        <a:lstStyle/>
        <a:p>
          <a:endParaRPr lang="en-US"/>
        </a:p>
      </dgm:t>
    </dgm:pt>
    <dgm:pt modelId="{7FCA6E11-72DD-4FE1-9B9A-388E5E038E83}">
      <dgm:prSet/>
      <dgm:spPr/>
      <dgm:t>
        <a:bodyPr/>
        <a:lstStyle/>
        <a:p>
          <a:r>
            <a:rPr lang="en-US"/>
            <a:t>Poor physical health</a:t>
          </a:r>
        </a:p>
      </dgm:t>
    </dgm:pt>
    <dgm:pt modelId="{9AD7439A-BEFC-4B0A-80D9-AA72166D083C}" type="parTrans" cxnId="{B7289B55-E346-4532-A66F-83B833E73DB6}">
      <dgm:prSet/>
      <dgm:spPr/>
      <dgm:t>
        <a:bodyPr/>
        <a:lstStyle/>
        <a:p>
          <a:endParaRPr lang="en-US"/>
        </a:p>
      </dgm:t>
    </dgm:pt>
    <dgm:pt modelId="{3CA9213B-AD1B-48CE-8FF3-6694E4720682}" type="sibTrans" cxnId="{B7289B55-E346-4532-A66F-83B833E73DB6}">
      <dgm:prSet/>
      <dgm:spPr/>
      <dgm:t>
        <a:bodyPr/>
        <a:lstStyle/>
        <a:p>
          <a:endParaRPr lang="en-US"/>
        </a:p>
      </dgm:t>
    </dgm:pt>
    <dgm:pt modelId="{6F64681E-6C85-49F7-B563-BB4B18679279}">
      <dgm:prSet/>
      <dgm:spPr/>
      <dgm:t>
        <a:bodyPr/>
        <a:lstStyle/>
        <a:p>
          <a:r>
            <a:rPr lang="en-US"/>
            <a:t>Facing repeated discrimination or interpersonal racism</a:t>
          </a:r>
        </a:p>
      </dgm:t>
    </dgm:pt>
    <dgm:pt modelId="{A9473FFF-67A0-4240-96AB-A296788F59CA}" type="parTrans" cxnId="{3C165A0E-643C-4318-8789-F297B2284372}">
      <dgm:prSet/>
      <dgm:spPr/>
      <dgm:t>
        <a:bodyPr/>
        <a:lstStyle/>
        <a:p>
          <a:endParaRPr lang="en-US"/>
        </a:p>
      </dgm:t>
    </dgm:pt>
    <dgm:pt modelId="{2F66F9D6-8236-4653-8E9B-0118A8D90E81}" type="sibTrans" cxnId="{3C165A0E-643C-4318-8789-F297B2284372}">
      <dgm:prSet/>
      <dgm:spPr/>
      <dgm:t>
        <a:bodyPr/>
        <a:lstStyle/>
        <a:p>
          <a:endParaRPr lang="en-US"/>
        </a:p>
      </dgm:t>
    </dgm:pt>
    <dgm:pt modelId="{99C3D1F2-7EDB-4575-9D47-FC63A1A2F94D}" type="pres">
      <dgm:prSet presAssocID="{951A2DC1-5D3D-40F2-A7A2-B3014612A29A}" presName="linear" presStyleCnt="0">
        <dgm:presLayoutVars>
          <dgm:animLvl val="lvl"/>
          <dgm:resizeHandles val="exact"/>
        </dgm:presLayoutVars>
      </dgm:prSet>
      <dgm:spPr/>
    </dgm:pt>
    <dgm:pt modelId="{AE1F5073-CB05-4139-A4BC-8E80602ADD57}" type="pres">
      <dgm:prSet presAssocID="{D1062570-25D6-497F-A17A-378BC00D9F2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A7DFDA-D8B9-4A2F-94F3-D80F699D14AE}" type="pres">
      <dgm:prSet presAssocID="{873DAA2C-A874-4377-BFC1-478661F5996E}" presName="spacer" presStyleCnt="0"/>
      <dgm:spPr/>
    </dgm:pt>
    <dgm:pt modelId="{DCC386D5-9FCB-4A21-8F5C-B8AB8255C330}" type="pres">
      <dgm:prSet presAssocID="{65A6E5AA-4A6F-41C3-8498-8F7A2DC92C3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B67551D-91DB-44E9-A45B-55BFD7941FE3}" type="pres">
      <dgm:prSet presAssocID="{65A6E5AA-4A6F-41C3-8498-8F7A2DC92C3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C165A0E-643C-4318-8789-F297B2284372}" srcId="{65A6E5AA-4A6F-41C3-8498-8F7A2DC92C30}" destId="{6F64681E-6C85-49F7-B563-BB4B18679279}" srcOrd="5" destOrd="0" parTransId="{A9473FFF-67A0-4240-96AB-A296788F59CA}" sibTransId="{2F66F9D6-8236-4653-8E9B-0118A8D90E81}"/>
    <dgm:cxn modelId="{A6C8EF1C-9696-4612-8F26-60EAAAB809B1}" srcId="{65A6E5AA-4A6F-41C3-8498-8F7A2DC92C30}" destId="{9B1034BF-0921-4D93-935B-4FBF1E837AFD}" srcOrd="0" destOrd="0" parTransId="{CF8C6550-EB88-4003-8330-A3AF6745856E}" sibTransId="{293E03C9-FEE3-4049-A8A2-493FF2818282}"/>
    <dgm:cxn modelId="{C9D27E2F-30BC-4889-84F5-241F4B367639}" type="presOf" srcId="{6F64681E-6C85-49F7-B563-BB4B18679279}" destId="{4B67551D-91DB-44E9-A45B-55BFD7941FE3}" srcOrd="0" destOrd="5" presId="urn:microsoft.com/office/officeart/2005/8/layout/vList2"/>
    <dgm:cxn modelId="{1B206736-868E-4DCD-9D12-87E3F9A5484F}" type="presOf" srcId="{93689DDA-DAB6-45BC-87D0-38E596BE830A}" destId="{4B67551D-91DB-44E9-A45B-55BFD7941FE3}" srcOrd="0" destOrd="2" presId="urn:microsoft.com/office/officeart/2005/8/layout/vList2"/>
    <dgm:cxn modelId="{A9E14A62-5F35-4F2E-83BC-648158EC8279}" srcId="{65A6E5AA-4A6F-41C3-8498-8F7A2DC92C30}" destId="{93689DDA-DAB6-45BC-87D0-38E596BE830A}" srcOrd="2" destOrd="0" parTransId="{440438ED-838E-4CA5-8B4E-07B0BCC4E8E7}" sibTransId="{5E067424-4203-4086-BE4F-F5F55771FCF1}"/>
    <dgm:cxn modelId="{F09FC446-7349-48D4-95B1-F5F33511F7FB}" type="presOf" srcId="{65A6E5AA-4A6F-41C3-8498-8F7A2DC92C30}" destId="{DCC386D5-9FCB-4A21-8F5C-B8AB8255C330}" srcOrd="0" destOrd="0" presId="urn:microsoft.com/office/officeart/2005/8/layout/vList2"/>
    <dgm:cxn modelId="{AC088A47-1EDB-47BF-9A2B-A89939CDD2FB}" srcId="{65A6E5AA-4A6F-41C3-8498-8F7A2DC92C30}" destId="{E0BB5879-7BC7-4C53-90A3-154BE2410017}" srcOrd="3" destOrd="0" parTransId="{653D2AD5-E24A-47F1-A488-F19776F42172}" sibTransId="{102DF59F-B452-484A-A1D6-CDF0874CBB5B}"/>
    <dgm:cxn modelId="{5D40856E-5001-4BB3-A8CE-B7A260FE3178}" type="presOf" srcId="{951A2DC1-5D3D-40F2-A7A2-B3014612A29A}" destId="{99C3D1F2-7EDB-4575-9D47-FC63A1A2F94D}" srcOrd="0" destOrd="0" presId="urn:microsoft.com/office/officeart/2005/8/layout/vList2"/>
    <dgm:cxn modelId="{B7289B55-E346-4532-A66F-83B833E73DB6}" srcId="{65A6E5AA-4A6F-41C3-8498-8F7A2DC92C30}" destId="{7FCA6E11-72DD-4FE1-9B9A-388E5E038E83}" srcOrd="4" destOrd="0" parTransId="{9AD7439A-BEFC-4B0A-80D9-AA72166D083C}" sibTransId="{3CA9213B-AD1B-48CE-8FF3-6694E4720682}"/>
    <dgm:cxn modelId="{18C48D7B-32A8-4C4E-9BCA-D98066DAC930}" type="presOf" srcId="{E0BB5879-7BC7-4C53-90A3-154BE2410017}" destId="{4B67551D-91DB-44E9-A45B-55BFD7941FE3}" srcOrd="0" destOrd="3" presId="urn:microsoft.com/office/officeart/2005/8/layout/vList2"/>
    <dgm:cxn modelId="{A1BB08A3-2AA2-4113-9196-4586F16C2EED}" type="presOf" srcId="{9B1034BF-0921-4D93-935B-4FBF1E837AFD}" destId="{4B67551D-91DB-44E9-A45B-55BFD7941FE3}" srcOrd="0" destOrd="0" presId="urn:microsoft.com/office/officeart/2005/8/layout/vList2"/>
    <dgm:cxn modelId="{8139AFAD-D2F9-4A2D-AE53-19505C50B01E}" type="presOf" srcId="{E187EC59-8EE7-4E9A-B3CC-3AF40EE488BD}" destId="{4B67551D-91DB-44E9-A45B-55BFD7941FE3}" srcOrd="0" destOrd="1" presId="urn:microsoft.com/office/officeart/2005/8/layout/vList2"/>
    <dgm:cxn modelId="{5622C0C2-7205-4BCF-84C0-5ACCACF6D132}" type="presOf" srcId="{7FCA6E11-72DD-4FE1-9B9A-388E5E038E83}" destId="{4B67551D-91DB-44E9-A45B-55BFD7941FE3}" srcOrd="0" destOrd="4" presId="urn:microsoft.com/office/officeart/2005/8/layout/vList2"/>
    <dgm:cxn modelId="{438C24C5-0842-4147-B70D-3618F908B59C}" srcId="{951A2DC1-5D3D-40F2-A7A2-B3014612A29A}" destId="{65A6E5AA-4A6F-41C3-8498-8F7A2DC92C30}" srcOrd="1" destOrd="0" parTransId="{0ADEE523-7C15-4128-BE83-C2B104932903}" sibTransId="{3F2200D5-3A46-4032-9108-2260AAC2EE63}"/>
    <dgm:cxn modelId="{539C63D1-1D02-4390-B458-4D2C42988C4B}" type="presOf" srcId="{D1062570-25D6-497F-A17A-378BC00D9F20}" destId="{AE1F5073-CB05-4139-A4BC-8E80602ADD57}" srcOrd="0" destOrd="0" presId="urn:microsoft.com/office/officeart/2005/8/layout/vList2"/>
    <dgm:cxn modelId="{7A5D8BF5-1B1B-45CF-818F-2B75B0217CAD}" srcId="{951A2DC1-5D3D-40F2-A7A2-B3014612A29A}" destId="{D1062570-25D6-497F-A17A-378BC00D9F20}" srcOrd="0" destOrd="0" parTransId="{B4F396D8-F6E0-48A3-80B6-D21CA8CE1570}" sibTransId="{873DAA2C-A874-4377-BFC1-478661F5996E}"/>
    <dgm:cxn modelId="{A9C937FF-6234-46A5-A45A-EC671936FD28}" srcId="{65A6E5AA-4A6F-41C3-8498-8F7A2DC92C30}" destId="{E187EC59-8EE7-4E9A-B3CC-3AF40EE488BD}" srcOrd="1" destOrd="0" parTransId="{F6B9408F-8838-4D6B-AF68-1E5385B900E7}" sibTransId="{F5B5AF82-04F2-4BCE-94B8-68E3AB3D3375}"/>
    <dgm:cxn modelId="{80E53126-D4E7-4E84-B255-AEA6F9ABA17E}" type="presParOf" srcId="{99C3D1F2-7EDB-4575-9D47-FC63A1A2F94D}" destId="{AE1F5073-CB05-4139-A4BC-8E80602ADD57}" srcOrd="0" destOrd="0" presId="urn:microsoft.com/office/officeart/2005/8/layout/vList2"/>
    <dgm:cxn modelId="{B5286B43-E820-4104-A7B5-AFC41254AF97}" type="presParOf" srcId="{99C3D1F2-7EDB-4575-9D47-FC63A1A2F94D}" destId="{B6A7DFDA-D8B9-4A2F-94F3-D80F699D14AE}" srcOrd="1" destOrd="0" presId="urn:microsoft.com/office/officeart/2005/8/layout/vList2"/>
    <dgm:cxn modelId="{FE98B9D8-EBEA-406E-860F-81C37666658A}" type="presParOf" srcId="{99C3D1F2-7EDB-4575-9D47-FC63A1A2F94D}" destId="{DCC386D5-9FCB-4A21-8F5C-B8AB8255C330}" srcOrd="2" destOrd="0" presId="urn:microsoft.com/office/officeart/2005/8/layout/vList2"/>
    <dgm:cxn modelId="{5FAF0DA3-247D-4529-8A42-08364B48EBCC}" type="presParOf" srcId="{99C3D1F2-7EDB-4575-9D47-FC63A1A2F94D}" destId="{4B67551D-91DB-44E9-A45B-55BFD7941FE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172454-6032-4B57-B614-FFB79B8E374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E574441-8745-494E-9AF0-9EE48D228A1F}">
      <dgm:prSet/>
      <dgm:spPr/>
      <dgm:t>
        <a:bodyPr/>
        <a:lstStyle/>
        <a:p>
          <a:r>
            <a:rPr lang="en-US"/>
            <a:t>Misconception: All homeless individuals have severe mental illness </a:t>
          </a:r>
        </a:p>
      </dgm:t>
    </dgm:pt>
    <dgm:pt modelId="{E05C76F9-FF7E-4539-83F3-0DEC8DFA3802}" type="parTrans" cxnId="{DE737476-922A-45B1-970E-EBA07F804CBE}">
      <dgm:prSet/>
      <dgm:spPr/>
      <dgm:t>
        <a:bodyPr/>
        <a:lstStyle/>
        <a:p>
          <a:endParaRPr lang="en-US"/>
        </a:p>
      </dgm:t>
    </dgm:pt>
    <dgm:pt modelId="{75752243-A354-4F8F-B8CE-CEB0E681FDD1}" type="sibTrans" cxnId="{DE737476-922A-45B1-970E-EBA07F804CBE}">
      <dgm:prSet/>
      <dgm:spPr/>
      <dgm:t>
        <a:bodyPr/>
        <a:lstStyle/>
        <a:p>
          <a:endParaRPr lang="en-US"/>
        </a:p>
      </dgm:t>
    </dgm:pt>
    <dgm:pt modelId="{9766CAFD-EAFF-43A8-BA92-8985B82AF97E}">
      <dgm:prSet/>
      <dgm:spPr/>
      <dgm:t>
        <a:bodyPr/>
        <a:lstStyle/>
        <a:p>
          <a:r>
            <a:rPr lang="en-US"/>
            <a:t>Reality: Homeless individuals with severe mental illness are more likely to be chronically and visibly homeless</a:t>
          </a:r>
        </a:p>
      </dgm:t>
    </dgm:pt>
    <dgm:pt modelId="{FC8CEFE6-9E32-4EA1-A8F2-735B4B645461}" type="parTrans" cxnId="{5A31B285-6C67-48AE-AE44-B954245A8032}">
      <dgm:prSet/>
      <dgm:spPr/>
      <dgm:t>
        <a:bodyPr/>
        <a:lstStyle/>
        <a:p>
          <a:endParaRPr lang="en-US"/>
        </a:p>
      </dgm:t>
    </dgm:pt>
    <dgm:pt modelId="{8718534A-D182-45F8-990B-15DDDB2C7AC6}" type="sibTrans" cxnId="{5A31B285-6C67-48AE-AE44-B954245A8032}">
      <dgm:prSet/>
      <dgm:spPr/>
      <dgm:t>
        <a:bodyPr/>
        <a:lstStyle/>
        <a:p>
          <a:endParaRPr lang="en-US"/>
        </a:p>
      </dgm:t>
    </dgm:pt>
    <dgm:pt modelId="{BE42EAE6-E7B0-4ED3-A0E9-86EA7300952C}" type="pres">
      <dgm:prSet presAssocID="{08172454-6032-4B57-B614-FFB79B8E37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6F96F5-2A48-48A4-8D0C-66A7676ED73A}" type="pres">
      <dgm:prSet presAssocID="{CE574441-8745-494E-9AF0-9EE48D228A1F}" presName="hierRoot1" presStyleCnt="0"/>
      <dgm:spPr/>
    </dgm:pt>
    <dgm:pt modelId="{4E6547E3-A0DD-4269-973B-6762754001F8}" type="pres">
      <dgm:prSet presAssocID="{CE574441-8745-494E-9AF0-9EE48D228A1F}" presName="composite" presStyleCnt="0"/>
      <dgm:spPr/>
    </dgm:pt>
    <dgm:pt modelId="{F4DF514C-0FDD-492C-B4AD-4F97F13416F4}" type="pres">
      <dgm:prSet presAssocID="{CE574441-8745-494E-9AF0-9EE48D228A1F}" presName="background" presStyleLbl="node0" presStyleIdx="0" presStyleCnt="2"/>
      <dgm:spPr/>
    </dgm:pt>
    <dgm:pt modelId="{ECA8218E-D483-4285-88EF-E955583D01DA}" type="pres">
      <dgm:prSet presAssocID="{CE574441-8745-494E-9AF0-9EE48D228A1F}" presName="text" presStyleLbl="fgAcc0" presStyleIdx="0" presStyleCnt="2">
        <dgm:presLayoutVars>
          <dgm:chPref val="3"/>
        </dgm:presLayoutVars>
      </dgm:prSet>
      <dgm:spPr/>
    </dgm:pt>
    <dgm:pt modelId="{F16B3065-0528-4AA4-B3AF-D18A5B312140}" type="pres">
      <dgm:prSet presAssocID="{CE574441-8745-494E-9AF0-9EE48D228A1F}" presName="hierChild2" presStyleCnt="0"/>
      <dgm:spPr/>
    </dgm:pt>
    <dgm:pt modelId="{9F5DF9CB-1D14-402B-BD90-BD0B24B40F55}" type="pres">
      <dgm:prSet presAssocID="{9766CAFD-EAFF-43A8-BA92-8985B82AF97E}" presName="hierRoot1" presStyleCnt="0"/>
      <dgm:spPr/>
    </dgm:pt>
    <dgm:pt modelId="{F6B038C1-9727-4C57-A45B-1E0BB3390858}" type="pres">
      <dgm:prSet presAssocID="{9766CAFD-EAFF-43A8-BA92-8985B82AF97E}" presName="composite" presStyleCnt="0"/>
      <dgm:spPr/>
    </dgm:pt>
    <dgm:pt modelId="{4B61CE5F-8374-46C9-A877-A341551252BD}" type="pres">
      <dgm:prSet presAssocID="{9766CAFD-EAFF-43A8-BA92-8985B82AF97E}" presName="background" presStyleLbl="node0" presStyleIdx="1" presStyleCnt="2"/>
      <dgm:spPr/>
    </dgm:pt>
    <dgm:pt modelId="{4D1796CD-E63D-4ED2-91DF-EA9738D6F01E}" type="pres">
      <dgm:prSet presAssocID="{9766CAFD-EAFF-43A8-BA92-8985B82AF97E}" presName="text" presStyleLbl="fgAcc0" presStyleIdx="1" presStyleCnt="2">
        <dgm:presLayoutVars>
          <dgm:chPref val="3"/>
        </dgm:presLayoutVars>
      </dgm:prSet>
      <dgm:spPr/>
    </dgm:pt>
    <dgm:pt modelId="{ABF847C1-8D46-4018-A529-A8852CCB2911}" type="pres">
      <dgm:prSet presAssocID="{9766CAFD-EAFF-43A8-BA92-8985B82AF97E}" presName="hierChild2" presStyleCnt="0"/>
      <dgm:spPr/>
    </dgm:pt>
  </dgm:ptLst>
  <dgm:cxnLst>
    <dgm:cxn modelId="{F283B104-D9E7-4B82-AEAC-447225574369}" type="presOf" srcId="{CE574441-8745-494E-9AF0-9EE48D228A1F}" destId="{ECA8218E-D483-4285-88EF-E955583D01DA}" srcOrd="0" destOrd="0" presId="urn:microsoft.com/office/officeart/2005/8/layout/hierarchy1"/>
    <dgm:cxn modelId="{7B11CD06-B2D4-4A57-8F7A-782C91E74013}" type="presOf" srcId="{08172454-6032-4B57-B614-FFB79B8E374B}" destId="{BE42EAE6-E7B0-4ED3-A0E9-86EA7300952C}" srcOrd="0" destOrd="0" presId="urn:microsoft.com/office/officeart/2005/8/layout/hierarchy1"/>
    <dgm:cxn modelId="{DE737476-922A-45B1-970E-EBA07F804CBE}" srcId="{08172454-6032-4B57-B614-FFB79B8E374B}" destId="{CE574441-8745-494E-9AF0-9EE48D228A1F}" srcOrd="0" destOrd="0" parTransId="{E05C76F9-FF7E-4539-83F3-0DEC8DFA3802}" sibTransId="{75752243-A354-4F8F-B8CE-CEB0E681FDD1}"/>
    <dgm:cxn modelId="{5A31B285-6C67-48AE-AE44-B954245A8032}" srcId="{08172454-6032-4B57-B614-FFB79B8E374B}" destId="{9766CAFD-EAFF-43A8-BA92-8985B82AF97E}" srcOrd="1" destOrd="0" parTransId="{FC8CEFE6-9E32-4EA1-A8F2-735B4B645461}" sibTransId="{8718534A-D182-45F8-990B-15DDDB2C7AC6}"/>
    <dgm:cxn modelId="{C4E6D095-A160-4B77-B235-F0E976864996}" type="presOf" srcId="{9766CAFD-EAFF-43A8-BA92-8985B82AF97E}" destId="{4D1796CD-E63D-4ED2-91DF-EA9738D6F01E}" srcOrd="0" destOrd="0" presId="urn:microsoft.com/office/officeart/2005/8/layout/hierarchy1"/>
    <dgm:cxn modelId="{85E0D0B6-6D4C-4F76-9CA3-6A6FA606B2D9}" type="presParOf" srcId="{BE42EAE6-E7B0-4ED3-A0E9-86EA7300952C}" destId="{3C6F96F5-2A48-48A4-8D0C-66A7676ED73A}" srcOrd="0" destOrd="0" presId="urn:microsoft.com/office/officeart/2005/8/layout/hierarchy1"/>
    <dgm:cxn modelId="{59F193A0-E7C4-486B-8613-99314A35EEF5}" type="presParOf" srcId="{3C6F96F5-2A48-48A4-8D0C-66A7676ED73A}" destId="{4E6547E3-A0DD-4269-973B-6762754001F8}" srcOrd="0" destOrd="0" presId="urn:microsoft.com/office/officeart/2005/8/layout/hierarchy1"/>
    <dgm:cxn modelId="{5EFCDCCC-7F09-4F7A-9507-0B93ED73DDCE}" type="presParOf" srcId="{4E6547E3-A0DD-4269-973B-6762754001F8}" destId="{F4DF514C-0FDD-492C-B4AD-4F97F13416F4}" srcOrd="0" destOrd="0" presId="urn:microsoft.com/office/officeart/2005/8/layout/hierarchy1"/>
    <dgm:cxn modelId="{FE2CC48B-82EC-4514-86D7-52B724DDA353}" type="presParOf" srcId="{4E6547E3-A0DD-4269-973B-6762754001F8}" destId="{ECA8218E-D483-4285-88EF-E955583D01DA}" srcOrd="1" destOrd="0" presId="urn:microsoft.com/office/officeart/2005/8/layout/hierarchy1"/>
    <dgm:cxn modelId="{349C9E0F-D41F-404D-AB6B-7E6E2271364F}" type="presParOf" srcId="{3C6F96F5-2A48-48A4-8D0C-66A7676ED73A}" destId="{F16B3065-0528-4AA4-B3AF-D18A5B312140}" srcOrd="1" destOrd="0" presId="urn:microsoft.com/office/officeart/2005/8/layout/hierarchy1"/>
    <dgm:cxn modelId="{84A702F8-320C-4810-8AF3-A28C81B01705}" type="presParOf" srcId="{BE42EAE6-E7B0-4ED3-A0E9-86EA7300952C}" destId="{9F5DF9CB-1D14-402B-BD90-BD0B24B40F55}" srcOrd="1" destOrd="0" presId="urn:microsoft.com/office/officeart/2005/8/layout/hierarchy1"/>
    <dgm:cxn modelId="{97BEB8C1-9AFC-4B09-BD16-6A8993D10400}" type="presParOf" srcId="{9F5DF9CB-1D14-402B-BD90-BD0B24B40F55}" destId="{F6B038C1-9727-4C57-A45B-1E0BB3390858}" srcOrd="0" destOrd="0" presId="urn:microsoft.com/office/officeart/2005/8/layout/hierarchy1"/>
    <dgm:cxn modelId="{FAA1F898-C3BE-41B4-AD05-09E66A96B3EB}" type="presParOf" srcId="{F6B038C1-9727-4C57-A45B-1E0BB3390858}" destId="{4B61CE5F-8374-46C9-A877-A341551252BD}" srcOrd="0" destOrd="0" presId="urn:microsoft.com/office/officeart/2005/8/layout/hierarchy1"/>
    <dgm:cxn modelId="{EBEF599A-B688-43C3-BE88-1906A4B26B0C}" type="presParOf" srcId="{F6B038C1-9727-4C57-A45B-1E0BB3390858}" destId="{4D1796CD-E63D-4ED2-91DF-EA9738D6F01E}" srcOrd="1" destOrd="0" presId="urn:microsoft.com/office/officeart/2005/8/layout/hierarchy1"/>
    <dgm:cxn modelId="{C40FA010-F084-483C-BCAF-D3DFDC331070}" type="presParOf" srcId="{9F5DF9CB-1D14-402B-BD90-BD0B24B40F55}" destId="{ABF847C1-8D46-4018-A529-A8852CCB29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9FDF6A-932F-451E-A06A-A5ABD5AA3DAF}" type="doc">
      <dgm:prSet loTypeId="urn:microsoft.com/office/officeart/2005/8/layout/arrow5" loCatId="relationship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5D3F23D-3071-4133-8949-906E30F60029}">
      <dgm:prSet phldrT="[Text]"/>
      <dgm:spPr/>
      <dgm:t>
        <a:bodyPr/>
        <a:lstStyle/>
        <a:p>
          <a:r>
            <a:rPr lang="en-US" dirty="0"/>
            <a:t>Homelessness</a:t>
          </a:r>
        </a:p>
      </dgm:t>
    </dgm:pt>
    <dgm:pt modelId="{CFD3BCBA-7F3D-438D-9C11-B8B7520C1851}" type="parTrans" cxnId="{AE79B422-6B3A-4C58-92BA-943EF7900B6F}">
      <dgm:prSet/>
      <dgm:spPr/>
      <dgm:t>
        <a:bodyPr/>
        <a:lstStyle/>
        <a:p>
          <a:endParaRPr lang="en-US"/>
        </a:p>
      </dgm:t>
    </dgm:pt>
    <dgm:pt modelId="{D310B6C3-5790-4275-9C21-273E986151D0}" type="sibTrans" cxnId="{AE79B422-6B3A-4C58-92BA-943EF7900B6F}">
      <dgm:prSet/>
      <dgm:spPr/>
      <dgm:t>
        <a:bodyPr/>
        <a:lstStyle/>
        <a:p>
          <a:endParaRPr lang="en-US"/>
        </a:p>
      </dgm:t>
    </dgm:pt>
    <dgm:pt modelId="{A512D5F8-3E80-458F-9702-9A9A762391F9}">
      <dgm:prSet phldrT="[Text]"/>
      <dgm:spPr/>
      <dgm:t>
        <a:bodyPr/>
        <a:lstStyle/>
        <a:p>
          <a:r>
            <a:rPr lang="en-US" dirty="0"/>
            <a:t>Mental Illness*</a:t>
          </a:r>
        </a:p>
      </dgm:t>
    </dgm:pt>
    <dgm:pt modelId="{CB4B7756-B250-4373-AB2D-06F1652C1B78}" type="parTrans" cxnId="{5C5AAE65-5603-4B0E-B3A4-91A254381BDC}">
      <dgm:prSet/>
      <dgm:spPr/>
      <dgm:t>
        <a:bodyPr/>
        <a:lstStyle/>
        <a:p>
          <a:endParaRPr lang="en-US"/>
        </a:p>
      </dgm:t>
    </dgm:pt>
    <dgm:pt modelId="{3AFD9D2B-1E86-4508-A2F3-ED81BA9D0F8A}" type="sibTrans" cxnId="{5C5AAE65-5603-4B0E-B3A4-91A254381BDC}">
      <dgm:prSet/>
      <dgm:spPr/>
      <dgm:t>
        <a:bodyPr/>
        <a:lstStyle/>
        <a:p>
          <a:endParaRPr lang="en-US"/>
        </a:p>
      </dgm:t>
    </dgm:pt>
    <dgm:pt modelId="{B46248B1-818F-4008-9B45-27BAD55421D0}" type="pres">
      <dgm:prSet presAssocID="{7C9FDF6A-932F-451E-A06A-A5ABD5AA3DAF}" presName="diagram" presStyleCnt="0">
        <dgm:presLayoutVars>
          <dgm:dir/>
          <dgm:resizeHandles val="exact"/>
        </dgm:presLayoutVars>
      </dgm:prSet>
      <dgm:spPr/>
    </dgm:pt>
    <dgm:pt modelId="{34FDDDA9-F2BD-4B40-A125-A717BA72FBBA}" type="pres">
      <dgm:prSet presAssocID="{E5D3F23D-3071-4133-8949-906E30F60029}" presName="arrow" presStyleLbl="node1" presStyleIdx="0" presStyleCnt="2">
        <dgm:presLayoutVars>
          <dgm:bulletEnabled val="1"/>
        </dgm:presLayoutVars>
      </dgm:prSet>
      <dgm:spPr/>
    </dgm:pt>
    <dgm:pt modelId="{956466B5-DEDF-48A4-B4CB-834DB1D1312C}" type="pres">
      <dgm:prSet presAssocID="{A512D5F8-3E80-458F-9702-9A9A762391F9}" presName="arrow" presStyleLbl="node1" presStyleIdx="1" presStyleCnt="2">
        <dgm:presLayoutVars>
          <dgm:bulletEnabled val="1"/>
        </dgm:presLayoutVars>
      </dgm:prSet>
      <dgm:spPr/>
    </dgm:pt>
  </dgm:ptLst>
  <dgm:cxnLst>
    <dgm:cxn modelId="{0FBCC505-1521-4336-8230-2452030683C3}" type="presOf" srcId="{7C9FDF6A-932F-451E-A06A-A5ABD5AA3DAF}" destId="{B46248B1-818F-4008-9B45-27BAD55421D0}" srcOrd="0" destOrd="0" presId="urn:microsoft.com/office/officeart/2005/8/layout/arrow5"/>
    <dgm:cxn modelId="{AE79B422-6B3A-4C58-92BA-943EF7900B6F}" srcId="{7C9FDF6A-932F-451E-A06A-A5ABD5AA3DAF}" destId="{E5D3F23D-3071-4133-8949-906E30F60029}" srcOrd="0" destOrd="0" parTransId="{CFD3BCBA-7F3D-438D-9C11-B8B7520C1851}" sibTransId="{D310B6C3-5790-4275-9C21-273E986151D0}"/>
    <dgm:cxn modelId="{59795E26-263F-4A44-A5EE-6FAE4B6F8F1B}" type="presOf" srcId="{E5D3F23D-3071-4133-8949-906E30F60029}" destId="{34FDDDA9-F2BD-4B40-A125-A717BA72FBBA}" srcOrd="0" destOrd="0" presId="urn:microsoft.com/office/officeart/2005/8/layout/arrow5"/>
    <dgm:cxn modelId="{5B255F26-4A9B-4855-A706-B64D81D6D0CB}" type="presOf" srcId="{A512D5F8-3E80-458F-9702-9A9A762391F9}" destId="{956466B5-DEDF-48A4-B4CB-834DB1D1312C}" srcOrd="0" destOrd="0" presId="urn:microsoft.com/office/officeart/2005/8/layout/arrow5"/>
    <dgm:cxn modelId="{5C5AAE65-5603-4B0E-B3A4-91A254381BDC}" srcId="{7C9FDF6A-932F-451E-A06A-A5ABD5AA3DAF}" destId="{A512D5F8-3E80-458F-9702-9A9A762391F9}" srcOrd="1" destOrd="0" parTransId="{CB4B7756-B250-4373-AB2D-06F1652C1B78}" sibTransId="{3AFD9D2B-1E86-4508-A2F3-ED81BA9D0F8A}"/>
    <dgm:cxn modelId="{A84BFC34-CB29-4287-9BD4-AB98C43783E1}" type="presParOf" srcId="{B46248B1-818F-4008-9B45-27BAD55421D0}" destId="{34FDDDA9-F2BD-4B40-A125-A717BA72FBBA}" srcOrd="0" destOrd="0" presId="urn:microsoft.com/office/officeart/2005/8/layout/arrow5"/>
    <dgm:cxn modelId="{C5240627-C610-44F8-A421-D2ED21BFBEC9}" type="presParOf" srcId="{B46248B1-818F-4008-9B45-27BAD55421D0}" destId="{956466B5-DEDF-48A4-B4CB-834DB1D1312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9FDF6A-932F-451E-A06A-A5ABD5AA3DAF}" type="doc">
      <dgm:prSet loTypeId="urn:microsoft.com/office/officeart/2005/8/layout/arrow5" loCatId="relationship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5D3F23D-3071-4133-8949-906E30F60029}">
      <dgm:prSet phldrT="[Text]"/>
      <dgm:spPr/>
      <dgm:t>
        <a:bodyPr/>
        <a:lstStyle/>
        <a:p>
          <a:r>
            <a:rPr lang="en-US" dirty="0"/>
            <a:t>Homelessness</a:t>
          </a:r>
        </a:p>
      </dgm:t>
    </dgm:pt>
    <dgm:pt modelId="{CFD3BCBA-7F3D-438D-9C11-B8B7520C1851}" type="parTrans" cxnId="{AE79B422-6B3A-4C58-92BA-943EF7900B6F}">
      <dgm:prSet/>
      <dgm:spPr/>
      <dgm:t>
        <a:bodyPr/>
        <a:lstStyle/>
        <a:p>
          <a:endParaRPr lang="en-US"/>
        </a:p>
      </dgm:t>
    </dgm:pt>
    <dgm:pt modelId="{D310B6C3-5790-4275-9C21-273E986151D0}" type="sibTrans" cxnId="{AE79B422-6B3A-4C58-92BA-943EF7900B6F}">
      <dgm:prSet/>
      <dgm:spPr/>
      <dgm:t>
        <a:bodyPr/>
        <a:lstStyle/>
        <a:p>
          <a:endParaRPr lang="en-US"/>
        </a:p>
      </dgm:t>
    </dgm:pt>
    <dgm:pt modelId="{A512D5F8-3E80-458F-9702-9A9A762391F9}">
      <dgm:prSet phldrT="[Text]"/>
      <dgm:spPr/>
      <dgm:t>
        <a:bodyPr/>
        <a:lstStyle/>
        <a:p>
          <a:r>
            <a:rPr lang="en-US" dirty="0"/>
            <a:t>Mental Illness*</a:t>
          </a:r>
        </a:p>
      </dgm:t>
    </dgm:pt>
    <dgm:pt modelId="{CB4B7756-B250-4373-AB2D-06F1652C1B78}" type="parTrans" cxnId="{5C5AAE65-5603-4B0E-B3A4-91A254381BDC}">
      <dgm:prSet/>
      <dgm:spPr/>
      <dgm:t>
        <a:bodyPr/>
        <a:lstStyle/>
        <a:p>
          <a:endParaRPr lang="en-US"/>
        </a:p>
      </dgm:t>
    </dgm:pt>
    <dgm:pt modelId="{3AFD9D2B-1E86-4508-A2F3-ED81BA9D0F8A}" type="sibTrans" cxnId="{5C5AAE65-5603-4B0E-B3A4-91A254381BDC}">
      <dgm:prSet/>
      <dgm:spPr/>
      <dgm:t>
        <a:bodyPr/>
        <a:lstStyle/>
        <a:p>
          <a:endParaRPr lang="en-US"/>
        </a:p>
      </dgm:t>
    </dgm:pt>
    <dgm:pt modelId="{CFBD3705-A846-46F6-AF55-4E894486625A}">
      <dgm:prSet phldrT="[Text]"/>
      <dgm:spPr/>
      <dgm:t>
        <a:bodyPr/>
        <a:lstStyle/>
        <a:p>
          <a:r>
            <a:rPr lang="en-US" dirty="0"/>
            <a:t>Criminalization</a:t>
          </a:r>
        </a:p>
      </dgm:t>
    </dgm:pt>
    <dgm:pt modelId="{EAAAFF52-8350-4E49-9DC3-16EBB62C264B}" type="parTrans" cxnId="{75D7E11B-3B82-40AC-A72F-F62130A6CFCC}">
      <dgm:prSet/>
      <dgm:spPr/>
      <dgm:t>
        <a:bodyPr/>
        <a:lstStyle/>
        <a:p>
          <a:endParaRPr lang="en-US"/>
        </a:p>
      </dgm:t>
    </dgm:pt>
    <dgm:pt modelId="{24874369-0424-4806-8CB2-2446DDCFED24}" type="sibTrans" cxnId="{75D7E11B-3B82-40AC-A72F-F62130A6CFCC}">
      <dgm:prSet/>
      <dgm:spPr/>
      <dgm:t>
        <a:bodyPr/>
        <a:lstStyle/>
        <a:p>
          <a:endParaRPr lang="en-US"/>
        </a:p>
      </dgm:t>
    </dgm:pt>
    <dgm:pt modelId="{B46248B1-818F-4008-9B45-27BAD55421D0}" type="pres">
      <dgm:prSet presAssocID="{7C9FDF6A-932F-451E-A06A-A5ABD5AA3DAF}" presName="diagram" presStyleCnt="0">
        <dgm:presLayoutVars>
          <dgm:dir/>
          <dgm:resizeHandles val="exact"/>
        </dgm:presLayoutVars>
      </dgm:prSet>
      <dgm:spPr/>
    </dgm:pt>
    <dgm:pt modelId="{34FDDDA9-F2BD-4B40-A125-A717BA72FBBA}" type="pres">
      <dgm:prSet presAssocID="{E5D3F23D-3071-4133-8949-906E30F60029}" presName="arrow" presStyleLbl="node1" presStyleIdx="0" presStyleCnt="3">
        <dgm:presLayoutVars>
          <dgm:bulletEnabled val="1"/>
        </dgm:presLayoutVars>
      </dgm:prSet>
      <dgm:spPr/>
    </dgm:pt>
    <dgm:pt modelId="{956466B5-DEDF-48A4-B4CB-834DB1D1312C}" type="pres">
      <dgm:prSet presAssocID="{A512D5F8-3E80-458F-9702-9A9A762391F9}" presName="arrow" presStyleLbl="node1" presStyleIdx="1" presStyleCnt="3">
        <dgm:presLayoutVars>
          <dgm:bulletEnabled val="1"/>
        </dgm:presLayoutVars>
      </dgm:prSet>
      <dgm:spPr/>
    </dgm:pt>
    <dgm:pt modelId="{00F67DF8-79AF-4353-8C54-110FAA2B0E74}" type="pres">
      <dgm:prSet presAssocID="{CFBD3705-A846-46F6-AF55-4E894486625A}" presName="arrow" presStyleLbl="node1" presStyleIdx="2" presStyleCnt="3">
        <dgm:presLayoutVars>
          <dgm:bulletEnabled val="1"/>
        </dgm:presLayoutVars>
      </dgm:prSet>
      <dgm:spPr/>
    </dgm:pt>
  </dgm:ptLst>
  <dgm:cxnLst>
    <dgm:cxn modelId="{0FBCC505-1521-4336-8230-2452030683C3}" type="presOf" srcId="{7C9FDF6A-932F-451E-A06A-A5ABD5AA3DAF}" destId="{B46248B1-818F-4008-9B45-27BAD55421D0}" srcOrd="0" destOrd="0" presId="urn:microsoft.com/office/officeart/2005/8/layout/arrow5"/>
    <dgm:cxn modelId="{75D7E11B-3B82-40AC-A72F-F62130A6CFCC}" srcId="{7C9FDF6A-932F-451E-A06A-A5ABD5AA3DAF}" destId="{CFBD3705-A846-46F6-AF55-4E894486625A}" srcOrd="2" destOrd="0" parTransId="{EAAAFF52-8350-4E49-9DC3-16EBB62C264B}" sibTransId="{24874369-0424-4806-8CB2-2446DDCFED24}"/>
    <dgm:cxn modelId="{AE79B422-6B3A-4C58-92BA-943EF7900B6F}" srcId="{7C9FDF6A-932F-451E-A06A-A5ABD5AA3DAF}" destId="{E5D3F23D-3071-4133-8949-906E30F60029}" srcOrd="0" destOrd="0" parTransId="{CFD3BCBA-7F3D-438D-9C11-B8B7520C1851}" sibTransId="{D310B6C3-5790-4275-9C21-273E986151D0}"/>
    <dgm:cxn modelId="{59795E26-263F-4A44-A5EE-6FAE4B6F8F1B}" type="presOf" srcId="{E5D3F23D-3071-4133-8949-906E30F60029}" destId="{34FDDDA9-F2BD-4B40-A125-A717BA72FBBA}" srcOrd="0" destOrd="0" presId="urn:microsoft.com/office/officeart/2005/8/layout/arrow5"/>
    <dgm:cxn modelId="{5B255F26-4A9B-4855-A706-B64D81D6D0CB}" type="presOf" srcId="{A512D5F8-3E80-458F-9702-9A9A762391F9}" destId="{956466B5-DEDF-48A4-B4CB-834DB1D1312C}" srcOrd="0" destOrd="0" presId="urn:microsoft.com/office/officeart/2005/8/layout/arrow5"/>
    <dgm:cxn modelId="{1A31D630-4206-4F3E-A879-EB848F405D0E}" type="presOf" srcId="{CFBD3705-A846-46F6-AF55-4E894486625A}" destId="{00F67DF8-79AF-4353-8C54-110FAA2B0E74}" srcOrd="0" destOrd="0" presId="urn:microsoft.com/office/officeart/2005/8/layout/arrow5"/>
    <dgm:cxn modelId="{5C5AAE65-5603-4B0E-B3A4-91A254381BDC}" srcId="{7C9FDF6A-932F-451E-A06A-A5ABD5AA3DAF}" destId="{A512D5F8-3E80-458F-9702-9A9A762391F9}" srcOrd="1" destOrd="0" parTransId="{CB4B7756-B250-4373-AB2D-06F1652C1B78}" sibTransId="{3AFD9D2B-1E86-4508-A2F3-ED81BA9D0F8A}"/>
    <dgm:cxn modelId="{A84BFC34-CB29-4287-9BD4-AB98C43783E1}" type="presParOf" srcId="{B46248B1-818F-4008-9B45-27BAD55421D0}" destId="{34FDDDA9-F2BD-4B40-A125-A717BA72FBBA}" srcOrd="0" destOrd="0" presId="urn:microsoft.com/office/officeart/2005/8/layout/arrow5"/>
    <dgm:cxn modelId="{C5240627-C610-44F8-A421-D2ED21BFBEC9}" type="presParOf" srcId="{B46248B1-818F-4008-9B45-27BAD55421D0}" destId="{956466B5-DEDF-48A4-B4CB-834DB1D1312C}" srcOrd="1" destOrd="0" presId="urn:microsoft.com/office/officeart/2005/8/layout/arrow5"/>
    <dgm:cxn modelId="{CB2A9B61-9C39-4B8D-974E-8FCDFEA97851}" type="presParOf" srcId="{B46248B1-818F-4008-9B45-27BAD55421D0}" destId="{00F67DF8-79AF-4353-8C54-110FAA2B0E74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FD6658-6B4D-4605-9055-F9668031C82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A8C7A1-8ED6-4909-AD95-9846E2446806}">
      <dgm:prSet phldrT="[Text]"/>
      <dgm:spPr/>
      <dgm:t>
        <a:bodyPr/>
        <a:lstStyle/>
        <a:p>
          <a:r>
            <a:rPr lang="en-US" dirty="0"/>
            <a:t>Homelessness and/or Mental Illness</a:t>
          </a:r>
        </a:p>
      </dgm:t>
    </dgm:pt>
    <dgm:pt modelId="{69613522-7BC3-4DD2-94F1-BF988EDB0F39}" type="parTrans" cxnId="{78A6851D-CF5A-43E6-AE7B-64469115D1BA}">
      <dgm:prSet/>
      <dgm:spPr/>
      <dgm:t>
        <a:bodyPr/>
        <a:lstStyle/>
        <a:p>
          <a:endParaRPr lang="en-US"/>
        </a:p>
      </dgm:t>
    </dgm:pt>
    <dgm:pt modelId="{2723EADB-2BBF-4B4D-811D-9D6D0AFA8B9E}" type="sibTrans" cxnId="{78A6851D-CF5A-43E6-AE7B-64469115D1BA}">
      <dgm:prSet/>
      <dgm:spPr/>
      <dgm:t>
        <a:bodyPr/>
        <a:lstStyle/>
        <a:p>
          <a:endParaRPr lang="en-US"/>
        </a:p>
      </dgm:t>
    </dgm:pt>
    <dgm:pt modelId="{14094A29-11A4-49A3-BDD3-8C3929DC39EE}">
      <dgm:prSet phldrT="[Text]"/>
      <dgm:spPr/>
      <dgm:t>
        <a:bodyPr/>
        <a:lstStyle/>
        <a:p>
          <a:r>
            <a:rPr lang="en-US" dirty="0"/>
            <a:t>Criminal history and possible incarceration</a:t>
          </a:r>
        </a:p>
      </dgm:t>
    </dgm:pt>
    <dgm:pt modelId="{81783A9C-572B-49FF-AC06-96E6A3561C76}" type="parTrans" cxnId="{B3DD9032-6D75-4460-93E7-6AC838B6DF79}">
      <dgm:prSet/>
      <dgm:spPr/>
      <dgm:t>
        <a:bodyPr/>
        <a:lstStyle/>
        <a:p>
          <a:endParaRPr lang="en-US"/>
        </a:p>
      </dgm:t>
    </dgm:pt>
    <dgm:pt modelId="{0E810D35-D06A-4A4F-A523-9EF31D74BC43}" type="sibTrans" cxnId="{B3DD9032-6D75-4460-93E7-6AC838B6DF79}">
      <dgm:prSet/>
      <dgm:spPr/>
      <dgm:t>
        <a:bodyPr/>
        <a:lstStyle/>
        <a:p>
          <a:endParaRPr lang="en-US"/>
        </a:p>
      </dgm:t>
    </dgm:pt>
    <dgm:pt modelId="{0BF29FB4-F250-4D5C-88E9-5D5C05A39A0C}">
      <dgm:prSet phldrT="[Text]"/>
      <dgm:spPr/>
      <dgm:t>
        <a:bodyPr/>
        <a:lstStyle/>
        <a:p>
          <a:r>
            <a:rPr lang="en-US" dirty="0"/>
            <a:t>Legal barriers for both </a:t>
          </a:r>
          <a:r>
            <a:rPr lang="en-US" b="1" dirty="0"/>
            <a:t>housing</a:t>
          </a:r>
          <a:r>
            <a:rPr lang="en-US" dirty="0"/>
            <a:t> and </a:t>
          </a:r>
          <a:r>
            <a:rPr lang="en-US" b="1" dirty="0"/>
            <a:t>employment</a:t>
          </a:r>
          <a:r>
            <a:rPr lang="en-US" dirty="0"/>
            <a:t> post-incarceration</a:t>
          </a:r>
        </a:p>
      </dgm:t>
    </dgm:pt>
    <dgm:pt modelId="{68282BFD-881C-406D-AF4E-80C6CB97C230}" type="parTrans" cxnId="{2C844D74-FC48-4075-B0C9-C99347720093}">
      <dgm:prSet/>
      <dgm:spPr/>
      <dgm:t>
        <a:bodyPr/>
        <a:lstStyle/>
        <a:p>
          <a:endParaRPr lang="en-US"/>
        </a:p>
      </dgm:t>
    </dgm:pt>
    <dgm:pt modelId="{4D1FE899-A7A2-49DF-9D20-282E2E9871A6}" type="sibTrans" cxnId="{2C844D74-FC48-4075-B0C9-C99347720093}">
      <dgm:prSet/>
      <dgm:spPr/>
      <dgm:t>
        <a:bodyPr/>
        <a:lstStyle/>
        <a:p>
          <a:endParaRPr lang="en-US"/>
        </a:p>
      </dgm:t>
    </dgm:pt>
    <dgm:pt modelId="{24AFFD6D-9D2C-43EB-98D5-A074A4840163}">
      <dgm:prSet phldrT="[Text]"/>
      <dgm:spPr/>
      <dgm:t>
        <a:bodyPr/>
        <a:lstStyle/>
        <a:p>
          <a:r>
            <a:rPr lang="en-US" dirty="0"/>
            <a:t>Low-level, nonviolent misdemeanors (sleeping in public, panhandling, loitering)</a:t>
          </a:r>
        </a:p>
      </dgm:t>
    </dgm:pt>
    <dgm:pt modelId="{304A64BE-A6E4-44A7-8067-7C42764DACA7}" type="parTrans" cxnId="{E6DFA3E6-8892-4CCA-807C-8456158A55B9}">
      <dgm:prSet/>
      <dgm:spPr/>
      <dgm:t>
        <a:bodyPr/>
        <a:lstStyle/>
        <a:p>
          <a:endParaRPr lang="en-US"/>
        </a:p>
      </dgm:t>
    </dgm:pt>
    <dgm:pt modelId="{B6F2F683-4352-4063-8908-26E52DDF1590}" type="sibTrans" cxnId="{E6DFA3E6-8892-4CCA-807C-8456158A55B9}">
      <dgm:prSet/>
      <dgm:spPr/>
      <dgm:t>
        <a:bodyPr/>
        <a:lstStyle/>
        <a:p>
          <a:endParaRPr lang="en-US"/>
        </a:p>
      </dgm:t>
    </dgm:pt>
    <dgm:pt modelId="{0CA0395E-CE5C-4A9F-9F42-3E7EA509EC4E}" type="pres">
      <dgm:prSet presAssocID="{86FD6658-6B4D-4605-9055-F9668031C82D}" presName="Name0" presStyleCnt="0">
        <dgm:presLayoutVars>
          <dgm:dir/>
          <dgm:resizeHandles val="exact"/>
        </dgm:presLayoutVars>
      </dgm:prSet>
      <dgm:spPr/>
    </dgm:pt>
    <dgm:pt modelId="{78D86D05-067D-429F-9D9E-8C1AF0092C85}" type="pres">
      <dgm:prSet presAssocID="{C7A8C7A1-8ED6-4909-AD95-9846E2446806}" presName="node" presStyleLbl="node1" presStyleIdx="0" presStyleCnt="4">
        <dgm:presLayoutVars>
          <dgm:bulletEnabled val="1"/>
        </dgm:presLayoutVars>
      </dgm:prSet>
      <dgm:spPr/>
    </dgm:pt>
    <dgm:pt modelId="{719E2739-3161-4291-A358-8C205625CBEC}" type="pres">
      <dgm:prSet presAssocID="{2723EADB-2BBF-4B4D-811D-9D6D0AFA8B9E}" presName="sibTrans" presStyleLbl="sibTrans2D1" presStyleIdx="0" presStyleCnt="3"/>
      <dgm:spPr/>
    </dgm:pt>
    <dgm:pt modelId="{7E9FBB51-9BEA-46D3-8FF9-813D92229CAF}" type="pres">
      <dgm:prSet presAssocID="{2723EADB-2BBF-4B4D-811D-9D6D0AFA8B9E}" presName="connectorText" presStyleLbl="sibTrans2D1" presStyleIdx="0" presStyleCnt="3"/>
      <dgm:spPr/>
    </dgm:pt>
    <dgm:pt modelId="{31B2E7DF-7347-4614-A372-9B69D8973149}" type="pres">
      <dgm:prSet presAssocID="{24AFFD6D-9D2C-43EB-98D5-A074A4840163}" presName="node" presStyleLbl="node1" presStyleIdx="1" presStyleCnt="4">
        <dgm:presLayoutVars>
          <dgm:bulletEnabled val="1"/>
        </dgm:presLayoutVars>
      </dgm:prSet>
      <dgm:spPr/>
    </dgm:pt>
    <dgm:pt modelId="{59AD784C-A67F-42D8-9061-E7377F54F467}" type="pres">
      <dgm:prSet presAssocID="{B6F2F683-4352-4063-8908-26E52DDF1590}" presName="sibTrans" presStyleLbl="sibTrans2D1" presStyleIdx="1" presStyleCnt="3"/>
      <dgm:spPr/>
    </dgm:pt>
    <dgm:pt modelId="{9723822C-8CAB-4F83-BC13-6668FEC14B64}" type="pres">
      <dgm:prSet presAssocID="{B6F2F683-4352-4063-8908-26E52DDF1590}" presName="connectorText" presStyleLbl="sibTrans2D1" presStyleIdx="1" presStyleCnt="3"/>
      <dgm:spPr/>
    </dgm:pt>
    <dgm:pt modelId="{88EAF278-A9EC-43FC-8AE3-9E52E76295A0}" type="pres">
      <dgm:prSet presAssocID="{14094A29-11A4-49A3-BDD3-8C3929DC39EE}" presName="node" presStyleLbl="node1" presStyleIdx="2" presStyleCnt="4">
        <dgm:presLayoutVars>
          <dgm:bulletEnabled val="1"/>
        </dgm:presLayoutVars>
      </dgm:prSet>
      <dgm:spPr/>
    </dgm:pt>
    <dgm:pt modelId="{68D4BABB-46E1-4680-89E8-D9B0DDEE2B7B}" type="pres">
      <dgm:prSet presAssocID="{0E810D35-D06A-4A4F-A523-9EF31D74BC43}" presName="sibTrans" presStyleLbl="sibTrans2D1" presStyleIdx="2" presStyleCnt="3"/>
      <dgm:spPr/>
    </dgm:pt>
    <dgm:pt modelId="{2230D6D1-C645-49DC-973E-826E35BBA95E}" type="pres">
      <dgm:prSet presAssocID="{0E810D35-D06A-4A4F-A523-9EF31D74BC43}" presName="connectorText" presStyleLbl="sibTrans2D1" presStyleIdx="2" presStyleCnt="3"/>
      <dgm:spPr/>
    </dgm:pt>
    <dgm:pt modelId="{D7B2C08A-8DE7-49B5-9A1D-3D76AFE19953}" type="pres">
      <dgm:prSet presAssocID="{0BF29FB4-F250-4D5C-88E9-5D5C05A39A0C}" presName="node" presStyleLbl="node1" presStyleIdx="3" presStyleCnt="4">
        <dgm:presLayoutVars>
          <dgm:bulletEnabled val="1"/>
        </dgm:presLayoutVars>
      </dgm:prSet>
      <dgm:spPr/>
    </dgm:pt>
  </dgm:ptLst>
  <dgm:cxnLst>
    <dgm:cxn modelId="{0E58EC07-1476-4F41-BB96-9B360B8B4E36}" type="presOf" srcId="{0E810D35-D06A-4A4F-A523-9EF31D74BC43}" destId="{68D4BABB-46E1-4680-89E8-D9B0DDEE2B7B}" srcOrd="0" destOrd="0" presId="urn:microsoft.com/office/officeart/2005/8/layout/process1"/>
    <dgm:cxn modelId="{78A6851D-CF5A-43E6-AE7B-64469115D1BA}" srcId="{86FD6658-6B4D-4605-9055-F9668031C82D}" destId="{C7A8C7A1-8ED6-4909-AD95-9846E2446806}" srcOrd="0" destOrd="0" parTransId="{69613522-7BC3-4DD2-94F1-BF988EDB0F39}" sibTransId="{2723EADB-2BBF-4B4D-811D-9D6D0AFA8B9E}"/>
    <dgm:cxn modelId="{9E5C191F-2F72-461F-BB2C-02D81ADAF93F}" type="presOf" srcId="{24AFFD6D-9D2C-43EB-98D5-A074A4840163}" destId="{31B2E7DF-7347-4614-A372-9B69D8973149}" srcOrd="0" destOrd="0" presId="urn:microsoft.com/office/officeart/2005/8/layout/process1"/>
    <dgm:cxn modelId="{11558826-777D-462C-823C-145C05358448}" type="presOf" srcId="{0E810D35-D06A-4A4F-A523-9EF31D74BC43}" destId="{2230D6D1-C645-49DC-973E-826E35BBA95E}" srcOrd="1" destOrd="0" presId="urn:microsoft.com/office/officeart/2005/8/layout/process1"/>
    <dgm:cxn modelId="{B3DD9032-6D75-4460-93E7-6AC838B6DF79}" srcId="{86FD6658-6B4D-4605-9055-F9668031C82D}" destId="{14094A29-11A4-49A3-BDD3-8C3929DC39EE}" srcOrd="2" destOrd="0" parTransId="{81783A9C-572B-49FF-AC06-96E6A3561C76}" sibTransId="{0E810D35-D06A-4A4F-A523-9EF31D74BC43}"/>
    <dgm:cxn modelId="{06569A61-E1F8-4DA7-9720-E7CE0648A216}" type="presOf" srcId="{2723EADB-2BBF-4B4D-811D-9D6D0AFA8B9E}" destId="{7E9FBB51-9BEA-46D3-8FF9-813D92229CAF}" srcOrd="1" destOrd="0" presId="urn:microsoft.com/office/officeart/2005/8/layout/process1"/>
    <dgm:cxn modelId="{2C844D74-FC48-4075-B0C9-C99347720093}" srcId="{86FD6658-6B4D-4605-9055-F9668031C82D}" destId="{0BF29FB4-F250-4D5C-88E9-5D5C05A39A0C}" srcOrd="3" destOrd="0" parTransId="{68282BFD-881C-406D-AF4E-80C6CB97C230}" sibTransId="{4D1FE899-A7A2-49DF-9D20-282E2E9871A6}"/>
    <dgm:cxn modelId="{7C42A992-5EDF-46A0-BF0C-209F89729C63}" type="presOf" srcId="{B6F2F683-4352-4063-8908-26E52DDF1590}" destId="{9723822C-8CAB-4F83-BC13-6668FEC14B64}" srcOrd="1" destOrd="0" presId="urn:microsoft.com/office/officeart/2005/8/layout/process1"/>
    <dgm:cxn modelId="{F6C028A5-F804-489A-85EB-BCB0B4196C90}" type="presOf" srcId="{86FD6658-6B4D-4605-9055-F9668031C82D}" destId="{0CA0395E-CE5C-4A9F-9F42-3E7EA509EC4E}" srcOrd="0" destOrd="0" presId="urn:microsoft.com/office/officeart/2005/8/layout/process1"/>
    <dgm:cxn modelId="{5B35F0BF-AD77-43B9-B721-0EBC6728B00B}" type="presOf" srcId="{0BF29FB4-F250-4D5C-88E9-5D5C05A39A0C}" destId="{D7B2C08A-8DE7-49B5-9A1D-3D76AFE19953}" srcOrd="0" destOrd="0" presId="urn:microsoft.com/office/officeart/2005/8/layout/process1"/>
    <dgm:cxn modelId="{E5ED68C5-A91F-4D74-99C1-34C43778D14A}" type="presOf" srcId="{C7A8C7A1-8ED6-4909-AD95-9846E2446806}" destId="{78D86D05-067D-429F-9D9E-8C1AF0092C85}" srcOrd="0" destOrd="0" presId="urn:microsoft.com/office/officeart/2005/8/layout/process1"/>
    <dgm:cxn modelId="{F3A840C8-0E9D-48BB-9D1B-CCFC1FA4ED15}" type="presOf" srcId="{2723EADB-2BBF-4B4D-811D-9D6D0AFA8B9E}" destId="{719E2739-3161-4291-A358-8C205625CBEC}" srcOrd="0" destOrd="0" presId="urn:microsoft.com/office/officeart/2005/8/layout/process1"/>
    <dgm:cxn modelId="{93F360DC-C3C3-469D-8229-FCBBF69572AA}" type="presOf" srcId="{B6F2F683-4352-4063-8908-26E52DDF1590}" destId="{59AD784C-A67F-42D8-9061-E7377F54F467}" srcOrd="0" destOrd="0" presId="urn:microsoft.com/office/officeart/2005/8/layout/process1"/>
    <dgm:cxn modelId="{E6DFA3E6-8892-4CCA-807C-8456158A55B9}" srcId="{86FD6658-6B4D-4605-9055-F9668031C82D}" destId="{24AFFD6D-9D2C-43EB-98D5-A074A4840163}" srcOrd="1" destOrd="0" parTransId="{304A64BE-A6E4-44A7-8067-7C42764DACA7}" sibTransId="{B6F2F683-4352-4063-8908-26E52DDF1590}"/>
    <dgm:cxn modelId="{60FCDEEA-67AB-442A-B8C1-B11B411FE354}" type="presOf" srcId="{14094A29-11A4-49A3-BDD3-8C3929DC39EE}" destId="{88EAF278-A9EC-43FC-8AE3-9E52E76295A0}" srcOrd="0" destOrd="0" presId="urn:microsoft.com/office/officeart/2005/8/layout/process1"/>
    <dgm:cxn modelId="{F88782B4-5EB6-48A0-A137-943A9840B7CA}" type="presParOf" srcId="{0CA0395E-CE5C-4A9F-9F42-3E7EA509EC4E}" destId="{78D86D05-067D-429F-9D9E-8C1AF0092C85}" srcOrd="0" destOrd="0" presId="urn:microsoft.com/office/officeart/2005/8/layout/process1"/>
    <dgm:cxn modelId="{A5787DEB-763E-4C52-B20D-3C27A62F98AF}" type="presParOf" srcId="{0CA0395E-CE5C-4A9F-9F42-3E7EA509EC4E}" destId="{719E2739-3161-4291-A358-8C205625CBEC}" srcOrd="1" destOrd="0" presId="urn:microsoft.com/office/officeart/2005/8/layout/process1"/>
    <dgm:cxn modelId="{F3F2C003-C1BC-4E9A-A0C4-9790F437449B}" type="presParOf" srcId="{719E2739-3161-4291-A358-8C205625CBEC}" destId="{7E9FBB51-9BEA-46D3-8FF9-813D92229CAF}" srcOrd="0" destOrd="0" presId="urn:microsoft.com/office/officeart/2005/8/layout/process1"/>
    <dgm:cxn modelId="{6B1CEE99-021E-4837-B91E-335FC1C1965A}" type="presParOf" srcId="{0CA0395E-CE5C-4A9F-9F42-3E7EA509EC4E}" destId="{31B2E7DF-7347-4614-A372-9B69D8973149}" srcOrd="2" destOrd="0" presId="urn:microsoft.com/office/officeart/2005/8/layout/process1"/>
    <dgm:cxn modelId="{4DFB6492-A2DB-49AD-896A-649561DA1287}" type="presParOf" srcId="{0CA0395E-CE5C-4A9F-9F42-3E7EA509EC4E}" destId="{59AD784C-A67F-42D8-9061-E7377F54F467}" srcOrd="3" destOrd="0" presId="urn:microsoft.com/office/officeart/2005/8/layout/process1"/>
    <dgm:cxn modelId="{8054FB73-378B-460A-8055-AAFF04E776A3}" type="presParOf" srcId="{59AD784C-A67F-42D8-9061-E7377F54F467}" destId="{9723822C-8CAB-4F83-BC13-6668FEC14B64}" srcOrd="0" destOrd="0" presId="urn:microsoft.com/office/officeart/2005/8/layout/process1"/>
    <dgm:cxn modelId="{580513A5-7DE1-414E-86B8-57E020290035}" type="presParOf" srcId="{0CA0395E-CE5C-4A9F-9F42-3E7EA509EC4E}" destId="{88EAF278-A9EC-43FC-8AE3-9E52E76295A0}" srcOrd="4" destOrd="0" presId="urn:microsoft.com/office/officeart/2005/8/layout/process1"/>
    <dgm:cxn modelId="{E447CE91-0F55-4856-8369-A34ACCBFD193}" type="presParOf" srcId="{0CA0395E-CE5C-4A9F-9F42-3E7EA509EC4E}" destId="{68D4BABB-46E1-4680-89E8-D9B0DDEE2B7B}" srcOrd="5" destOrd="0" presId="urn:microsoft.com/office/officeart/2005/8/layout/process1"/>
    <dgm:cxn modelId="{E20B095E-8AC1-4E92-AD86-7B42282C8AFA}" type="presParOf" srcId="{68D4BABB-46E1-4680-89E8-D9B0DDEE2B7B}" destId="{2230D6D1-C645-49DC-973E-826E35BBA95E}" srcOrd="0" destOrd="0" presId="urn:microsoft.com/office/officeart/2005/8/layout/process1"/>
    <dgm:cxn modelId="{9423D737-49F8-4ED2-A446-892119EF4517}" type="presParOf" srcId="{0CA0395E-CE5C-4A9F-9F42-3E7EA509EC4E}" destId="{D7B2C08A-8DE7-49B5-9A1D-3D76AFE19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A0F01-B918-42B3-BCDB-D84F08614E62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E4236-9564-4A08-9EA8-13683F7D6801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E0D11-9BED-466F-BE65-D3F8B9748C0E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Political Action</a:t>
          </a:r>
        </a:p>
      </dsp:txBody>
      <dsp:txXfrm>
        <a:off x="2031999" y="4368800"/>
        <a:ext cx="4064000" cy="1016000"/>
      </dsp:txXfrm>
    </dsp:sp>
    <dsp:sp modelId="{AA4C5C9A-6D98-4015-9A60-E57ED9BB8F8D}">
      <dsp:nvSpPr>
        <dsp:cNvPr id="0" name=""/>
        <dsp:cNvSpPr/>
      </dsp:nvSpPr>
      <dsp:spPr>
        <a:xfrm>
          <a:off x="2010622" y="0"/>
          <a:ext cx="2139101" cy="1796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Media Response</a:t>
          </a:r>
          <a:endParaRPr lang="en-US" sz="2800" kern="1200" dirty="0"/>
        </a:p>
      </dsp:txBody>
      <dsp:txXfrm>
        <a:off x="2323886" y="263117"/>
        <a:ext cx="1512573" cy="1270440"/>
      </dsp:txXfrm>
    </dsp:sp>
    <dsp:sp modelId="{51011BD4-7E4C-49F3-AAFE-FC2379EFA9AB}">
      <dsp:nvSpPr>
        <dsp:cNvPr id="0" name=""/>
        <dsp:cNvSpPr/>
      </dsp:nvSpPr>
      <dsp:spPr>
        <a:xfrm>
          <a:off x="2930523" y="1381127"/>
          <a:ext cx="2347386" cy="20436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Public Response</a:t>
          </a:r>
          <a:endParaRPr lang="en-US" sz="3200" kern="1200" dirty="0"/>
        </a:p>
      </dsp:txBody>
      <dsp:txXfrm>
        <a:off x="3274290" y="1680411"/>
        <a:ext cx="1659852" cy="1445070"/>
      </dsp:txXfrm>
    </dsp:sp>
    <dsp:sp modelId="{A338B329-0341-47F2-A6E0-7F05ACB8D254}">
      <dsp:nvSpPr>
        <dsp:cNvPr id="0" name=""/>
        <dsp:cNvSpPr/>
      </dsp:nvSpPr>
      <dsp:spPr>
        <a:xfrm>
          <a:off x="4345514" y="490010"/>
          <a:ext cx="1071036" cy="9450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Policy Response</a:t>
          </a:r>
        </a:p>
      </dsp:txBody>
      <dsp:txXfrm>
        <a:off x="4502364" y="628416"/>
        <a:ext cx="757336" cy="668281"/>
      </dsp:txXfrm>
    </dsp:sp>
    <dsp:sp modelId="{5791E4BA-0E1E-489C-A01E-A0AE5420B1D6}">
      <dsp:nvSpPr>
        <dsp:cNvPr id="0" name=""/>
        <dsp:cNvSpPr/>
      </dsp:nvSpPr>
      <dsp:spPr>
        <a:xfrm>
          <a:off x="1664742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AA878-AC0C-41E9-8902-F17426C149FF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Assertive Community Treatment (ACT)</a:t>
          </a:r>
          <a:endParaRPr lang="en-US" sz="3000" kern="1200" dirty="0"/>
        </a:p>
      </dsp:txBody>
      <dsp:txXfrm>
        <a:off x="930572" y="3032"/>
        <a:ext cx="2833338" cy="1700003"/>
      </dsp:txXfrm>
    </dsp:sp>
    <dsp:sp modelId="{A8569945-5556-4C30-87D1-C0A1D81EE29F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Critical Time Intervention (CTI)</a:t>
          </a:r>
          <a:endParaRPr lang="en-US" sz="3000" kern="1200" dirty="0"/>
        </a:p>
      </dsp:txBody>
      <dsp:txXfrm>
        <a:off x="4047245" y="3032"/>
        <a:ext cx="2833338" cy="1700003"/>
      </dsp:txXfrm>
    </dsp:sp>
    <dsp:sp modelId="{6AABF2B0-B027-47EB-8781-F6A865E3C0AD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Intensive Case Management (ICM)</a:t>
          </a:r>
          <a:endParaRPr lang="en-US" sz="3000" kern="1200" dirty="0"/>
        </a:p>
      </dsp:txBody>
      <dsp:txXfrm>
        <a:off x="7163917" y="3032"/>
        <a:ext cx="2833338" cy="1700003"/>
      </dsp:txXfrm>
    </dsp:sp>
    <dsp:sp modelId="{1EA7D273-D9C7-49A1-AFD6-9F37E6508A24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Permanent Supportive Housing (PSH)</a:t>
          </a:r>
          <a:endParaRPr lang="en-US" sz="3000" kern="1200" dirty="0"/>
        </a:p>
      </dsp:txBody>
      <dsp:txXfrm>
        <a:off x="930572" y="1986369"/>
        <a:ext cx="2833338" cy="1700003"/>
      </dsp:txXfrm>
    </dsp:sp>
    <dsp:sp modelId="{559F0EBA-C6D8-483C-8AF8-5AF2C173D177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Supported Employment Programs (SEP)</a:t>
          </a:r>
          <a:endParaRPr lang="en-US" sz="3000" kern="1200" dirty="0"/>
        </a:p>
      </dsp:txBody>
      <dsp:txXfrm>
        <a:off x="4047245" y="1986369"/>
        <a:ext cx="2833338" cy="1700003"/>
      </dsp:txXfrm>
    </dsp:sp>
    <dsp:sp modelId="{9516F0DE-BEDC-4662-B467-0C592CA1F14F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Street Medicine*</a:t>
          </a:r>
          <a:endParaRPr lang="en-US" sz="3000" kern="1200" dirty="0"/>
        </a:p>
      </dsp:txBody>
      <dsp:txXfrm>
        <a:off x="7163917" y="1986369"/>
        <a:ext cx="2833338" cy="17000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AC4A1-455F-4D35-A3AB-DCA8ACEEF410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99E16-8410-40C2-8AD8-C312DDEA1ACE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Intensive, clinically based approach that involves a multidisciplinary team providing treatment, rehabilitation, and support services for individuals with severe mental illness (SMI)</a:t>
          </a:r>
        </a:p>
      </dsp:txBody>
      <dsp:txXfrm>
        <a:off x="608661" y="692298"/>
        <a:ext cx="4508047" cy="2799040"/>
      </dsp:txXfrm>
    </dsp:sp>
    <dsp:sp modelId="{2E0BB9CD-A853-48A3-8DF6-A732B48A46BD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D9661-5E88-4FD6-8135-E13D17CCD9BA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Generally longer term, designed to flexibly respond to medical and social needs, even when emergent.</a:t>
          </a:r>
        </a:p>
      </dsp:txBody>
      <dsp:txXfrm>
        <a:off x="6331365" y="692298"/>
        <a:ext cx="4508047" cy="27990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B7C57-4875-4677-8A5E-DF08D9479769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9EBFA-0269-4099-80A2-3426A511B987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Targeted, time-limited, high-intensity case management support for individuals transitioning from an institutional setting (eg, shelters, hospitals, jails, prisons, foster care) to a community setting.</a:t>
          </a:r>
        </a:p>
      </dsp:txBody>
      <dsp:txXfrm>
        <a:off x="608661" y="692298"/>
        <a:ext cx="4508047" cy="2799040"/>
      </dsp:txXfrm>
    </dsp:sp>
    <dsp:sp modelId="{851DA07D-08D8-438A-8FC0-D059EE41F26C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CE8ED-2D40-456C-9242-22A388D8C545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Can increase service engagement while reducing homelessness and emergency service utilization.</a:t>
          </a:r>
        </a:p>
      </dsp:txBody>
      <dsp:txXfrm>
        <a:off x="6331365" y="692298"/>
        <a:ext cx="4508047" cy="27990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C695D-BEFB-4607-A17C-A6D48D403777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63D70-020C-482A-B062-5521559B9A2E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Focuses on placing and maintaining individuals with SMI in jobs that match their capabilities and preferences</a:t>
          </a:r>
        </a:p>
      </dsp:txBody>
      <dsp:txXfrm>
        <a:off x="398656" y="1088253"/>
        <a:ext cx="2959127" cy="1837317"/>
      </dsp:txXfrm>
    </dsp:sp>
    <dsp:sp modelId="{A6E25927-0A94-49F6-91F2-28ECACFEF24F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3727C-8CAD-4682-8E5F-48AC007ED7C6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Increases employment and improves participation in housing programs among populations with SMI</a:t>
          </a:r>
        </a:p>
      </dsp:txBody>
      <dsp:txXfrm>
        <a:off x="4155097" y="1088253"/>
        <a:ext cx="2959127" cy="1837317"/>
      </dsp:txXfrm>
    </dsp:sp>
    <dsp:sp modelId="{0445F8BB-B238-46FE-A82B-B44052E37C85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2A210-0C9E-450E-8C50-973A2A595D0A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Reduces emergency department utilization, likelihood of incarceration, and probability of returning to homelessness once housed.</a:t>
          </a:r>
        </a:p>
      </dsp:txBody>
      <dsp:txXfrm>
        <a:off x="7911539" y="1088253"/>
        <a:ext cx="2959127" cy="183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A5C3D-7586-412D-A65E-3300EB3801FA}">
      <dsp:nvSpPr>
        <dsp:cNvPr id="0" name=""/>
        <dsp:cNvSpPr/>
      </dsp:nvSpPr>
      <dsp:spPr>
        <a:xfrm>
          <a:off x="7143" y="1678438"/>
          <a:ext cx="2135187" cy="2061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small number of individuals with severe mental illness capture much of the media coverage and public response</a:t>
          </a:r>
        </a:p>
      </dsp:txBody>
      <dsp:txXfrm>
        <a:off x="67531" y="1738826"/>
        <a:ext cx="2014411" cy="1941014"/>
      </dsp:txXfrm>
    </dsp:sp>
    <dsp:sp modelId="{66527266-F5F8-4DB2-8B14-B9B7F118B1E6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355850" y="2550475"/>
        <a:ext cx="316861" cy="317716"/>
      </dsp:txXfrm>
    </dsp:sp>
    <dsp:sp modelId="{38DDFC8B-096C-469F-B9CF-905C6C59A880}">
      <dsp:nvSpPr>
        <dsp:cNvPr id="0" name=""/>
        <dsp:cNvSpPr/>
      </dsp:nvSpPr>
      <dsp:spPr>
        <a:xfrm>
          <a:off x="2996406" y="1678438"/>
          <a:ext cx="2135187" cy="2061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Policies designed for people with the most publicity</a:t>
          </a:r>
        </a:p>
      </dsp:txBody>
      <dsp:txXfrm>
        <a:off x="3056794" y="1738826"/>
        <a:ext cx="2014411" cy="1941014"/>
      </dsp:txXfrm>
    </dsp:sp>
    <dsp:sp modelId="{77CAB6AE-D63F-4299-BB57-A6BF0536E399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45112" y="2550475"/>
        <a:ext cx="316861" cy="317716"/>
      </dsp:txXfrm>
    </dsp:sp>
    <dsp:sp modelId="{8B81DE86-24E1-4697-A29A-DEC8BA573ADB}">
      <dsp:nvSpPr>
        <dsp:cNvPr id="0" name=""/>
        <dsp:cNvSpPr/>
      </dsp:nvSpPr>
      <dsp:spPr>
        <a:xfrm>
          <a:off x="5985668" y="1678438"/>
          <a:ext cx="2135187" cy="2061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046056" y="1738826"/>
        <a:ext cx="2014411" cy="1941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768F1-B0F2-4FEC-B97A-BCE2A87D6DE1}">
      <dsp:nvSpPr>
        <dsp:cNvPr id="0" name=""/>
        <dsp:cNvSpPr/>
      </dsp:nvSpPr>
      <dsp:spPr>
        <a:xfrm>
          <a:off x="2403330" y="2121875"/>
          <a:ext cx="2216770" cy="2216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Homelessness</a:t>
          </a:r>
        </a:p>
      </dsp:txBody>
      <dsp:txXfrm>
        <a:off x="2727968" y="2446513"/>
        <a:ext cx="1567494" cy="1567494"/>
      </dsp:txXfrm>
    </dsp:sp>
    <dsp:sp modelId="{D6E97153-0D44-48EB-B02B-6414CA9CD7AE}">
      <dsp:nvSpPr>
        <dsp:cNvPr id="0" name=""/>
        <dsp:cNvSpPr/>
      </dsp:nvSpPr>
      <dsp:spPr>
        <a:xfrm rot="12900000">
          <a:off x="896132" y="1707472"/>
          <a:ext cx="1783906" cy="6317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2C553-2985-445D-B417-E35AD6C07CC1}">
      <dsp:nvSpPr>
        <dsp:cNvPr id="0" name=""/>
        <dsp:cNvSpPr/>
      </dsp:nvSpPr>
      <dsp:spPr>
        <a:xfrm>
          <a:off x="4474" y="669386"/>
          <a:ext cx="2105932" cy="1684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Housing Unaffordability</a:t>
          </a:r>
        </a:p>
      </dsp:txBody>
      <dsp:txXfrm>
        <a:off x="53818" y="718730"/>
        <a:ext cx="2007244" cy="1586057"/>
      </dsp:txXfrm>
    </dsp:sp>
    <dsp:sp modelId="{EFDE31D4-5496-47D6-8854-E7ACC99A655C}">
      <dsp:nvSpPr>
        <dsp:cNvPr id="0" name=""/>
        <dsp:cNvSpPr/>
      </dsp:nvSpPr>
      <dsp:spPr>
        <a:xfrm rot="19500000">
          <a:off x="4343392" y="1707472"/>
          <a:ext cx="1783906" cy="63177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0F312-D5BE-48EB-80E0-61F37CD4252B}">
      <dsp:nvSpPr>
        <dsp:cNvPr id="0" name=""/>
        <dsp:cNvSpPr/>
      </dsp:nvSpPr>
      <dsp:spPr>
        <a:xfrm>
          <a:off x="4913025" y="669386"/>
          <a:ext cx="2105932" cy="1684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Housing Unavailability</a:t>
          </a:r>
        </a:p>
      </dsp:txBody>
      <dsp:txXfrm>
        <a:off x="4962369" y="718730"/>
        <a:ext cx="2007244" cy="15860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CB612-5F89-4DD2-8E1C-CBAC9647FC77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9AA9F-3096-4CF1-9D19-3EFB827F4229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The </a:t>
          </a:r>
          <a:r>
            <a:rPr lang="en-US" sz="3100" b="0" kern="1200"/>
            <a:t>discriminatory practice of denying financial services to neighborhoods based on race, ethnicity, or poverty</a:t>
          </a:r>
          <a:endParaRPr lang="en-US" sz="3100" kern="1200"/>
        </a:p>
      </dsp:txBody>
      <dsp:txXfrm>
        <a:off x="608661" y="692298"/>
        <a:ext cx="4508047" cy="2799040"/>
      </dsp:txXfrm>
    </dsp:sp>
    <dsp:sp modelId="{BECD22DF-3A3F-4059-ABB0-351AB63382C7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33123-EEC1-4394-A177-807B83CF71C5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Can</a:t>
          </a:r>
          <a:r>
            <a:rPr lang="en-US" sz="3100" b="0" kern="1200"/>
            <a:t> also refer to the practice of withholding public and private funding or city services from certain neighborhoods. </a:t>
          </a:r>
          <a:endParaRPr lang="en-US" sz="3100" kern="1200"/>
        </a:p>
      </dsp:txBody>
      <dsp:txXfrm>
        <a:off x="6331365" y="692298"/>
        <a:ext cx="4508047" cy="2799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F5073-CB05-4139-A4BC-8E80602ADD57}">
      <dsp:nvSpPr>
        <dsp:cNvPr id="0" name=""/>
        <dsp:cNvSpPr/>
      </dsp:nvSpPr>
      <dsp:spPr>
        <a:xfrm>
          <a:off x="0" y="83463"/>
          <a:ext cx="6555347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Homelessness and psychiatric disorders are distinct</a:t>
          </a:r>
          <a:endParaRPr lang="en-US" sz="3100" kern="1200"/>
        </a:p>
      </dsp:txBody>
      <dsp:txXfrm>
        <a:off x="60199" y="143662"/>
        <a:ext cx="6434949" cy="1112781"/>
      </dsp:txXfrm>
    </dsp:sp>
    <dsp:sp modelId="{DCC386D5-9FCB-4A21-8F5C-B8AB8255C330}">
      <dsp:nvSpPr>
        <dsp:cNvPr id="0" name=""/>
        <dsp:cNvSpPr/>
      </dsp:nvSpPr>
      <dsp:spPr>
        <a:xfrm>
          <a:off x="0" y="1405923"/>
          <a:ext cx="6555347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Interrelated factors contribute to both </a:t>
          </a:r>
        </a:p>
      </dsp:txBody>
      <dsp:txXfrm>
        <a:off x="60199" y="1466122"/>
        <a:ext cx="6434949" cy="1112781"/>
      </dsp:txXfrm>
    </dsp:sp>
    <dsp:sp modelId="{4B67551D-91DB-44E9-A45B-55BFD7941FE3}">
      <dsp:nvSpPr>
        <dsp:cNvPr id="0" name=""/>
        <dsp:cNvSpPr/>
      </dsp:nvSpPr>
      <dsp:spPr>
        <a:xfrm>
          <a:off x="0" y="2639103"/>
          <a:ext cx="6555347" cy="282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3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Prior military service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Lack of social support or connection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Experiencing interpersonal violence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History of incarceration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Poor physical health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Facing repeated discrimination or interpersonal racism</a:t>
          </a:r>
        </a:p>
      </dsp:txBody>
      <dsp:txXfrm>
        <a:off x="0" y="2639103"/>
        <a:ext cx="6555347" cy="28234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F514C-0FDD-492C-B4AD-4F97F13416F4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8218E-D483-4285-88EF-E955583D01DA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Misconception: All homeless individuals have severe mental illness </a:t>
          </a:r>
        </a:p>
      </dsp:txBody>
      <dsp:txXfrm>
        <a:off x="608661" y="692298"/>
        <a:ext cx="4508047" cy="2799040"/>
      </dsp:txXfrm>
    </dsp:sp>
    <dsp:sp modelId="{4B61CE5F-8374-46C9-A877-A341551252BD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796CD-E63D-4ED2-91DF-EA9738D6F01E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Reality: Homeless individuals with severe mental illness are more likely to be chronically and visibly homeless</a:t>
          </a:r>
        </a:p>
      </dsp:txBody>
      <dsp:txXfrm>
        <a:off x="6331365" y="692298"/>
        <a:ext cx="4508047" cy="2799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DDDA9-F2BD-4B40-A125-A717BA72FBBA}">
      <dsp:nvSpPr>
        <dsp:cNvPr id="0" name=""/>
        <dsp:cNvSpPr/>
      </dsp:nvSpPr>
      <dsp:spPr>
        <a:xfrm rot="16200000">
          <a:off x="2338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Homelessness</a:t>
          </a:r>
        </a:p>
      </dsp:txBody>
      <dsp:txXfrm rot="5400000">
        <a:off x="2338" y="1088423"/>
        <a:ext cx="3587909" cy="2174491"/>
      </dsp:txXfrm>
    </dsp:sp>
    <dsp:sp modelId="{956466B5-DEDF-48A4-B4CB-834DB1D1312C}">
      <dsp:nvSpPr>
        <dsp:cNvPr id="0" name=""/>
        <dsp:cNvSpPr/>
      </dsp:nvSpPr>
      <dsp:spPr>
        <a:xfrm rot="5400000">
          <a:off x="6164280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Mental Illness*</a:t>
          </a:r>
        </a:p>
      </dsp:txBody>
      <dsp:txXfrm rot="-5400000">
        <a:off x="6925352" y="1088423"/>
        <a:ext cx="3587909" cy="21744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DDDA9-F2BD-4B40-A125-A717BA72FBBA}">
      <dsp:nvSpPr>
        <dsp:cNvPr id="0" name=""/>
        <dsp:cNvSpPr/>
      </dsp:nvSpPr>
      <dsp:spPr>
        <a:xfrm>
          <a:off x="4170554" y="642"/>
          <a:ext cx="2174490" cy="217449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Homelessness</a:t>
          </a:r>
        </a:p>
      </dsp:txBody>
      <dsp:txXfrm>
        <a:off x="4714177" y="642"/>
        <a:ext cx="1087245" cy="1793954"/>
      </dsp:txXfrm>
    </dsp:sp>
    <dsp:sp modelId="{956466B5-DEDF-48A4-B4CB-834DB1D1312C}">
      <dsp:nvSpPr>
        <dsp:cNvPr id="0" name=""/>
        <dsp:cNvSpPr/>
      </dsp:nvSpPr>
      <dsp:spPr>
        <a:xfrm rot="7200000">
          <a:off x="5426615" y="2176204"/>
          <a:ext cx="2174490" cy="217449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Mental Illness*</a:t>
          </a:r>
        </a:p>
      </dsp:txBody>
      <dsp:txXfrm rot="-5400000">
        <a:off x="5781660" y="2814960"/>
        <a:ext cx="1793954" cy="1087245"/>
      </dsp:txXfrm>
    </dsp:sp>
    <dsp:sp modelId="{00F67DF8-79AF-4353-8C54-110FAA2B0E74}">
      <dsp:nvSpPr>
        <dsp:cNvPr id="0" name=""/>
        <dsp:cNvSpPr/>
      </dsp:nvSpPr>
      <dsp:spPr>
        <a:xfrm rot="14400000">
          <a:off x="2914493" y="2176204"/>
          <a:ext cx="2174490" cy="217449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Criminalization</a:t>
          </a:r>
        </a:p>
      </dsp:txBody>
      <dsp:txXfrm rot="5400000">
        <a:off x="2939984" y="2814960"/>
        <a:ext cx="1793954" cy="10872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86D05-067D-429F-9D9E-8C1AF0092C85}">
      <dsp:nvSpPr>
        <dsp:cNvPr id="0" name=""/>
        <dsp:cNvSpPr/>
      </dsp:nvSpPr>
      <dsp:spPr>
        <a:xfrm>
          <a:off x="4621" y="1285406"/>
          <a:ext cx="2020453" cy="178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Homelessness and/or Mental Illness</a:t>
          </a:r>
        </a:p>
      </dsp:txBody>
      <dsp:txXfrm>
        <a:off x="56771" y="1337556"/>
        <a:ext cx="1916153" cy="1676224"/>
      </dsp:txXfrm>
    </dsp:sp>
    <dsp:sp modelId="{719E2739-3161-4291-A358-8C205625CBEC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27119" y="2025346"/>
        <a:ext cx="299835" cy="300644"/>
      </dsp:txXfrm>
    </dsp:sp>
    <dsp:sp modelId="{31B2E7DF-7347-4614-A372-9B69D8973149}">
      <dsp:nvSpPr>
        <dsp:cNvPr id="0" name=""/>
        <dsp:cNvSpPr/>
      </dsp:nvSpPr>
      <dsp:spPr>
        <a:xfrm>
          <a:off x="2833255" y="1285406"/>
          <a:ext cx="2020453" cy="178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Low-level, nonviolent misdemeanors (sleeping in public, panhandling, loitering)</a:t>
          </a:r>
        </a:p>
      </dsp:txBody>
      <dsp:txXfrm>
        <a:off x="2885405" y="1337556"/>
        <a:ext cx="1916153" cy="1676224"/>
      </dsp:txXfrm>
    </dsp:sp>
    <dsp:sp modelId="{59AD784C-A67F-42D8-9061-E7377F54F467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055754" y="2025346"/>
        <a:ext cx="299835" cy="300644"/>
      </dsp:txXfrm>
    </dsp:sp>
    <dsp:sp modelId="{88EAF278-A9EC-43FC-8AE3-9E52E76295A0}">
      <dsp:nvSpPr>
        <dsp:cNvPr id="0" name=""/>
        <dsp:cNvSpPr/>
      </dsp:nvSpPr>
      <dsp:spPr>
        <a:xfrm>
          <a:off x="5661890" y="1285406"/>
          <a:ext cx="2020453" cy="178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Criminal history and possible incarceration</a:t>
          </a:r>
        </a:p>
      </dsp:txBody>
      <dsp:txXfrm>
        <a:off x="5714040" y="1337556"/>
        <a:ext cx="1916153" cy="1676224"/>
      </dsp:txXfrm>
    </dsp:sp>
    <dsp:sp modelId="{68D4BABB-46E1-4680-89E8-D9B0DDEE2B7B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884389" y="2025346"/>
        <a:ext cx="299835" cy="300644"/>
      </dsp:txXfrm>
    </dsp:sp>
    <dsp:sp modelId="{D7B2C08A-8DE7-49B5-9A1D-3D76AFE19953}">
      <dsp:nvSpPr>
        <dsp:cNvPr id="0" name=""/>
        <dsp:cNvSpPr/>
      </dsp:nvSpPr>
      <dsp:spPr>
        <a:xfrm>
          <a:off x="8490525" y="1285406"/>
          <a:ext cx="2020453" cy="178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Legal barriers for both </a:t>
          </a:r>
          <a:r>
            <a:rPr lang="en-US" sz="1800" b="1" kern="1200" dirty="0"/>
            <a:t>housing</a:t>
          </a:r>
          <a:r>
            <a:rPr lang="en-US" sz="1800" kern="1200" dirty="0"/>
            <a:t> and </a:t>
          </a:r>
          <a:r>
            <a:rPr lang="en-US" sz="1800" b="1" kern="1200" dirty="0"/>
            <a:t>employment</a:t>
          </a:r>
          <a:r>
            <a:rPr lang="en-US" sz="1800" kern="1200" dirty="0"/>
            <a:t> post-incarceration</a:t>
          </a:r>
        </a:p>
      </dsp:txBody>
      <dsp:txXfrm>
        <a:off x="8542675" y="1337556"/>
        <a:ext cx="1916153" cy="167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6A0F-8C68-3C32-0E01-C7F845659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79BD9-A69C-10B3-9040-55E9688A5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AD4A8-D90D-E8D1-5F6E-FD0FA85A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3FEA1-D439-5C56-A330-CFC9BB9E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82F26-7B29-E048-9D21-F8A5C3A9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0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E06D-4514-EA64-9AFC-47A79DA9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870F6-FCC3-BC88-20AE-590373B75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B771-3378-EFC4-8BC2-2B2CC869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1309-345D-0AC7-58E2-051AA522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78EF-5329-751C-0E25-28EBC7B3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1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E7B00E-9258-DC65-CB32-4EC29D676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C9A0E-F4E2-6172-AE52-E2F1F4D03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328D4-FF2B-6C16-3014-F235B065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760B-F60C-B485-6DD1-04A2F27A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A0D45-1919-0091-F6E0-CE3DFCC0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3238-3910-3FE2-8F1F-0B4D7435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9244-A6DE-12FF-4C8A-D7F554424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283F1-219B-C13A-4A9F-C546753E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0F353-6010-F3EE-0FC0-706B52AB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18F43-CCFF-6FA5-43BC-94E068D7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3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FAED-BB52-E0FD-AC09-BEC5F144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EA91B-4349-ABAD-BF1A-2E906DD22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7F5D9-EEE2-B7D5-AA6F-45899355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1C778-5E83-0840-A0ED-34B72115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FA2AA-8395-0A50-6F52-C0E569031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ADD7-7EC7-4180-35C3-F41F8EF5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E69A9-7AA8-2864-D08D-3330A5DC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7C7A3-E7F8-CBDF-6F10-6739D4B66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B2E4C-0326-2799-79BA-B8446F2B9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03B6B-2B89-9AC6-E8E6-9548D50E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5DBBF-E0D1-C39A-3AA1-50579A45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02-E192-D6F9-ED0C-AE8FC8A0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86867-9834-771D-9A85-606D5122B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591C4-EA1E-F41C-2312-07F1DECF3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14B75-FCAD-BAA8-AF6B-27C1C007D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A8DF01-69C7-148F-DDBA-27F25E891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24DD5-410B-7FE0-D402-910F87CE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E125A-7D34-E709-54D7-B04B7ED3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D2181-1B54-59FE-F3D1-E97ACD3E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8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E651-E666-435B-7FCF-96722408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A0C31-E6E7-E98C-966C-683DE693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056E7-1327-C168-7010-43D72D7F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DBCEC-C5AF-6523-096D-1BD8F6E1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52A15-1151-FA43-4D89-B4E69B50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284B3B-DEC4-998C-E5FD-98465921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8A97-5834-EA4C-4CA1-1E0ABE86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2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8372-0FC9-6719-5DA8-495A7D3C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BA285-9541-C112-F933-CA9DFC383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680A5-7CE2-B5F9-7954-DBA07C73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175F-A586-9C88-2E17-CD9DA434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24D46-CC62-F4EA-311D-D736ABB2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B18D5-A7B5-8152-9B00-AE8FEFAB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64AF-4910-AFD7-3F24-E87EBD4E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B0ACE-C09E-0F2F-76E6-163946AC1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AEDF-1DA5-9934-046E-FC6996002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9083B-EF58-4316-AAB8-E3203D06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8FE40-2961-4291-FD2D-CAA13803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3E73D-7321-3236-56EA-7BAF5526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1B0AE-259A-7651-C3B7-0469394A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B8682-B9C7-6C3C-FA23-C0180D77A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D6F2F-B177-B7CF-9CD3-F270B4AC7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CAE47-06F0-4391-B377-D4E9CDD5D321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4BC03-FCDF-CD62-C9FC-C4E85C499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46EF-BF6F-38B2-379E-189E6464E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DE57D-3FDD-4549-81D8-0AC55165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lao.ca.gov/LAOEconTax/Article/Detail/793" TargetMode="External"/><Relationship Id="rId2" Type="http://schemas.openxmlformats.org/officeDocument/2006/relationships/hyperlink" Target="https://bcsh.ca.gov/calich/documents/homelessness_assessme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l.richmond.edu/panorama/redlining" TargetMode="External"/><Relationship Id="rId5" Type="http://schemas.openxmlformats.org/officeDocument/2006/relationships/hyperlink" Target="https://nlihc.org/gap" TargetMode="External"/><Relationship Id="rId4" Type="http://schemas.openxmlformats.org/officeDocument/2006/relationships/hyperlink" Target="https://www.sandiegocounty.gov/content/dam/sdc/hhsa/programs/phs/CHS/Persons%20Experiencing%20Homelessness%20in%20SDC_8.12.24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07E0B-9D64-4619-F88E-846E672EC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200" y="722198"/>
            <a:ext cx="9947305" cy="10906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Housing, Homelessness, and Mental Health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A9A88-F5BA-0831-5321-02C465F49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428" y="2372085"/>
            <a:ext cx="9144000" cy="49244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Eric Rafla-Yuan, MD</a:t>
            </a:r>
          </a:p>
          <a:p>
            <a:pPr algn="l"/>
            <a:r>
              <a:rPr lang="en-US" sz="1050" dirty="0">
                <a:solidFill>
                  <a:srgbClr val="FFFFFF"/>
                </a:solidFill>
              </a:rPr>
              <a:t>Chief Financial Officer, Social Determinants of Health Network</a:t>
            </a:r>
          </a:p>
          <a:p>
            <a:pPr algn="l"/>
            <a:r>
              <a:rPr lang="en-US" sz="1050" dirty="0">
                <a:solidFill>
                  <a:srgbClr val="FFFFFF"/>
                </a:solidFill>
              </a:rPr>
              <a:t>Contributing Journal Editor, Psychiatric Services</a:t>
            </a:r>
          </a:p>
          <a:p>
            <a:pPr algn="l"/>
            <a:r>
              <a:rPr lang="en-US" sz="1050" dirty="0">
                <a:solidFill>
                  <a:srgbClr val="FFFFFF"/>
                </a:solidFill>
              </a:rPr>
              <a:t>Chair, APA Caucus on the Social Determinants of Mental Health</a:t>
            </a:r>
          </a:p>
          <a:p>
            <a:pPr algn="l"/>
            <a:r>
              <a:rPr lang="en-US" sz="1050" dirty="0">
                <a:solidFill>
                  <a:srgbClr val="FFFFFF"/>
                </a:solidFill>
              </a:rPr>
              <a:t>988 Equity and Accessibility Working Group Chair, </a:t>
            </a:r>
            <a:r>
              <a:rPr lang="en-US" sz="1050" dirty="0" err="1">
                <a:solidFill>
                  <a:srgbClr val="FFFFFF"/>
                </a:solidFill>
              </a:rPr>
              <a:t>CalOES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ut-out of a house with shadow at the back">
            <a:extLst>
              <a:ext uri="{FF2B5EF4-FFF2-40B4-BE49-F238E27FC236}">
                <a16:creationId xmlns:a16="http://schemas.microsoft.com/office/drawing/2014/main" id="{5E91633B-8565-8F89-A22A-3AF3CA6E4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32" r="1" b="9056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99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E55AA-A715-1D80-5D68-608DFB04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Homelessness is primarily driven by two factors</a:t>
            </a:r>
            <a:endParaRPr lang="en-US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154EB52-F315-BCAE-E979-1FA7DA2ADA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736536"/>
              </p:ext>
            </p:extLst>
          </p:nvPr>
        </p:nvGraphicFramePr>
        <p:xfrm>
          <a:off x="2812071" y="1803006"/>
          <a:ext cx="7023432" cy="500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071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576DE-6666-F099-C468-BD1E100B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Housing Unaffordability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BAA6E-3EDB-BE8F-B8A3-525FE0B3E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91" y="4745317"/>
            <a:ext cx="4126272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From 1985 to 2020, </a:t>
            </a: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ent price increases </a:t>
            </a: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</a:t>
            </a:r>
            <a:r>
              <a:rPr lang="en-US" sz="24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ave </a:t>
            </a: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24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xceeded </a:t>
            </a: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ncome </a:t>
            </a: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ncreases by 325%</a:t>
            </a:r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14D23-4BA6-13EB-04FD-A58A0BE3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40154"/>
            <a:ext cx="5608320" cy="35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2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lobal house price to income ratio. Source: IMF.">
            <a:extLst>
              <a:ext uri="{FF2B5EF4-FFF2-40B4-BE49-F238E27FC236}">
                <a16:creationId xmlns:a16="http://schemas.microsoft.com/office/drawing/2014/main" id="{99AB17F2-0D36-6835-08FF-73A8C6130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49" y="457200"/>
            <a:ext cx="742950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84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0" name="Rectangle 820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2" name="Rectangle 82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3" name="Rectangle 82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igure 3 - ">
            <a:extLst>
              <a:ext uri="{FF2B5EF4-FFF2-40B4-BE49-F238E27FC236}">
                <a16:creationId xmlns:a16="http://schemas.microsoft.com/office/drawing/2014/main" id="{D75C37CF-5214-7625-BC14-250009C09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7887" y="457200"/>
            <a:ext cx="747622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4" name="TextBox 8213">
            <a:extLst>
              <a:ext uri="{FF2B5EF4-FFF2-40B4-BE49-F238E27FC236}">
                <a16:creationId xmlns:a16="http://schemas.microsoft.com/office/drawing/2014/main" id="{B0193635-C0C4-30EA-7F42-EA181D0BF247}"/>
              </a:ext>
            </a:extLst>
          </p:cNvPr>
          <p:cNvSpPr txBox="1"/>
          <p:nvPr/>
        </p:nvSpPr>
        <p:spPr>
          <a:xfrm>
            <a:off x="8402675" y="6472767"/>
            <a:ext cx="378519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Source: California Legislative Analysist’s Office (2015) </a:t>
            </a:r>
            <a:endParaRPr lang="en-US" sz="105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22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DEF83-46D7-06DB-2D8B-56C5FDB3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E5FA9-E2EA-E0BE-4BF6-C143087E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47D43-13BC-9B00-9339-E507EC4F7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355AA-DC09-2F58-1341-D52642805ABA}"/>
              </a:ext>
            </a:extLst>
          </p:cNvPr>
          <p:cNvSpPr txBox="1"/>
          <p:nvPr/>
        </p:nvSpPr>
        <p:spPr>
          <a:xfrm>
            <a:off x="2601016" y="5648512"/>
            <a:ext cx="378519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/>
              <a:t>Source: California Legislative Analysist’s Office (2025) </a:t>
            </a:r>
            <a:endParaRPr lang="en-US" sz="105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A520F-AF72-F844-DD03-6A74DDEA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8" y="1441686"/>
            <a:ext cx="6324495" cy="3924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9DBA9-99B0-8E80-E925-E7B1E1A78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80" y="1438473"/>
            <a:ext cx="5287240" cy="44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9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3430D-8E1C-0951-882D-806EF726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Housing Unaffordability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A5BDC4F-5FCE-A4AC-38A6-7E96F3499E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719344"/>
            <a:ext cx="7225748" cy="54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6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769C6-CE73-EF7E-7A33-88E3CB1C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Housing Unaffordability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E06115-6CD9-986B-6913-EAE426F5F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719344"/>
            <a:ext cx="7225748" cy="54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4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CAEA3-B38A-9604-F67C-FE5310E9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Housing Unavailability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E940C9-5C4E-98AB-5367-23088424E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34825"/>
            <a:ext cx="7225748" cy="45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7" name="Freeform: Shape 206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F03E6-F72B-C51A-1E51-AA76DC3B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Housing Unavailability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0F563DC-4CFE-6454-029B-2188CF7379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143858"/>
            <a:ext cx="7225748" cy="45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20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4490E-C4AC-80F0-8160-32330C6C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1" name="Freeform: Shape 92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6F26E-1D6A-23D0-9945-9AFD5E8C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Housing Unavailability (CA edition)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B8EF4-7F40-F602-C18F-2A1DAB189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6560" y="6160744"/>
            <a:ext cx="2883880" cy="2998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100" kern="1200" dirty="0">
                <a:latin typeface="+mn-lt"/>
                <a:ea typeface="+mn-ea"/>
                <a:cs typeface="+mn-cs"/>
              </a:rPr>
              <a:t>Source: California State Association of Counties</a:t>
            </a:r>
            <a:endParaRPr lang="en-US" sz="1100" kern="1200">
              <a:latin typeface="+mn-lt"/>
              <a:ea typeface="Calibri"/>
              <a:cs typeface="Calibri"/>
            </a:endParaRPr>
          </a:p>
        </p:txBody>
      </p:sp>
      <p:pic>
        <p:nvPicPr>
          <p:cNvPr id="9218" name="Picture 2" descr="Housing units per capita statewide continues to decline.">
            <a:extLst>
              <a:ext uri="{FF2B5EF4-FFF2-40B4-BE49-F238E27FC236}">
                <a16:creationId xmlns:a16="http://schemas.microsoft.com/office/drawing/2014/main" id="{8A549662-A076-C46D-2F67-D881B401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252244"/>
            <a:ext cx="7225748" cy="43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7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117"/>
            <a:ext cx="10515600" cy="4351338"/>
          </a:xfrm>
        </p:spPr>
        <p:txBody>
          <a:bodyPr/>
          <a:lstStyle/>
          <a:p>
            <a:r>
              <a:rPr lang="en-US" sz="2000" dirty="0"/>
              <a:t>Relevant Financial Disclosures: none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073108"/>
              </p:ext>
            </p:extLst>
          </p:nvPr>
        </p:nvGraphicFramePr>
        <p:xfrm>
          <a:off x="376344" y="2646887"/>
          <a:ext cx="11439311" cy="804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009">
                  <a:extLst>
                    <a:ext uri="{9D8B030D-6E8A-4147-A177-3AD203B41FA5}">
                      <a16:colId xmlns:a16="http://schemas.microsoft.com/office/drawing/2014/main" val="1971313143"/>
                    </a:ext>
                  </a:extLst>
                </a:gridCol>
                <a:gridCol w="5704302">
                  <a:extLst>
                    <a:ext uri="{9D8B030D-6E8A-4147-A177-3AD203B41FA5}">
                      <a16:colId xmlns:a16="http://schemas.microsoft.com/office/drawing/2014/main" val="3317917435"/>
                    </a:ext>
                  </a:extLst>
                </a:gridCol>
              </a:tblGrid>
              <a:tr h="318286">
                <a:tc>
                  <a:txBody>
                    <a:bodyPr/>
                    <a:lstStyle/>
                    <a:p>
                      <a:r>
                        <a:rPr lang="en-US" sz="1600" dirty="0"/>
                        <a:t>Name of Ineligible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Nature of Relevant Financial Relationship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219028"/>
                  </a:ext>
                </a:extLst>
              </a:tr>
              <a:tr h="469629"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4534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EED316-6FDF-1680-24DD-2FE1EA9D163B}"/>
              </a:ext>
            </a:extLst>
          </p:cNvPr>
          <p:cNvSpPr txBox="1"/>
          <p:nvPr/>
        </p:nvSpPr>
        <p:spPr>
          <a:xfrm>
            <a:off x="586449" y="5907455"/>
            <a:ext cx="11019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 ineligible company is any entity whose primary business is producing, marketing, selling, re-selling, or distributing healthcare products used by or on patients.</a:t>
            </a:r>
          </a:p>
        </p:txBody>
      </p:sp>
    </p:spTree>
    <p:extLst>
      <p:ext uri="{BB962C8B-B14F-4D97-AF65-F5344CB8AC3E}">
        <p14:creationId xmlns:p14="http://schemas.microsoft.com/office/powerpoint/2010/main" val="501493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3" name="Rectangle 310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05" name="Rectangle 310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7" name="Rectangle 310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9" name="Rectangle 3108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A96B-1806-D721-7487-B023BBC76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Affordable Housing?</a:t>
            </a:r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181397-4D27-EDA0-9E2C-EAD0A53C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935" y="2182951"/>
            <a:ext cx="4481866" cy="31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0E8B328-1E98-3398-22E3-02E3BD6C1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724" y="2181349"/>
            <a:ext cx="4486215" cy="31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37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400CD7-E46F-26E2-B70F-104EDD41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11A54D-915E-DD3C-0FD5-E8A3D1635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6C214B-199D-8571-F214-7487F4C8F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3D539-BA16-AD60-6F74-DDDDCE69A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0086B8-6755-9712-48E3-B43B12578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41780-169D-E824-8BCF-4381A66F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36" y="1028700"/>
            <a:ext cx="9947305" cy="10906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Structural Racism, Housing Inequity, and Homelessness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D95695-C3FA-5CFE-A3F5-3066E133B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D023DC68-2714-D8EF-380B-10F42CDE3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7" b="12147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914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A 1936 map of San Diego from the Home Owners' Loan Corporation, marking which neighborhoods it believed were at highest risk of mortgage default. Those determinations were heavily influenced by a neighborhoods' racial demographics and led to the term &quot;redlining.&quot;">
            <a:extLst>
              <a:ext uri="{FF2B5EF4-FFF2-40B4-BE49-F238E27FC236}">
                <a16:creationId xmlns:a16="http://schemas.microsoft.com/office/drawing/2014/main" id="{36F10724-DBD5-FC84-294A-4F6348C2D2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560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01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DC32E-F318-37E8-461D-DEE3677D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Redlining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C65864AA-F866-475E-4EB6-ECA103D99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00020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6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FBD4F9F-2354-2799-CF57-584B68D67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2869" y="457200"/>
            <a:ext cx="722626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02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9C8FF-BFE9-D4CC-3555-FE0A6394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510253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San Diego County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C99AC-6DBE-25D3-93CB-AD13948A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722" y="402570"/>
            <a:ext cx="6398554" cy="32152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AB11-9B25-59F7-C1EB-D49C603E5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256" y="3833199"/>
            <a:ext cx="8332826" cy="1119982"/>
          </a:xfrm>
        </p:spPr>
        <p:txBody>
          <a:bodyPr anchor="ctr">
            <a:normAutofit/>
          </a:bodyPr>
          <a:lstStyle/>
          <a:p>
            <a:r>
              <a:rPr lang="en-US" sz="2000"/>
              <a:t>Black individuals accounted for 22% of the total PEH population despite being only 4.8% of the County overall population.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21392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7" name="Rectangle 718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9" name="Rectangle 718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91" name="Freeform: Shape 719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C0D25-5318-800E-0891-A634077B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Structural Racism, Housing Inequities, and Homelessness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629A4BC-7F38-E4DB-B788-56C220EB4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719344"/>
            <a:ext cx="7225748" cy="54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25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9D228-30B2-78F2-CEE9-86386F64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0EB5450-D331-C52D-369B-CF784B60B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F1EE67-E9B7-5BC3-6098-8CF20C57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054218-3278-135E-AADA-04EFB47AF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4CFD9-A3E3-75FB-774E-6CCE026C9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532F-62AA-024F-8CC2-A78945F6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71" y="1432112"/>
            <a:ext cx="9947305" cy="10906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Relationship between Homelessness and Mental Illness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A2E0E05-A9E9-4881-3BC1-CAD537DE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tent with red writing on it&#10;&#10;AI-generated content may be incorrect.">
            <a:extLst>
              <a:ext uri="{FF2B5EF4-FFF2-40B4-BE49-F238E27FC236}">
                <a16:creationId xmlns:a16="http://schemas.microsoft.com/office/drawing/2014/main" id="{784668BB-5139-447C-346C-CB21D6A4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44" b="14244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7028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C03DC-F80E-8372-684C-6E1614A7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 Relationship between Homelessness and Mental Illness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C0EB3B9-C7C7-2640-5247-C11A514D1F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10259" y="6494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8711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AF3C1-D88B-85D0-1480-1F3CED14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Homelessness vs Mental illness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0343D7-413D-D49F-A1B4-C5D6E882FB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71166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59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A4D4F0-BD17-FBB2-B562-596621386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7C46E2C-64F9-32F7-004D-265B400F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DA9C6A-CA46-1C56-6D0E-6D572140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ECF60A-07D2-323C-8A14-03308D0C7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CF9A15-8D9D-EAFC-D97D-D5237FCA9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52C93-ECC7-E53D-F605-6BCBB09E9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541" y="1156316"/>
            <a:ext cx="10489080" cy="109065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Public Perceptions of Homelessness and Mental Health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2E39081-AC11-63E8-79A0-B25D9979A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ut-out of a house with shadow at the back">
            <a:extLst>
              <a:ext uri="{FF2B5EF4-FFF2-40B4-BE49-F238E27FC236}">
                <a16:creationId xmlns:a16="http://schemas.microsoft.com/office/drawing/2014/main" id="{2D769899-5526-FDA0-C70B-2F8F451D7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32" r="1" b="9056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5533AE3-2A43-330B-E63A-9C91AEE56F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19B95-18CA-723B-8B6F-35A530499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D3640-3684-0FDB-A84D-4F5C6F85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Criminalization of Homelessness and Mental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B78E-3082-1217-1A7E-476E6AB4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1484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189F9D-54DE-5C60-B4E5-570EDC020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914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8149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0CCCF-F5A5-1D56-89AC-5522334AE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5B3ABA-C9AB-556B-30DB-39E03DCE3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B38C5-A988-830F-4E39-7A4588A77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Criminalization of Homelessness and Mental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7D4DB-85DD-802F-EE93-3A36FEC0E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1484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D13922-0FE2-90FF-EAF0-30B0F9915749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4471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726D-BE13-7AD8-11B4-59DF42E3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Criminalization of Homelessness and Mental Illness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216CF7-7C65-9F23-B95F-6E4A7A1DBF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2137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43E26803-051C-758F-C1B6-52C9F4745760}"/>
              </a:ext>
            </a:extLst>
          </p:cNvPr>
          <p:cNvSpPr/>
          <p:nvPr/>
        </p:nvSpPr>
        <p:spPr>
          <a:xfrm flipH="1" flipV="1">
            <a:off x="1424762" y="4943917"/>
            <a:ext cx="9027042" cy="136798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01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5B3EEE-DFC6-98C2-7FAD-D006C686C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3FFDC6B-617C-71E3-517D-DCDEE06B1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49F672-2ED0-4279-61B9-D4BCB9EA9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9D0B2A-7106-2969-87C0-7D0EB7429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971ED4-EA77-5703-1935-06A57CF63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37B43-4928-9D45-BE64-DD5E2F0F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9" y="1474398"/>
            <a:ext cx="9947305" cy="10906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dirty="0">
                <a:solidFill>
                  <a:srgbClr val="FFFFFF"/>
                </a:solidFill>
              </a:rPr>
              <a:t>Evidence-Based Interventions for Homeless Individuals with Severe Mental Illness</a:t>
            </a:r>
            <a:endParaRPr lang="en-US" sz="5300" dirty="0">
              <a:solidFill>
                <a:srgbClr val="00000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5D91958-E0B4-F702-8111-872862A4B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group of people standing on a sidewalk&#10;&#10;AI-generated content may be incorrect.">
            <a:extLst>
              <a:ext uri="{FF2B5EF4-FFF2-40B4-BE49-F238E27FC236}">
                <a16:creationId xmlns:a16="http://schemas.microsoft.com/office/drawing/2014/main" id="{2A0138F3-EB16-3127-9104-0DE8B770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0" b="15020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3801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FAC8F-865E-00C9-F4FA-7B082543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Evidence-Based Interventions for Homeless Individuals with SMI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665283-78F4-3183-2947-4CC9ED2A4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46206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741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DFA89-52FE-1510-263F-3116A158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Assertive Community Treatment (ACT)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7434F6EC-3923-FE9F-185D-015CB51158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73888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3908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20DF1-CBDB-C2A3-1612-4D7730BA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9605B-E57E-886B-95C5-5383AE52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/>
              <a:t>Assertive Community Treatment (ACT)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5302C-456E-4632-FC0E-0F6DB18DB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en-US" sz="2000"/>
              <a:t>Demonstrates significant reductions in homelessness, hospitalizations, and psychiatric symptoms, even compared to standard case management services</a:t>
            </a:r>
          </a:p>
          <a:p>
            <a:r>
              <a:rPr lang="en-US" sz="2000"/>
              <a:t>Not more costly than standard care</a:t>
            </a:r>
          </a:p>
          <a:p>
            <a:r>
              <a:rPr lang="en-US" sz="2000"/>
              <a:t>Higher satisfaction ratings for clients and families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Assertive Community Treatment: Twenty-Five Years of Gold | Psychiatric  Services">
            <a:extLst>
              <a:ext uri="{FF2B5EF4-FFF2-40B4-BE49-F238E27FC236}">
                <a16:creationId xmlns:a16="http://schemas.microsoft.com/office/drawing/2014/main" id="{6163CD75-31A5-D2AD-E15B-C54E8D2D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6027" y="909081"/>
            <a:ext cx="3430410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82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5690C-0606-600F-6516-4BD0A96B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Critical Time Intervention (CTI)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B863561A-DB00-ED23-CE5B-6205CD3E8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40774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918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AAE60C-57C0-D0FF-6420-D7E4D7491B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3368" y="457200"/>
            <a:ext cx="962526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4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29363-A7DC-33DF-F028-8351D584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Intensive Case Management (ICM)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6074B10-97AB-9EE3-1F8F-C06911202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Addresses housing needs and other social needs through frequent nonclinical support and referrals to clinical services</a:t>
            </a:r>
          </a:p>
          <a:p>
            <a:r>
              <a:rPr lang="en-US" sz="2000" dirty="0"/>
              <a:t>Case managers interact with clients multiple days a week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Improves housing stability, reduces the number of days spent homeless, and improves quality of life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Despite its nonclinical nature, intensive case management can also improve many general medical and mental health outcomes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75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58013-7451-61DD-8A27-A25CFEC2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anchor="b">
            <a:normAutofit/>
          </a:bodyPr>
          <a:lstStyle/>
          <a:p>
            <a:r>
              <a:rPr lang="en-US" sz="4000"/>
              <a:t>What Causes Homelessness?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2454D0-8459-0568-82C0-55C7F9859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8"/>
            <a:ext cx="4959603" cy="3522569"/>
          </a:xfrm>
        </p:spPr>
        <p:txBody>
          <a:bodyPr anchor="t">
            <a:normAutofit/>
          </a:bodyPr>
          <a:lstStyle/>
          <a:p>
            <a:r>
              <a:rPr lang="en-US" sz="1400"/>
              <a:t>In a 2022 survey of 1,000 adults in the 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Drug and alcohol addiction (66%)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Mental illness (60%)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Poverty (58%)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Lack of affordable housing (57%)</a:t>
            </a:r>
          </a:p>
          <a:p>
            <a:pPr marL="914400" lvl="1" indent="-457200">
              <a:buFont typeface="+mj-lt"/>
              <a:buAutoNum type="arabicPeriod"/>
            </a:pPr>
            <a:endParaRPr lang="en-US" sz="1400"/>
          </a:p>
          <a:p>
            <a:r>
              <a:rPr lang="en-US" sz="1400" b="0" i="0">
                <a:effectLst/>
                <a:latin typeface="Graphik"/>
              </a:rPr>
              <a:t>Americans are most likely to say the following are </a:t>
            </a:r>
            <a:r>
              <a:rPr lang="en-US" sz="1400" b="0" i="1">
                <a:effectLst/>
                <a:latin typeface="Graphik"/>
              </a:rPr>
              <a:t>not </a:t>
            </a:r>
            <a:r>
              <a:rPr lang="en-US" sz="1400" b="0" i="0">
                <a:effectLst/>
                <a:latin typeface="Graphik"/>
              </a:rPr>
              <a:t>causes</a:t>
            </a:r>
            <a:r>
              <a:rPr lang="en-US" sz="1400" b="0" i="1">
                <a:effectLst/>
                <a:latin typeface="Graphik"/>
              </a:rPr>
              <a:t> </a:t>
            </a:r>
            <a:r>
              <a:rPr lang="en-US" sz="1400" b="0" i="0">
                <a:effectLst/>
                <a:latin typeface="Graphik"/>
              </a:rPr>
              <a:t>of homelessness: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Racism (32% say it is not a cause of homelessness)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Lack of jobs (23% say not a cause)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Gentrification (17% say not a cause)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b="0" i="0">
                <a:effectLst/>
                <a:latin typeface="Graphik"/>
              </a:rPr>
              <a:t>Lack of housing supply (16% say not a cause)</a:t>
            </a:r>
          </a:p>
          <a:p>
            <a:pPr lvl="1"/>
            <a:endParaRPr lang="en-US" sz="1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8C55AB-B348-A1B5-15F9-366B247B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442" y="1356254"/>
            <a:ext cx="5201023" cy="37317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96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BB052-7F78-72D3-8100-EEF6344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Permanent Supportive Housing (PSH)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956B081-47CF-0791-1C14-C365F99D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Prioritizes housing with integrated treatment and social services without requiring prior treatment or abstinence</a:t>
            </a:r>
          </a:p>
          <a:p>
            <a:r>
              <a:rPr lang="en-US" sz="2000"/>
              <a:t>Can improve long-term housing outcomes for individuals with SMI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 Supported by numerous studies across multiple countries, including in direct comparison to housing programs that require treatment first</a:t>
            </a:r>
          </a:p>
        </p:txBody>
      </p:sp>
    </p:spTree>
    <p:extLst>
      <p:ext uri="{BB962C8B-B14F-4D97-AF65-F5344CB8AC3E}">
        <p14:creationId xmlns:p14="http://schemas.microsoft.com/office/powerpoint/2010/main" val="3906264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86B54-F72D-869C-458E-AD546D31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en-US" sz="4000"/>
              <a:t>Permanent Supportive Housing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C744B6A-2A7B-D3AF-9C9F-C96A0F18C0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36398" y="2405467"/>
            <a:ext cx="5427526" cy="35350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effectLst/>
              </a:rPr>
              <a:t>Real data on what has and hasn't worked in CA on homelessness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sz="130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</a:rPr>
              <a:t>Some key points drawn from state data between 2018-2021 are:</a:t>
            </a:r>
            <a:endParaRPr lang="en-US" altLang="en-US" sz="1300"/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</a:rPr>
              <a:t>Between 2018 and 2021, the state spent $9.6 billion trying to “move the needle on homelessness</a:t>
            </a:r>
            <a:r>
              <a:rPr lang="en-US" altLang="en-US" sz="1300"/>
              <a:t>”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</a:rPr>
              <a:t>Of that spending, it turns out that the initiative most likely to lead people out of homelessness was</a:t>
            </a:r>
            <a:r>
              <a:rPr kumimoji="0" lang="en-US" altLang="en-US" sz="1300" b="1" i="0" u="none" strike="noStrike" cap="none" normalizeH="0" baseline="0">
                <a:ln>
                  <a:noFill/>
                </a:ln>
                <a:effectLst/>
              </a:rPr>
              <a:t> 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</a:rPr>
              <a:t>permanent supportive housing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</a:rPr>
              <a:t>Of the more than 75,000 people placed into permanent supportive housing of some kind, only 8% wound up back on the street within six months (the primary endpoint tracked)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300" b="0" i="1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lang="en-US" altLang="en-US" sz="1300" i="1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effectLst/>
              </a:rPr>
              <a:t>Said another way, permanent supportive housing had a 92% success rate of keeping people housed </a:t>
            </a:r>
            <a:endParaRPr kumimoji="0" lang="en-US" altLang="en-US" sz="13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300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6" name="Picture 5" descr="Figures of houses in different position and sizes">
            <a:extLst>
              <a:ext uri="{FF2B5EF4-FFF2-40B4-BE49-F238E27FC236}">
                <a16:creationId xmlns:a16="http://schemas.microsoft.com/office/drawing/2014/main" id="{DFAF9F1C-550A-1C6C-E3B6-436A8B01A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6" r="30405" b="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0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68FCF-99C9-C3CD-A0F9-13E586EF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Supported Employment Programs (SEP)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74E4CD-553E-18C2-3626-E174819EA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3242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456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47564-421F-AF06-2965-5F1C8BA3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Street Medicine*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D1EC-C1DF-8977-DA40-501F5751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1900"/>
              <a:t>Provides healthcare and social support directly to people experiencing homelessness by meeting them where they are, often on the street</a:t>
            </a:r>
          </a:p>
          <a:p>
            <a:r>
              <a:rPr lang="en-US" sz="1900"/>
              <a:t> Utilizes a harm-reduction and team-based approach to address immediate mental health and substance use disorder (SUD) needs</a:t>
            </a:r>
          </a:p>
          <a:p>
            <a:r>
              <a:rPr lang="en-US" sz="1900"/>
              <a:t>Often integrated with broader medical care, referrals, case management, and provision of basic necessities such as food, water, clothing, and hygiene items</a:t>
            </a:r>
          </a:p>
          <a:p>
            <a:r>
              <a:rPr lang="en-US" sz="1900"/>
              <a:t>Over 150 street medicine programs currently operate in the U.S., with CMS now reimbursing street psychiatry services</a:t>
            </a:r>
          </a:p>
          <a:p>
            <a:r>
              <a:rPr lang="en-US" sz="1900"/>
              <a:t>Preliminary findings suggest cost savings by reducing emergency room and hospital visits</a:t>
            </a:r>
          </a:p>
          <a:p>
            <a:r>
              <a:rPr lang="en-US" sz="1900"/>
              <a:t>Reaches individuals with serious mental illness (SMI) who might not otherwise receive care</a:t>
            </a:r>
          </a:p>
          <a:p>
            <a:r>
              <a:rPr lang="en-US" sz="1900"/>
              <a:t>*Additional large-scale research is needed to refine effectiveness, essential components, and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989131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86FDE-B144-00DB-CA30-B0A1E03CC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1141F5-25D9-242E-4D02-6DCE8585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E43754-6844-9330-3BA9-51819F3AE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74072A-1258-6B2C-BAC5-A46B7D00D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A30E44-9764-EEBE-84D2-3B2E4C4F4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5F636D-130E-8A3C-8BDC-8D7F002BA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F0C9178-104D-C959-A5E3-942BDCE97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9341C1-FC64-E2BE-BC15-1733540A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73168-D2DA-5808-2922-2D10A2AC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Street Medicine*</a:t>
            </a:r>
          </a:p>
        </p:txBody>
      </p:sp>
      <p:pic>
        <p:nvPicPr>
          <p:cNvPr id="7" name="Picture 6" descr="Two women stand in a parking lot, looking at a laptop computer that is resting on the cargo cover in the open rear compartment of a car.">
            <a:extLst>
              <a:ext uri="{FF2B5EF4-FFF2-40B4-BE49-F238E27FC236}">
                <a16:creationId xmlns:a16="http://schemas.microsoft.com/office/drawing/2014/main" id="{B7E96C0E-8D01-CD47-8395-32671D44B7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10383"/>
          <a:stretch/>
        </p:blipFill>
        <p:spPr>
          <a:xfrm>
            <a:off x="4653627" y="-1"/>
            <a:ext cx="3719750" cy="2225041"/>
          </a:xfrm>
          <a:prstGeom prst="rect">
            <a:avLst/>
          </a:prstGeom>
        </p:spPr>
      </p:pic>
      <p:pic>
        <p:nvPicPr>
          <p:cNvPr id="9" name="Picture 8" descr="Karla Bennett, Mental Health Clinical Supervisor with HOME">
            <a:extLst>
              <a:ext uri="{FF2B5EF4-FFF2-40B4-BE49-F238E27FC236}">
                <a16:creationId xmlns:a16="http://schemas.microsoft.com/office/drawing/2014/main" id="{021009F0-145E-3A83-560A-163AC1BCE4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8692"/>
          <a:stretch/>
        </p:blipFill>
        <p:spPr>
          <a:xfrm>
            <a:off x="8464815" y="-16426"/>
            <a:ext cx="3719752" cy="2267032"/>
          </a:xfrm>
          <a:prstGeom prst="rect">
            <a:avLst/>
          </a:prstGeom>
        </p:spPr>
      </p:pic>
      <p:pic>
        <p:nvPicPr>
          <p:cNvPr id="11" name="Content Placeholder 3" descr="A person standing in a street&#10;&#10;AI-generated content may be incorrect.">
            <a:extLst>
              <a:ext uri="{FF2B5EF4-FFF2-40B4-BE49-F238E27FC236}">
                <a16:creationId xmlns:a16="http://schemas.microsoft.com/office/drawing/2014/main" id="{E5FCF40D-401D-BE58-C406-27C9EB1021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" b="23875"/>
          <a:stretch/>
        </p:blipFill>
        <p:spPr>
          <a:xfrm>
            <a:off x="4653626" y="2316480"/>
            <a:ext cx="3719749" cy="2208616"/>
          </a:xfrm>
          <a:prstGeom prst="rect">
            <a:avLst/>
          </a:prstGeom>
        </p:spPr>
      </p:pic>
      <p:pic>
        <p:nvPicPr>
          <p:cNvPr id="13" name="Picture 12" descr="A person sitting next to a wall with graffiti&#10;&#10;AI-generated content may be incorrect.">
            <a:extLst>
              <a:ext uri="{FF2B5EF4-FFF2-40B4-BE49-F238E27FC236}">
                <a16:creationId xmlns:a16="http://schemas.microsoft.com/office/drawing/2014/main" id="{A92AFB70-0FCA-A9F1-A246-D840E0954C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4229"/>
          <a:stretch/>
        </p:blipFill>
        <p:spPr>
          <a:xfrm>
            <a:off x="8464815" y="2316480"/>
            <a:ext cx="3719748" cy="2208617"/>
          </a:xfrm>
          <a:prstGeom prst="rect">
            <a:avLst/>
          </a:prstGeom>
        </p:spPr>
      </p:pic>
      <p:pic>
        <p:nvPicPr>
          <p:cNvPr id="15" name="Picture 14" descr="A woman wipes Yoh’s head as he sits on a box at the rear of a car. Two men are crouching or sitting to either side.">
            <a:extLst>
              <a:ext uri="{FF2B5EF4-FFF2-40B4-BE49-F238E27FC236}">
                <a16:creationId xmlns:a16="http://schemas.microsoft.com/office/drawing/2014/main" id="{45D40B6D-CAD3-BA4B-FB93-F3AA879DE9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37" r="-4" b="7684"/>
          <a:stretch/>
        </p:blipFill>
        <p:spPr>
          <a:xfrm>
            <a:off x="4653627" y="4616536"/>
            <a:ext cx="3719748" cy="2241464"/>
          </a:xfrm>
          <a:prstGeom prst="rect">
            <a:avLst/>
          </a:prstGeom>
        </p:spPr>
      </p:pic>
      <p:pic>
        <p:nvPicPr>
          <p:cNvPr id="17" name="Picture 16" descr="Dr. Shayan Rab, right, a street psychiatrist with the Los Angeles County Dept. of Mental Health.">
            <a:extLst>
              <a:ext uri="{FF2B5EF4-FFF2-40B4-BE49-F238E27FC236}">
                <a16:creationId xmlns:a16="http://schemas.microsoft.com/office/drawing/2014/main" id="{71DE85E2-B58A-7DB9-0F69-5588EA6A31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4" b="9353"/>
          <a:stretch/>
        </p:blipFill>
        <p:spPr>
          <a:xfrm>
            <a:off x="8464815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9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6F912-69BD-35D4-8361-792048A2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Some exciting updates!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89F37-4789-3203-D52F-A51091A2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3035373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1500"/>
              </a:spcBef>
              <a:spcAft>
                <a:spcPts val="750"/>
              </a:spcAft>
              <a:buNone/>
            </a:pPr>
            <a:r>
              <a:rPr lang="en-US" sz="2000" b="1" i="0" dirty="0">
                <a:solidFill>
                  <a:schemeClr val="accent5"/>
                </a:solidFill>
                <a:effectLst/>
                <a:latin typeface="Segoe UI"/>
                <a:cs typeface="Segoe UI"/>
              </a:rPr>
              <a:t>California Behavioral Health Community-Based Organized Networks of Equitable Care and Treatment (BH-CONNECT) Demonstration</a:t>
            </a:r>
            <a:endParaRPr lang="en-US" sz="2000" dirty="0">
              <a:solidFill>
                <a:schemeClr val="accent5"/>
              </a:solidFill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000" b="1" dirty="0">
                <a:latin typeface="Segoe UI"/>
                <a:cs typeface="Segoe UI"/>
              </a:rPr>
              <a:t>Assertive</a:t>
            </a:r>
            <a:r>
              <a:rPr lang="en-US" sz="2000" b="1" i="0" dirty="0">
                <a:effectLst/>
                <a:latin typeface="Segoe UI"/>
                <a:cs typeface="Segoe UI"/>
              </a:rPr>
              <a:t> Community Treatment (ACT)</a:t>
            </a:r>
            <a:endParaRPr lang="en-US" sz="2000" dirty="0"/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000" b="1" i="0" dirty="0">
                <a:effectLst/>
                <a:latin typeface="Segoe UI"/>
                <a:cs typeface="Segoe UI"/>
              </a:rPr>
              <a:t>Forensic ACT (FACT) Services</a:t>
            </a:r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000" b="1" i="0" dirty="0">
                <a:effectLst/>
                <a:latin typeface="Segoe UI"/>
                <a:cs typeface="Segoe UI"/>
              </a:rPr>
              <a:t>Individual Placement and Support (IPS) Supported Employment</a:t>
            </a:r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000" i="0" dirty="0">
                <a:effectLst/>
                <a:latin typeface="Segoe UI"/>
                <a:cs typeface="Segoe UI"/>
              </a:rPr>
              <a:t>Enhanced Community Health Worker (CHW) Services</a:t>
            </a:r>
          </a:p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000" i="0" dirty="0">
                <a:effectLst/>
                <a:latin typeface="Segoe UI"/>
                <a:cs typeface="Segoe UI"/>
              </a:rPr>
              <a:t>Clubhouse Services</a:t>
            </a:r>
          </a:p>
          <a:p>
            <a:pPr>
              <a:spcBef>
                <a:spcPts val="1500"/>
              </a:spcBef>
              <a:spcAft>
                <a:spcPts val="750"/>
              </a:spcAft>
            </a:pPr>
            <a:endParaRPr lang="en-US" sz="2000" b="1" i="0">
              <a:effectLst/>
              <a:latin typeface="Segoe UI" panose="020B0502040204020203" pitchFamily="34" charset="0"/>
            </a:endParaRPr>
          </a:p>
          <a:p>
            <a:pPr>
              <a:spcBef>
                <a:spcPts val="1500"/>
              </a:spcBef>
              <a:spcAft>
                <a:spcPts val="750"/>
              </a:spcAft>
            </a:pPr>
            <a:endParaRPr lang="en-US" sz="2000" b="1" i="0">
              <a:effectLst/>
              <a:latin typeface="Segoe UI" panose="020B0502040204020203" pitchFamily="34" charset="0"/>
            </a:endParaRPr>
          </a:p>
          <a:p>
            <a:pPr>
              <a:spcBef>
                <a:spcPts val="1500"/>
              </a:spcBef>
              <a:spcAft>
                <a:spcPts val="750"/>
              </a:spcAft>
            </a:pPr>
            <a:endParaRPr lang="en-US" sz="2000" b="1" i="0">
              <a:effectLst/>
              <a:latin typeface="Segoe UI" panose="020B0502040204020203" pitchFamily="34" charset="0"/>
            </a:endParaRPr>
          </a:p>
          <a:p>
            <a:pPr>
              <a:spcBef>
                <a:spcPts val="1500"/>
              </a:spcBef>
              <a:spcAft>
                <a:spcPts val="750"/>
              </a:spcAft>
            </a:pPr>
            <a:endParaRPr lang="en-US" sz="2000" b="1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89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8CEEC-E3D1-7526-A626-AAF42F13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BH-CONNECT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E3405-C193-275E-2554-3A8A1095B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en-US" sz="2000" b="0" i="0" dirty="0">
                <a:effectLst/>
              </a:rPr>
              <a:t>Implementation will occur in phases:</a:t>
            </a:r>
            <a:endParaRPr lang="en-US"/>
          </a:p>
          <a:p>
            <a:pPr>
              <a:spcAft>
                <a:spcPts val="825"/>
              </a:spcAft>
            </a:pPr>
            <a:r>
              <a:rPr lang="en-US" sz="2000" b="1" i="0" dirty="0">
                <a:effectLst/>
              </a:rPr>
              <a:t>Starting July 1, 2025:</a:t>
            </a:r>
            <a:r>
              <a:rPr lang="en-US" sz="2000" b="0" i="0" dirty="0">
                <a:effectLst/>
              </a:rPr>
              <a:t> Counties may opt to offer services like </a:t>
            </a:r>
            <a:endParaRPr lang="en-US" sz="2000" dirty="0"/>
          </a:p>
          <a:p>
            <a:pPr lvl="1">
              <a:spcAft>
                <a:spcPts val="825"/>
              </a:spcAft>
              <a:buFont typeface="Courier New" panose="020B0604020202020204" pitchFamily="34" charset="0"/>
              <a:buChar char="o"/>
            </a:pPr>
            <a:r>
              <a:rPr lang="en-US" sz="1600" b="0" i="0" dirty="0">
                <a:effectLst/>
              </a:rPr>
              <a:t>Assertive Community Treatment (ACT</a:t>
            </a:r>
            <a:r>
              <a:rPr lang="en-US" sz="1600" dirty="0"/>
              <a:t>)</a:t>
            </a:r>
            <a:endParaRPr lang="en-US" dirty="0"/>
          </a:p>
          <a:p>
            <a:pPr lvl="1">
              <a:spcAft>
                <a:spcPts val="825"/>
              </a:spcAft>
              <a:buFont typeface="Courier New" panose="020B0604020202020204" pitchFamily="34" charset="0"/>
              <a:buChar char="o"/>
            </a:pPr>
            <a:r>
              <a:rPr lang="en-US" sz="1600" b="0" i="0" dirty="0">
                <a:effectLst/>
              </a:rPr>
              <a:t>Forensic ACT (FACT</a:t>
            </a:r>
            <a:r>
              <a:rPr lang="en-US" sz="1600" dirty="0"/>
              <a:t>)</a:t>
            </a:r>
            <a:endParaRPr lang="en-US" dirty="0"/>
          </a:p>
          <a:p>
            <a:pPr lvl="1">
              <a:spcAft>
                <a:spcPts val="825"/>
              </a:spcAft>
              <a:buFont typeface="Courier New" panose="020B0604020202020204" pitchFamily="34" charset="0"/>
              <a:buChar char="o"/>
            </a:pPr>
            <a:r>
              <a:rPr lang="en-US" sz="1600" b="0" i="0" dirty="0">
                <a:effectLst/>
              </a:rPr>
              <a:t>Coordinated Specialty Care for First Episode Psychosis</a:t>
            </a:r>
            <a:endParaRPr lang="en-US" dirty="0"/>
          </a:p>
          <a:p>
            <a:pPr lvl="1">
              <a:spcAft>
                <a:spcPts val="825"/>
              </a:spcAft>
              <a:buFont typeface="Courier New" panose="020B0604020202020204" pitchFamily="34" charset="0"/>
              <a:buChar char="o"/>
            </a:pPr>
            <a:r>
              <a:rPr lang="en-US" sz="1600" b="0" i="0" dirty="0">
                <a:effectLst/>
              </a:rPr>
              <a:t>Individual Placement and Support (IPS) Supported Employment</a:t>
            </a:r>
            <a:endParaRPr lang="en-US" dirty="0"/>
          </a:p>
          <a:p>
            <a:pPr lvl="1">
              <a:spcAft>
                <a:spcPts val="825"/>
              </a:spcAft>
              <a:buFont typeface="Courier New" panose="020B0604020202020204" pitchFamily="34" charset="0"/>
              <a:buChar char="o"/>
            </a:pPr>
            <a:r>
              <a:rPr lang="en-US" sz="1600" b="0" i="0" dirty="0">
                <a:effectLst/>
              </a:rPr>
              <a:t>Community Health Worker </a:t>
            </a:r>
            <a:r>
              <a:rPr lang="en-US" sz="1600" dirty="0"/>
              <a:t>Services</a:t>
            </a:r>
            <a:endParaRPr lang="en-US" dirty="0"/>
          </a:p>
          <a:p>
            <a:pPr lvl="1">
              <a:spcAft>
                <a:spcPts val="825"/>
              </a:spcAft>
              <a:buFont typeface="Courier New" panose="020B0604020202020204" pitchFamily="34" charset="0"/>
              <a:buChar char="o"/>
            </a:pPr>
            <a:r>
              <a:rPr lang="en-US" sz="1600" dirty="0"/>
              <a:t>Clubhouse</a:t>
            </a:r>
            <a:r>
              <a:rPr lang="en-US" sz="1600" b="0" i="0" dirty="0">
                <a:effectLst/>
              </a:rPr>
              <a:t> Services.</a:t>
            </a:r>
            <a:endParaRPr lang="en-US" dirty="0">
              <a:ea typeface="Calibri"/>
              <a:cs typeface="Calibri"/>
            </a:endParaRPr>
          </a:p>
          <a:p>
            <a:pPr>
              <a:spcAft>
                <a:spcPts val="825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Starting July 1, 2025</a:t>
            </a:r>
            <a:r>
              <a:rPr lang="en-US" sz="2000" b="0" i="0" dirty="0">
                <a:effectLst/>
              </a:rPr>
              <a:t>:</a:t>
            </a:r>
            <a:r>
              <a:rPr lang="en-US" sz="2000" b="1" i="0" dirty="0">
                <a:effectLst/>
              </a:rPr>
              <a:t>,</a:t>
            </a:r>
            <a:r>
              <a:rPr lang="en-US" sz="2000" b="0" i="0" dirty="0">
                <a:effectLst/>
              </a:rPr>
              <a:t> Medi-Cal Managed Care Plans (MCPs) may choose to provide </a:t>
            </a:r>
            <a:r>
              <a:rPr lang="en-US" sz="2000" u="sng" dirty="0">
                <a:effectLst/>
              </a:rPr>
              <a:t>up to six months of transitional rent assistance to qualified individuals</a:t>
            </a:r>
            <a:r>
              <a:rPr lang="en-US" sz="2000" b="0" i="0" dirty="0">
                <a:effectLst/>
              </a:rPr>
              <a:t>. By January 1, 2026, offering this service will become mandatory for all MCPs for persons with significant behavioral health needs and mandatory for other populations in later phases.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00902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3A855-CF48-6351-665B-65C54C51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30F4A-B2D1-F0C1-477B-7A988223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Housing is a critical social determinant of health, directly impacting mental health outcomes</a:t>
            </a:r>
          </a:p>
          <a:p>
            <a:r>
              <a:rPr lang="en-US" sz="2000" dirty="0"/>
              <a:t>Homelessness is driven by systemic factors such as housing unaffordability, unavailability, and structural racism</a:t>
            </a:r>
          </a:p>
          <a:p>
            <a:r>
              <a:rPr lang="en-US" sz="2000" dirty="0"/>
              <a:t>Mental illness and homelessness are interrelated but distinct</a:t>
            </a:r>
          </a:p>
          <a:p>
            <a:r>
              <a:rPr lang="en-US" sz="2000" dirty="0"/>
              <a:t>Criminalization worsens homelessness and creates barriers to recovery, employment, and stable housing</a:t>
            </a:r>
          </a:p>
          <a:p>
            <a:r>
              <a:rPr lang="en-US" sz="2000" dirty="0"/>
              <a:t>Evidence-based interventions do exist and work</a:t>
            </a:r>
          </a:p>
          <a:p>
            <a:r>
              <a:rPr lang="en-US" sz="2000" dirty="0"/>
              <a:t>Sustainable funding and policy changes are essential to scaling effective solutions.</a:t>
            </a:r>
          </a:p>
        </p:txBody>
      </p:sp>
    </p:spTree>
    <p:extLst>
      <p:ext uri="{BB962C8B-B14F-4D97-AF65-F5344CB8AC3E}">
        <p14:creationId xmlns:p14="http://schemas.microsoft.com/office/powerpoint/2010/main" val="1557268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D1422E-62B9-E935-57D2-87B997E2B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8403FBC-79FA-ADD4-84AE-9617B7CF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00A753-CEC0-C614-71FD-464643138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DAF708-CB3B-C63F-CB98-A86BECF68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3C3458-6774-9D8F-09C9-63C5B3782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30222-CD56-B645-8082-A75353DD2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60090-7422-1B2A-931F-FA5C2864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C7B3E-8ACD-3D6A-513C-F4E050FE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i="1" dirty="0"/>
              <a:t>Individuals with severe mental illness are the canaries in the coal mine for the systemic issue of homelessness</a:t>
            </a:r>
          </a:p>
        </p:txBody>
      </p:sp>
    </p:spTree>
    <p:extLst>
      <p:ext uri="{BB962C8B-B14F-4D97-AF65-F5344CB8AC3E}">
        <p14:creationId xmlns:p14="http://schemas.microsoft.com/office/powerpoint/2010/main" val="2836318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3249A-0F72-B906-8B16-D337C799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Scientific Journal 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C54E9-0AB8-2AFE-8CA1-B7EF3F0C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1400" b="0" i="0">
                <a:effectLst/>
              </a:rPr>
              <a:t>Aubry, Tim, et al. "Effectiveness of permanent supportive housing and income assistance interventions for homeless individuals in high-income countries: a systematic review." </a:t>
            </a:r>
            <a:r>
              <a:rPr lang="en-US" sz="1400" b="0" i="1">
                <a:effectLst/>
              </a:rPr>
              <a:t>The Lancet Public Health</a:t>
            </a:r>
            <a:r>
              <a:rPr lang="en-US" sz="1400" b="0" i="0">
                <a:effectLst/>
              </a:rPr>
              <a:t> 5.6 (2020): e342-e360.</a:t>
            </a:r>
          </a:p>
          <a:p>
            <a:r>
              <a:rPr lang="en-US" sz="1400" b="0" i="0">
                <a:effectLst/>
              </a:rPr>
              <a:t>Brown, Rebecca T., et al. "Factors associated with mortality among homeless older adults in California: the HOPE HOME study." </a:t>
            </a:r>
            <a:r>
              <a:rPr lang="en-US" sz="1400" b="0" i="1">
                <a:effectLst/>
              </a:rPr>
              <a:t>JAMA Internal Medicine</a:t>
            </a:r>
            <a:r>
              <a:rPr lang="en-US" sz="1400" b="0" i="0">
                <a:effectLst/>
              </a:rPr>
              <a:t> 182.10 (2022): 1052-1060.</a:t>
            </a:r>
          </a:p>
          <a:p>
            <a:r>
              <a:rPr lang="en-US" sz="1400" b="0" i="0">
                <a:effectLst/>
              </a:rPr>
              <a:t>Dixon, Lisa. "Assertive community treatment: twenty-five years of gold." </a:t>
            </a:r>
            <a:r>
              <a:rPr lang="en-US" sz="1400" b="0" i="1">
                <a:effectLst/>
              </a:rPr>
              <a:t>Psychiatric Services</a:t>
            </a:r>
            <a:r>
              <a:rPr lang="en-US" sz="1400" b="0" i="0">
                <a:effectLst/>
              </a:rPr>
              <a:t> 51.6 (2000): 759-765.</a:t>
            </a:r>
          </a:p>
          <a:p>
            <a:r>
              <a:rPr lang="en-US" sz="1400" b="0" i="0">
                <a:effectLst/>
              </a:rPr>
              <a:t>Giano, Zachary, et al. "Forty years of research on predictors of homelessness." </a:t>
            </a:r>
            <a:r>
              <a:rPr lang="en-US" sz="1400" b="0" i="1">
                <a:effectLst/>
              </a:rPr>
              <a:t>Community Mental Health Journal</a:t>
            </a:r>
            <a:r>
              <a:rPr lang="en-US" sz="1400" b="0" i="0">
                <a:effectLst/>
              </a:rPr>
              <a:t> 56.4 (2020): 692-709.</a:t>
            </a:r>
          </a:p>
          <a:p>
            <a:r>
              <a:rPr lang="en-US" sz="1400" b="0" i="0">
                <a:effectLst/>
              </a:rPr>
              <a:t>Kirkbride, James B., et al. "The social determinants of mental health and disorder: evidence, prevention and recommendations." </a:t>
            </a:r>
            <a:r>
              <a:rPr lang="en-US" sz="1400" b="0" i="1">
                <a:effectLst/>
              </a:rPr>
              <a:t>World psychiatry</a:t>
            </a:r>
            <a:r>
              <a:rPr lang="en-US" sz="1400" b="0" i="0">
                <a:effectLst/>
              </a:rPr>
              <a:t> 23.1 (2024): 58.</a:t>
            </a:r>
          </a:p>
          <a:p>
            <a:r>
              <a:rPr lang="en-US" sz="1400" b="0" i="0">
                <a:effectLst/>
              </a:rPr>
              <a:t>London, Jack. "Homeless mentally ill or mentally ill homeless." </a:t>
            </a:r>
            <a:r>
              <a:rPr lang="en-US" sz="1400" b="0" i="1">
                <a:effectLst/>
              </a:rPr>
              <a:t>American Journal of Psychiatry</a:t>
            </a:r>
            <a:r>
              <a:rPr lang="en-US" sz="1400" b="0" i="0">
                <a:effectLst/>
              </a:rPr>
              <a:t> 149.6 (1992): 816-823.</a:t>
            </a:r>
          </a:p>
          <a:p>
            <a:r>
              <a:rPr lang="en-US" sz="1400" b="0" i="0">
                <a:effectLst/>
              </a:rPr>
              <a:t>Nilsson, Sandra Feodor, Merete Nordentoft, and Carsten Hjorthøj. "Individual-level predictors for becoming homeless and exiting homelessness: a systematic review and meta-analysis." </a:t>
            </a:r>
            <a:r>
              <a:rPr lang="en-US" sz="1400" b="0" i="1">
                <a:effectLst/>
              </a:rPr>
              <a:t>Journal of urban health</a:t>
            </a:r>
            <a:r>
              <a:rPr lang="en-US" sz="1400" b="0" i="0">
                <a:effectLst/>
              </a:rPr>
              <a:t> 96.5 (2019): 741-750.</a:t>
            </a:r>
          </a:p>
          <a:p>
            <a:r>
              <a:rPr lang="en-US" sz="1400" b="0" i="0">
                <a:effectLst/>
              </a:rPr>
              <a:t>Rafla-Yuan, Eric, et al. "Housing, homelessness, and mental health." </a:t>
            </a:r>
            <a:r>
              <a:rPr lang="en-US" sz="1400" b="0" i="1">
                <a:effectLst/>
              </a:rPr>
              <a:t>Psychiatric Annals</a:t>
            </a:r>
            <a:r>
              <a:rPr lang="en-US" sz="1400" b="0" i="0">
                <a:effectLst/>
              </a:rPr>
              <a:t> 54.7 (2024): e202-e208.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0417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96126F-6C71-629E-B0CE-1A5CF449B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476" y="1781390"/>
            <a:ext cx="6072671" cy="492107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7FB09-37A9-E6B7-70D2-542695E21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6" y="1004229"/>
            <a:ext cx="4774301" cy="5853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7565DD-4720-A420-2659-F31F0380E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835" y="1131214"/>
            <a:ext cx="6335952" cy="976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9521D3-A04D-D809-E3BB-6226B7A48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527" y="155537"/>
            <a:ext cx="7192379" cy="933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8062F-F3A3-3CE4-8A13-BFE66EAAB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394" y="281379"/>
            <a:ext cx="5675540" cy="7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10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318C1-8471-05D3-997B-7BEDC4F3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Reference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75E1C-D411-1E86-423A-5375FF60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1700"/>
              <a:t>Statewide homelessness assessment ( July 1, 2018 – June 30, 2021). </a:t>
            </a:r>
            <a:r>
              <a:rPr lang="en-US" sz="1700" i="1"/>
              <a:t>California Interagency Council on Homelessness. </a:t>
            </a:r>
            <a:r>
              <a:rPr lang="en-US" sz="1700">
                <a:hlinkClick r:id="rId2"/>
              </a:rPr>
              <a:t>https://bcsh.ca.gov/calich/documents/homelessness_assessment.pdf</a:t>
            </a:r>
            <a:endParaRPr lang="en-US" sz="1700"/>
          </a:p>
          <a:p>
            <a:r>
              <a:rPr lang="en-US" sz="1700"/>
              <a:t>California Housing Affordability Tracker, </a:t>
            </a:r>
            <a:r>
              <a:rPr lang="en-US" sz="1700" i="1"/>
              <a:t>California Legislative Analyst's Office </a:t>
            </a:r>
            <a:r>
              <a:rPr lang="en-US" sz="1700">
                <a:hlinkClick r:id="rId3"/>
              </a:rPr>
              <a:t>https://lao.ca.gov/LAOEconTax/Article/Detail/793</a:t>
            </a:r>
            <a:endParaRPr lang="en-US" sz="1700"/>
          </a:p>
          <a:p>
            <a:r>
              <a:rPr lang="en-US" sz="1700"/>
              <a:t>Persons Experiencing Homelessness in San Diego County (2022-2023), </a:t>
            </a:r>
            <a:r>
              <a:rPr lang="en-US" sz="1700" i="1"/>
              <a:t>County of San Diego, Health and Human Services Agency, Public Health Services, Community Health Statistics Unit </a:t>
            </a:r>
            <a:r>
              <a:rPr lang="en-US" sz="1700">
                <a:hlinkClick r:id="rId4"/>
              </a:rPr>
              <a:t>https://www.sandiegocounty.gov/content/dam/sdc/hhsa/programs/phs/CHS/Persons%20Experiencing%20Homelessness%20in%20SDC_8.12.24.pdf</a:t>
            </a:r>
            <a:endParaRPr lang="en-US" sz="1700"/>
          </a:p>
          <a:p>
            <a:r>
              <a:rPr lang="en-US" sz="1700"/>
              <a:t>The Gap: A Shortage of Affordable Homes. </a:t>
            </a:r>
            <a:r>
              <a:rPr lang="en-US" sz="1700" i="1"/>
              <a:t>National Low Income Housing Coalition</a:t>
            </a:r>
            <a:r>
              <a:rPr lang="en-US" sz="1700"/>
              <a:t>, March 2024. </a:t>
            </a:r>
            <a:r>
              <a:rPr lang="en-US" sz="1700">
                <a:hlinkClick r:id="rId5"/>
              </a:rPr>
              <a:t>https://nlihc.org/gap</a:t>
            </a:r>
            <a:endParaRPr lang="en-US" sz="1700"/>
          </a:p>
          <a:p>
            <a:r>
              <a:rPr lang="en-US" sz="1700"/>
              <a:t> Mapping Inequality: Redlining in New Deal America. Edited by Robert K. Nelson and Edward L. Ayers, </a:t>
            </a:r>
            <a:r>
              <a:rPr lang="en-US" sz="1700" i="1"/>
              <a:t>American Panorama: An Atlas of United States History, 2023</a:t>
            </a:r>
            <a:r>
              <a:rPr lang="en-US" sz="1700"/>
              <a:t> </a:t>
            </a:r>
            <a:r>
              <a:rPr lang="en-US" sz="1700">
                <a:hlinkClick r:id="rId6"/>
              </a:rPr>
              <a:t>https://dsl.richmond.edu/panorama/redlining</a:t>
            </a:r>
            <a:endParaRPr lang="en-US" sz="1700"/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82409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6388B9-38FC-B833-2622-DAF359CE7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289" y="457200"/>
            <a:ext cx="654942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45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E126D-D08A-C034-5476-D40C6495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4C726-C606-32FA-85A3-F6D774D0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Response</a:t>
            </a:r>
          </a:p>
          <a:p>
            <a:r>
              <a:rPr lang="en-US" dirty="0"/>
              <a:t>Media Response</a:t>
            </a:r>
          </a:p>
          <a:p>
            <a:r>
              <a:rPr lang="en-US" dirty="0"/>
              <a:t>Public Response</a:t>
            </a:r>
          </a:p>
          <a:p>
            <a:r>
              <a:rPr lang="en-US" dirty="0"/>
              <a:t>Political Response</a:t>
            </a:r>
          </a:p>
          <a:p>
            <a:pPr lvl="1"/>
            <a:r>
              <a:rPr lang="en-US" dirty="0"/>
              <a:t>Executive Action</a:t>
            </a:r>
          </a:p>
          <a:p>
            <a:pPr lvl="1"/>
            <a:r>
              <a:rPr lang="en-US" dirty="0"/>
              <a:t>Legislation</a:t>
            </a:r>
          </a:p>
          <a:p>
            <a:pPr lvl="1"/>
            <a:r>
              <a:rPr lang="en-US" dirty="0"/>
              <a:t>Funding</a:t>
            </a:r>
          </a:p>
          <a:p>
            <a:pPr lvl="1"/>
            <a:r>
              <a:rPr lang="en-US" dirty="0"/>
              <a:t>Programs</a:t>
            </a:r>
          </a:p>
          <a:p>
            <a:pPr lvl="1"/>
            <a:r>
              <a:rPr lang="en-US" dirty="0"/>
              <a:t>Education and Training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520D96-1E3E-767D-9503-8716098F6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396608"/>
              </p:ext>
            </p:extLst>
          </p:nvPr>
        </p:nvGraphicFramePr>
        <p:xfrm>
          <a:off x="4232275" y="8630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12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D6B9-357A-D54C-3CAA-86BDFCCF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Public response, Political response, Policy response</a:t>
            </a:r>
            <a:endParaRPr lang="en-US" sz="3600">
              <a:ea typeface="Calibri Light"/>
              <a:cs typeface="Calibri Ligh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690D1A-96F3-E037-06D6-D90C853642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8561"/>
              </p:ext>
            </p:extLst>
          </p:nvPr>
        </p:nvGraphicFramePr>
        <p:xfrm>
          <a:off x="1631950" y="1176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CA0A8D0-30F4-00FF-6E65-1CB26F0DB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219" y="2658958"/>
            <a:ext cx="4300171" cy="24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7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1A7D0-6E0F-301A-58E5-456DE1FA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36" y="1028700"/>
            <a:ext cx="9947305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What does the evidence say?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Figures of houses in different position and sizes">
            <a:extLst>
              <a:ext uri="{FF2B5EF4-FFF2-40B4-BE49-F238E27FC236}">
                <a16:creationId xmlns:a16="http://schemas.microsoft.com/office/drawing/2014/main" id="{A63A5D54-85A7-FE23-F93C-3FE6E5302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" r="1" b="14870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6204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CE83B28E9A3F449E47614D6F9D9C1C" ma:contentTypeVersion="19" ma:contentTypeDescription="Create a new document." ma:contentTypeScope="" ma:versionID="e2307c34243d1b37085db0ab3128e7c4">
  <xsd:schema xmlns:xsd="http://www.w3.org/2001/XMLSchema" xmlns:xs="http://www.w3.org/2001/XMLSchema" xmlns:p="http://schemas.microsoft.com/office/2006/metadata/properties" xmlns:ns2="69dfdf88-4dfb-416b-b9f5-84dee709fed5" xmlns:ns3="e88f6a02-be8e-42dd-8f18-29e9bf046cab" targetNamespace="http://schemas.microsoft.com/office/2006/metadata/properties" ma:root="true" ma:fieldsID="99837feb84183dfe7acd78738244c60d" ns2:_="" ns3:_="">
    <xsd:import namespace="69dfdf88-4dfb-416b-b9f5-84dee709fed5"/>
    <xsd:import namespace="e88f6a02-be8e-42dd-8f18-29e9bf046c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fdf88-4dfb-416b-b9f5-84dee709fe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c464901-3db1-4a69-976a-b3d05c76479e}" ma:internalName="TaxCatchAll" ma:showField="CatchAllData" ma:web="69dfdf88-4dfb-416b-b9f5-84dee709f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f6a02-be8e-42dd-8f18-29e9bf046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3a3a8ba-62f0-462b-86d7-ebe049dd93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dfdf88-4dfb-416b-b9f5-84dee709fed5" xsi:nil="true"/>
    <lcf76f155ced4ddcb4097134ff3c332f xmlns="e88f6a02-be8e-42dd-8f18-29e9bf046cab">
      <Terms xmlns="http://schemas.microsoft.com/office/infopath/2007/PartnerControls"/>
    </lcf76f155ced4ddcb4097134ff3c332f>
    <_dlc_DocId xmlns="69dfdf88-4dfb-416b-b9f5-84dee709fed5">HQPDRIVE-74427511-141083</_dlc_DocId>
    <_dlc_DocIdUrl xmlns="69dfdf88-4dfb-416b-b9f5-84dee709fed5">
      <Url>https://hcpsocal.sharepoint.com/sites/HQPDrive/_layouts/15/DocIdRedir.aspx?ID=HQPDRIVE-74427511-141083</Url>
      <Description>HQPDRIVE-74427511-141083</Description>
    </_dlc_DocIdUrl>
  </documentManagement>
</p:properties>
</file>

<file path=customXml/itemProps1.xml><?xml version="1.0" encoding="utf-8"?>
<ds:datastoreItem xmlns:ds="http://schemas.openxmlformats.org/officeDocument/2006/customXml" ds:itemID="{4F659A7A-0F56-49B2-8145-908055ED2B86}"/>
</file>

<file path=customXml/itemProps2.xml><?xml version="1.0" encoding="utf-8"?>
<ds:datastoreItem xmlns:ds="http://schemas.openxmlformats.org/officeDocument/2006/customXml" ds:itemID="{18BDC6C2-8B27-4667-93AA-9A44383F176F}"/>
</file>

<file path=customXml/itemProps3.xml><?xml version="1.0" encoding="utf-8"?>
<ds:datastoreItem xmlns:ds="http://schemas.openxmlformats.org/officeDocument/2006/customXml" ds:itemID="{37CF6184-DC94-45CF-941C-5870989DDCFC}"/>
</file>

<file path=customXml/itemProps4.xml><?xml version="1.0" encoding="utf-8"?>
<ds:datastoreItem xmlns:ds="http://schemas.openxmlformats.org/officeDocument/2006/customXml" ds:itemID="{488BEE51-9D10-4587-8D2C-DEF4D61B225E}"/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1857</Words>
  <Application>Microsoft Office PowerPoint</Application>
  <PresentationFormat>Widescreen</PresentationFormat>
  <Paragraphs>184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Graphik</vt:lpstr>
      <vt:lpstr>Segoe UI</vt:lpstr>
      <vt:lpstr>Office Theme</vt:lpstr>
      <vt:lpstr>Housing, Homelessness, and Mental Health</vt:lpstr>
      <vt:lpstr>Disclosures</vt:lpstr>
      <vt:lpstr>Public Perceptions of Homelessness and Mental Health</vt:lpstr>
      <vt:lpstr>What Causes Homelessness?</vt:lpstr>
      <vt:lpstr>PowerPoint Presentation</vt:lpstr>
      <vt:lpstr>PowerPoint Presentation</vt:lpstr>
      <vt:lpstr>Perceptions Matter</vt:lpstr>
      <vt:lpstr>Public response, Political response, Policy response</vt:lpstr>
      <vt:lpstr>What does the evidence say?</vt:lpstr>
      <vt:lpstr>Homelessness is primarily driven by two factors</vt:lpstr>
      <vt:lpstr>Housing Unaffordability</vt:lpstr>
      <vt:lpstr>PowerPoint Presentation</vt:lpstr>
      <vt:lpstr>PowerPoint Presentation</vt:lpstr>
      <vt:lpstr>PowerPoint Presentation</vt:lpstr>
      <vt:lpstr>Housing Unaffordability</vt:lpstr>
      <vt:lpstr>Housing Unaffordability </vt:lpstr>
      <vt:lpstr>Housing Unavailability</vt:lpstr>
      <vt:lpstr>Housing Unavailability </vt:lpstr>
      <vt:lpstr>Housing Unavailability (CA edition)</vt:lpstr>
      <vt:lpstr>Affordable Housing?</vt:lpstr>
      <vt:lpstr>Structural Racism, Housing Inequity, and Homelessness</vt:lpstr>
      <vt:lpstr>PowerPoint Presentation</vt:lpstr>
      <vt:lpstr>Redlining</vt:lpstr>
      <vt:lpstr>PowerPoint Presentation</vt:lpstr>
      <vt:lpstr>San Diego County (2023)</vt:lpstr>
      <vt:lpstr>Structural Racism, Housing Inequities, and Homelessness</vt:lpstr>
      <vt:lpstr>The Relationship between Homelessness and Mental Illness</vt:lpstr>
      <vt:lpstr>The Relationship between Homelessness and Mental Illness</vt:lpstr>
      <vt:lpstr>Homelessness vs Mental illness</vt:lpstr>
      <vt:lpstr>Criminalization of Homelessness and Mental Illness</vt:lpstr>
      <vt:lpstr>Criminalization of Homelessness and Mental Illness</vt:lpstr>
      <vt:lpstr>Criminalization of Homelessness and Mental Illness</vt:lpstr>
      <vt:lpstr>Evidence-Based Interventions for Homeless Individuals with Severe Mental Illness</vt:lpstr>
      <vt:lpstr>Evidence-Based Interventions for Homeless Individuals with SMI</vt:lpstr>
      <vt:lpstr>Assertive Community Treatment (ACT)</vt:lpstr>
      <vt:lpstr>Assertive Community Treatment (ACT)</vt:lpstr>
      <vt:lpstr>Critical Time Intervention (CTI)</vt:lpstr>
      <vt:lpstr>PowerPoint Presentation</vt:lpstr>
      <vt:lpstr>Intensive Case Management (ICM)</vt:lpstr>
      <vt:lpstr>Permanent Supportive Housing (PSH)</vt:lpstr>
      <vt:lpstr>Permanent Supportive Housing</vt:lpstr>
      <vt:lpstr>Supported Employment Programs (SEP)</vt:lpstr>
      <vt:lpstr>Street Medicine*</vt:lpstr>
      <vt:lpstr>Street Medicine*</vt:lpstr>
      <vt:lpstr>Some exciting updates!</vt:lpstr>
      <vt:lpstr>BH-CONNECT Timeline</vt:lpstr>
      <vt:lpstr>Conclusions</vt:lpstr>
      <vt:lpstr>Conclusions</vt:lpstr>
      <vt:lpstr>Scientific Journal Citations</vt:lpstr>
      <vt:lpstr>Reference Reports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Proposals in CA and Elsewhere</dc:title>
  <dc:creator>Eric Rafla-Yuan</dc:creator>
  <cp:lastModifiedBy>Eric Rafla-Yuan</cp:lastModifiedBy>
  <cp:revision>203</cp:revision>
  <dcterms:created xsi:type="dcterms:W3CDTF">2023-09-15T04:32:09Z</dcterms:created>
  <dcterms:modified xsi:type="dcterms:W3CDTF">2025-01-29T19:30:16Z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0x01010048CE83B28E9A3F449E47614D6F9D9C1C</vt:lpwstr>
  </property>
  <property fmtid="{D5CDD505-2E9C-101B-9397-08002B2CF9AE}" pid="3" name="_dlc_DocIdItemGuid">
    <vt:lpwstr>0e237357-0a2c-4cc2-aeba-4d11cb660637</vt:lpwstr>
  </property>
</Properties>
</file>